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84000" cy="13716000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bold r:id="rId20"/>
      <p:italic r:id="rId21"/>
      <p:boldItalic r:id="rId22"/>
    </p:embeddedFont>
    <p:embeddedFont>
      <p:font typeface="Roboto Mon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DHANKu8JcmSMaVXTIXOAFnpS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542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789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067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680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9995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8112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4118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Yellow">
  <p:cSld name="Title, Subtitle, &amp; Bullets_1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1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6BA1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Red">
  <p:cSld name="Title, Subtitle, &amp; Bullets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1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8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Blue">
  <p:cSld name="Title, Subtitle, &amp; Bullets_1_2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1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 - Blue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/>
        </p:nvSpPr>
        <p:spPr>
          <a:xfrm>
            <a:off x="2434620" y="5048879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50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0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15843300" cy="6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 - Green">
  <p:cSld name="Title, Subtitle, &amp; Bullets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/>
          <p:nvPr/>
        </p:nvSpPr>
        <p:spPr>
          <a:xfrm>
            <a:off x="2434620" y="5048879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1"/>
          </p:nvPr>
        </p:nvSpPr>
        <p:spPr>
          <a:xfrm>
            <a:off x="2477575" y="6102575"/>
            <a:ext cx="15843300" cy="6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subTitle" idx="2"/>
          </p:nvPr>
        </p:nvSpPr>
        <p:spPr>
          <a:xfrm>
            <a:off x="2477575" y="4888700"/>
            <a:ext cx="170619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- Red">
  <p:cSld name="Quote_3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>
            <a:spLocks noGrp="1"/>
          </p:cNvSpPr>
          <p:nvPr>
            <p:ph type="title"/>
          </p:nvPr>
        </p:nvSpPr>
        <p:spPr>
          <a:xfrm>
            <a:off x="4831575" y="4041275"/>
            <a:ext cx="145713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67"/>
          <p:cNvSpPr txBox="1">
            <a:spLocks noGrp="1"/>
          </p:cNvSpPr>
          <p:nvPr>
            <p:ph type="subTitle" idx="1"/>
          </p:nvPr>
        </p:nvSpPr>
        <p:spPr>
          <a:xfrm>
            <a:off x="5068350" y="9657450"/>
            <a:ext cx="148587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44"/>
          <p:cNvSpPr txBox="1">
            <a:spLocks noGrp="1"/>
          </p:cNvSpPr>
          <p:nvPr>
            <p:ph type="body" idx="1"/>
          </p:nvPr>
        </p:nvSpPr>
        <p:spPr>
          <a:xfrm>
            <a:off x="1203350" y="3095025"/>
            <a:ext cx="21906300" cy="6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4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Introduction to Programming &amp; Scratch			Monday 6/2/2022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7176050" cy="5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Rules of the course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Introduction to Computer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How does computer understand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Binary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ASCII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Unicode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RGB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Algorithms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9. Solving Problems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10. Pseudocode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CC0000"/>
              </a:solidFill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9653625" y="6102575"/>
            <a:ext cx="81030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11. Introduction to Scratch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12. Hello World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13. Starting with Scratch</a:t>
            </a:r>
            <a:endParaRPr sz="3000" dirty="0">
              <a:solidFill>
                <a:srgbClr val="CC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3200" dirty="0"/>
              <a:t>Introduction to Python &amp; Conditional Statements		</a:t>
            </a:r>
            <a:r>
              <a:rPr lang="en-US" sz="32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Friday 10/2/2022</a:t>
            </a:r>
            <a:endParaRPr sz="32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8531801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Introduction to Python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Display on screen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First Bug and Debugging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User Input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Return Values and Variables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Comments and Pseudocode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Data Types 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Arithmetic Operators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9. Assignment Operators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10. Casting</a:t>
            </a:r>
            <a:endParaRPr sz="3000" dirty="0">
              <a:solidFill>
                <a:srgbClr val="CC0000"/>
              </a:solidFill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271268D4-6581-47DF-A2DB-4B1148CEAE5E}"/>
              </a:ext>
            </a:extLst>
          </p:cNvPr>
          <p:cNvSpPr txBox="1">
            <a:spLocks/>
          </p:cNvSpPr>
          <p:nvPr/>
        </p:nvSpPr>
        <p:spPr>
          <a:xfrm>
            <a:off x="9549950" y="6102575"/>
            <a:ext cx="8531801" cy="49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11. F-Strings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12. String Methods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13. Conditional Statement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14. Comparison Operators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15. if elif else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16. Logical Operators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17. Chaining Comparison Operators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18. Pythonic Expressions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19. match</a:t>
            </a:r>
            <a:endParaRPr lang="en-US" sz="30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4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4000" dirty="0"/>
              <a:t>Loops &amp; Data Structure						</a:t>
            </a:r>
            <a:r>
              <a:rPr lang="en-US" sz="4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Friday 17/2/2022</a:t>
            </a:r>
            <a:endParaRPr sz="40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Concepts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While loop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For loop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continue, break &amp; pass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Flag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Nested Loop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271268D4-6581-47DF-A2DB-4B1148CEAE5E}"/>
              </a:ext>
            </a:extLst>
          </p:cNvPr>
          <p:cNvSpPr txBox="1">
            <a:spLocks/>
          </p:cNvSpPr>
          <p:nvPr/>
        </p:nvSpPr>
        <p:spPr>
          <a:xfrm>
            <a:off x="9549950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Data Structures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Lists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Indexing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9. 2D Lists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10. Tuples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11. Sets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12. Dictionaries</a:t>
            </a:r>
          </a:p>
        </p:txBody>
      </p:sp>
      <p:sp>
        <p:nvSpPr>
          <p:cNvPr id="7" name="Google Shape;138;p6">
            <a:extLst>
              <a:ext uri="{FF2B5EF4-FFF2-40B4-BE49-F238E27FC236}">
                <a16:creationId xmlns:a16="http://schemas.microsoft.com/office/drawing/2014/main" id="{8B9814BA-5010-47E0-8B3C-92BC504FC8A7}"/>
              </a:ext>
            </a:extLst>
          </p:cNvPr>
          <p:cNvSpPr txBox="1">
            <a:spLocks/>
          </p:cNvSpPr>
          <p:nvPr/>
        </p:nvSpPr>
        <p:spPr>
          <a:xfrm>
            <a:off x="9549950" y="10058554"/>
            <a:ext cx="8531801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38100" indent="0">
              <a:lnSpc>
                <a:spcPct val="115000"/>
              </a:lnSpc>
              <a:buClr>
                <a:srgbClr val="CC0000"/>
              </a:buClr>
              <a:buSzPts val="3000"/>
              <a:buNone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Advanced (may include or not)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list comprehensions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dictionary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359429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4000" dirty="0"/>
              <a:t>Functions &amp; Scopes							</a:t>
            </a:r>
            <a:r>
              <a:rPr lang="en-US" sz="4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Friday 24/2/2022</a:t>
            </a:r>
            <a:endParaRPr sz="40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What are functions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Built-in functions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Introduction to python </a:t>
            </a:r>
            <a:b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documentations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Parameters &amp; Arguments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return statement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function declaration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271268D4-6581-47DF-A2DB-4B1148CEAE5E}"/>
              </a:ext>
            </a:extLst>
          </p:cNvPr>
          <p:cNvSpPr txBox="1">
            <a:spLocks/>
          </p:cNvSpPr>
          <p:nvPr/>
        </p:nvSpPr>
        <p:spPr>
          <a:xfrm>
            <a:off x="9549950" y="6102575"/>
            <a:ext cx="8531801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keyword arguments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Nested functions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9. Global and local Variables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10. Recursion</a:t>
            </a:r>
          </a:p>
        </p:txBody>
      </p:sp>
      <p:sp>
        <p:nvSpPr>
          <p:cNvPr id="7" name="Google Shape;138;p6">
            <a:extLst>
              <a:ext uri="{FF2B5EF4-FFF2-40B4-BE49-F238E27FC236}">
                <a16:creationId xmlns:a16="http://schemas.microsoft.com/office/drawing/2014/main" id="{1D7C433D-42EB-4E14-8805-B45022C81816}"/>
              </a:ext>
            </a:extLst>
          </p:cNvPr>
          <p:cNvSpPr txBox="1">
            <a:spLocks/>
          </p:cNvSpPr>
          <p:nvPr/>
        </p:nvSpPr>
        <p:spPr>
          <a:xfrm>
            <a:off x="9549949" y="8795071"/>
            <a:ext cx="8531801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38100" indent="0">
              <a:lnSpc>
                <a:spcPct val="115000"/>
              </a:lnSpc>
              <a:buClr>
                <a:srgbClr val="CC0000"/>
              </a:buClr>
              <a:buSzPts val="3000"/>
              <a:buNone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Advanced (may include or not)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&amp; **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kwargs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3154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3600" dirty="0"/>
              <a:t>Exception Handling, Debugging &amp; Libraries	   </a:t>
            </a:r>
            <a:r>
              <a:rPr lang="en-US" sz="36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Friday 3/3/2022</a:t>
            </a:r>
            <a:endParaRPr sz="36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indent="0">
              <a:lnSpc>
                <a:spcPct val="115000"/>
              </a:lnSpc>
              <a:buClr>
                <a:srgbClr val="CC0000"/>
              </a:buClr>
              <a:buSzPts val="3000"/>
              <a:buNone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Error Types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Syntax Error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Value Error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try, except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Name Error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else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Debugging the Errors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271268D4-6581-47DF-A2DB-4B1148CEAE5E}"/>
              </a:ext>
            </a:extLst>
          </p:cNvPr>
          <p:cNvSpPr txBox="1">
            <a:spLocks/>
          </p:cNvSpPr>
          <p:nvPr/>
        </p:nvSpPr>
        <p:spPr>
          <a:xfrm>
            <a:off x="9549950" y="6102575"/>
            <a:ext cx="8531801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38100" indent="0">
              <a:lnSpc>
                <a:spcPct val="115000"/>
              </a:lnSpc>
              <a:buClr>
                <a:srgbClr val="CC0000"/>
              </a:buClr>
              <a:buSzPts val="3000"/>
              <a:buNone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Libraries/Modules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Introducing Import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Modules Documentations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9. Let’s use sys module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10. packages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11. Let’s use </a:t>
            </a:r>
            <a:r>
              <a:rPr lang="en-US" sz="3000" dirty="0" err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cowsay</a:t>
            </a: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package</a:t>
            </a:r>
          </a:p>
        </p:txBody>
      </p:sp>
      <p:sp>
        <p:nvSpPr>
          <p:cNvPr id="7" name="Google Shape;138;p6">
            <a:extLst>
              <a:ext uri="{FF2B5EF4-FFF2-40B4-BE49-F238E27FC236}">
                <a16:creationId xmlns:a16="http://schemas.microsoft.com/office/drawing/2014/main" id="{ACB30B2C-C51F-4008-93DE-1ACAA00DD66C}"/>
              </a:ext>
            </a:extLst>
          </p:cNvPr>
          <p:cNvSpPr txBox="1">
            <a:spLocks/>
          </p:cNvSpPr>
          <p:nvPr/>
        </p:nvSpPr>
        <p:spPr>
          <a:xfrm>
            <a:off x="9549949" y="9947940"/>
            <a:ext cx="8531801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38100" indent="0">
              <a:lnSpc>
                <a:spcPct val="115000"/>
              </a:lnSpc>
              <a:buClr>
                <a:srgbClr val="CC0000"/>
              </a:buClr>
              <a:buSzPts val="3000"/>
              <a:buNone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Advanced (may include or not </a:t>
            </a:r>
            <a:r>
              <a:rPr lang="en-US" sz="3000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but most likely not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Web scrapping overview using packages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API’s, request, JSON with python</a:t>
            </a:r>
          </a:p>
        </p:txBody>
      </p:sp>
    </p:spTree>
    <p:extLst>
      <p:ext uri="{BB962C8B-B14F-4D97-AF65-F5344CB8AC3E}">
        <p14:creationId xmlns:p14="http://schemas.microsoft.com/office/powerpoint/2010/main" val="154880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4000" dirty="0"/>
              <a:t>Files I/O										</a:t>
            </a:r>
            <a:r>
              <a:rPr lang="en-US" sz="4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Friday 10/3/2022</a:t>
            </a:r>
            <a:endParaRPr sz="40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8531801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file detection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Operations on files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With statement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sorting in files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Comma-Separated Values (csv)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sorting keys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</a:t>
            </a:r>
            <a:r>
              <a:rPr lang="en-US" sz="3000" dirty="0" err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cvs</a:t>
            </a: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Library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PIL library </a:t>
            </a:r>
          </a:p>
        </p:txBody>
      </p:sp>
    </p:spTree>
    <p:extLst>
      <p:ext uri="{BB962C8B-B14F-4D97-AF65-F5344CB8AC3E}">
        <p14:creationId xmlns:p14="http://schemas.microsoft.com/office/powerpoint/2010/main" val="13652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4000" dirty="0"/>
              <a:t>OOP Part I										</a:t>
            </a:r>
            <a:r>
              <a:rPr lang="en-US" sz="4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Friday 17/3/2022</a:t>
            </a:r>
            <a:endParaRPr sz="40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OOP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You are an object!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Classes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Constructors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Instance variables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instance Methods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Class methods vs Static methods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271268D4-6581-47DF-A2DB-4B1148CEAE5E}"/>
              </a:ext>
            </a:extLst>
          </p:cNvPr>
          <p:cNvSpPr txBox="1">
            <a:spLocks/>
          </p:cNvSpPr>
          <p:nvPr/>
        </p:nvSpPr>
        <p:spPr>
          <a:xfrm>
            <a:off x="9549950" y="6102575"/>
            <a:ext cx="8531801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Inheritance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Multiple Inheritance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9. Overloading and Overriding</a:t>
            </a:r>
          </a:p>
          <a:p>
            <a:pPr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10. Super function</a:t>
            </a:r>
          </a:p>
        </p:txBody>
      </p:sp>
    </p:spTree>
    <p:extLst>
      <p:ext uri="{BB962C8B-B14F-4D97-AF65-F5344CB8AC3E}">
        <p14:creationId xmlns:p14="http://schemas.microsoft.com/office/powerpoint/2010/main" val="162990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2477575" y="4888700"/>
            <a:ext cx="1706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/>
            <a:r>
              <a:rPr lang="en-US" sz="4000" dirty="0"/>
              <a:t>OOP Part II										</a:t>
            </a:r>
            <a:r>
              <a:rPr lang="en-US" sz="4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Friday 24/3/2022</a:t>
            </a:r>
            <a:endParaRPr sz="40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477575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Quick Recap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Polymorphism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Abstraction Concept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Abstract classes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Encapsulation Concept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Setter and Getters</a:t>
            </a:r>
          </a:p>
          <a:p>
            <a:pPr lvl="0" indent="-419100">
              <a:lnSpc>
                <a:spcPct val="115000"/>
              </a:lnSpc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Recap on the main point of the course</a:t>
            </a:r>
            <a:endParaRPr sz="30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26771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560</Words>
  <Application>Microsoft Office PowerPoint</Application>
  <PresentationFormat>Custom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Mono</vt:lpstr>
      <vt:lpstr>Helvetica Neue</vt:lpstr>
      <vt:lpstr>Open Sans</vt:lpstr>
      <vt:lpstr>Open Sans Light</vt:lpstr>
      <vt:lpstr>Arial</vt:lpstr>
      <vt:lpstr>Simple Light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محمد تامر  محمد امين</cp:lastModifiedBy>
  <cp:revision>11</cp:revision>
  <dcterms:modified xsi:type="dcterms:W3CDTF">2022-12-16T12:46:53Z</dcterms:modified>
</cp:coreProperties>
</file>