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8"/>
  </p:notesMasterIdLst>
  <p:sldIdLst>
    <p:sldId id="256" r:id="rId2"/>
    <p:sldId id="258" r:id="rId3"/>
    <p:sldId id="262" r:id="rId4"/>
    <p:sldId id="279" r:id="rId5"/>
    <p:sldId id="280" r:id="rId6"/>
    <p:sldId id="281" r:id="rId7"/>
    <p:sldId id="282" r:id="rId8"/>
    <p:sldId id="283" r:id="rId9"/>
    <p:sldId id="284" r:id="rId10"/>
    <p:sldId id="285" r:id="rId11"/>
    <p:sldId id="286" r:id="rId12"/>
    <p:sldId id="287" r:id="rId13"/>
    <p:sldId id="288" r:id="rId14"/>
    <p:sldId id="290" r:id="rId15"/>
    <p:sldId id="291" r:id="rId16"/>
    <p:sldId id="27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8239" autoAdjust="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8A2758-C15F-4CA6-8019-521B73F80EC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1D253616-F9D0-47E2-9A92-3984DBA2946E}">
      <dgm:prSet phldrT="[Text]"/>
      <dgm:spPr/>
      <dgm:t>
        <a:bodyPr/>
        <a:lstStyle/>
        <a:p>
          <a:r>
            <a:rPr lang="en-US" dirty="0" smtClean="0"/>
            <a:t>Primitive Data Types</a:t>
          </a:r>
          <a:endParaRPr lang="en-US" dirty="0"/>
        </a:p>
      </dgm:t>
    </dgm:pt>
    <dgm:pt modelId="{2BEE0B9A-B253-4565-BEB0-EBA18BBD8632}" type="parTrans" cxnId="{42A74E79-AC72-4F03-A63A-E2267F55AED2}">
      <dgm:prSet/>
      <dgm:spPr/>
      <dgm:t>
        <a:bodyPr/>
        <a:lstStyle/>
        <a:p>
          <a:endParaRPr lang="en-US"/>
        </a:p>
      </dgm:t>
    </dgm:pt>
    <dgm:pt modelId="{C2129A52-DF53-4878-939D-38EC0AEFEA47}" type="sibTrans" cxnId="{42A74E79-AC72-4F03-A63A-E2267F55AED2}">
      <dgm:prSet/>
      <dgm:spPr/>
      <dgm:t>
        <a:bodyPr/>
        <a:lstStyle/>
        <a:p>
          <a:endParaRPr lang="en-US"/>
        </a:p>
      </dgm:t>
    </dgm:pt>
    <dgm:pt modelId="{E7848626-1076-4966-AA27-524F995A9E46}">
      <dgm:prSet phldrT="[Text]"/>
      <dgm:spPr/>
      <dgm:t>
        <a:bodyPr/>
        <a:lstStyle/>
        <a:p>
          <a:r>
            <a:rPr lang="en-US" dirty="0" smtClean="0"/>
            <a:t>Integer</a:t>
          </a:r>
          <a:endParaRPr lang="en-US" dirty="0"/>
        </a:p>
      </dgm:t>
    </dgm:pt>
    <dgm:pt modelId="{7FD09B4E-5EA7-499C-9724-3415E3474939}" type="parTrans" cxnId="{AAE57D6E-F60A-4E63-AE8E-6D7F812BDC64}">
      <dgm:prSet/>
      <dgm:spPr/>
      <dgm:t>
        <a:bodyPr/>
        <a:lstStyle/>
        <a:p>
          <a:endParaRPr lang="en-US"/>
        </a:p>
      </dgm:t>
    </dgm:pt>
    <dgm:pt modelId="{47C0D8A9-BD0A-4BBD-94BA-F7874DA0F92E}" type="sibTrans" cxnId="{AAE57D6E-F60A-4E63-AE8E-6D7F812BDC64}">
      <dgm:prSet/>
      <dgm:spPr/>
      <dgm:t>
        <a:bodyPr/>
        <a:lstStyle/>
        <a:p>
          <a:endParaRPr lang="en-US"/>
        </a:p>
      </dgm:t>
    </dgm:pt>
    <dgm:pt modelId="{49AFB144-5059-488A-8C2B-5642702E36A0}">
      <dgm:prSet phldrT="[Text]"/>
      <dgm:spPr/>
      <dgm:t>
        <a:bodyPr/>
        <a:lstStyle/>
        <a:p>
          <a:r>
            <a:rPr lang="en-US" dirty="0" smtClean="0"/>
            <a:t>Double</a:t>
          </a:r>
          <a:endParaRPr lang="en-US" dirty="0"/>
        </a:p>
      </dgm:t>
    </dgm:pt>
    <dgm:pt modelId="{8BEF3E08-D4C3-4568-B0B2-93FA3F9FD7D1}" type="parTrans" cxnId="{DC1CB6E2-620B-4C83-9BC5-17D54A2028D6}">
      <dgm:prSet/>
      <dgm:spPr/>
      <dgm:t>
        <a:bodyPr/>
        <a:lstStyle/>
        <a:p>
          <a:endParaRPr lang="en-US"/>
        </a:p>
      </dgm:t>
    </dgm:pt>
    <dgm:pt modelId="{047B946A-8F4A-4F91-A53D-D81BBACD51FA}" type="sibTrans" cxnId="{DC1CB6E2-620B-4C83-9BC5-17D54A2028D6}">
      <dgm:prSet/>
      <dgm:spPr/>
      <dgm:t>
        <a:bodyPr/>
        <a:lstStyle/>
        <a:p>
          <a:endParaRPr lang="en-US"/>
        </a:p>
      </dgm:t>
    </dgm:pt>
    <dgm:pt modelId="{3F2769AA-9C3B-470B-8CB4-D2116849278C}">
      <dgm:prSet phldrT="[Text]"/>
      <dgm:spPr/>
      <dgm:t>
        <a:bodyPr/>
        <a:lstStyle/>
        <a:p>
          <a:r>
            <a:rPr lang="en-US" dirty="0" smtClean="0"/>
            <a:t>Boolean</a:t>
          </a:r>
          <a:endParaRPr lang="en-US" dirty="0"/>
        </a:p>
      </dgm:t>
    </dgm:pt>
    <dgm:pt modelId="{7A02FA3D-EF33-4D9D-A68A-EDA72EBA4D09}" type="parTrans" cxnId="{45F511D7-584E-4CB7-9201-7B0E36CA47E7}">
      <dgm:prSet/>
      <dgm:spPr/>
      <dgm:t>
        <a:bodyPr/>
        <a:lstStyle/>
        <a:p>
          <a:endParaRPr lang="en-US"/>
        </a:p>
      </dgm:t>
    </dgm:pt>
    <dgm:pt modelId="{EC41CCA2-1443-46C4-AAE5-A6CBF311F701}" type="sibTrans" cxnId="{45F511D7-584E-4CB7-9201-7B0E36CA47E7}">
      <dgm:prSet/>
      <dgm:spPr/>
      <dgm:t>
        <a:bodyPr/>
        <a:lstStyle/>
        <a:p>
          <a:endParaRPr lang="en-US"/>
        </a:p>
      </dgm:t>
    </dgm:pt>
    <dgm:pt modelId="{A2B91501-DA82-453B-A1E8-1459DEFB9694}">
      <dgm:prSet phldrT="[Text]"/>
      <dgm:spPr/>
      <dgm:t>
        <a:bodyPr/>
        <a:lstStyle/>
        <a:p>
          <a:r>
            <a:rPr lang="en-US" dirty="0" smtClean="0"/>
            <a:t>Character</a:t>
          </a:r>
          <a:endParaRPr lang="en-US" dirty="0"/>
        </a:p>
      </dgm:t>
    </dgm:pt>
    <dgm:pt modelId="{9F65AE9E-8A72-4EF5-A5CB-D84B10A83C88}" type="parTrans" cxnId="{D0099E09-1FDB-4714-ABDA-C3AFB09076E7}">
      <dgm:prSet/>
      <dgm:spPr/>
      <dgm:t>
        <a:bodyPr/>
        <a:lstStyle/>
        <a:p>
          <a:endParaRPr lang="en-US"/>
        </a:p>
      </dgm:t>
    </dgm:pt>
    <dgm:pt modelId="{A518FF7E-E430-482C-895A-07BED5F9C9EF}" type="sibTrans" cxnId="{D0099E09-1FDB-4714-ABDA-C3AFB09076E7}">
      <dgm:prSet/>
      <dgm:spPr/>
      <dgm:t>
        <a:bodyPr/>
        <a:lstStyle/>
        <a:p>
          <a:endParaRPr lang="en-US"/>
        </a:p>
      </dgm:t>
    </dgm:pt>
    <dgm:pt modelId="{F1DC4C91-FA35-4DA6-ACF5-68D104C5C9C6}" type="pres">
      <dgm:prSet presAssocID="{BD8A2758-C15F-4CA6-8019-521B73F80EC3}" presName="diagram" presStyleCnt="0">
        <dgm:presLayoutVars>
          <dgm:chPref val="1"/>
          <dgm:dir/>
          <dgm:animOne val="branch"/>
          <dgm:animLvl val="lvl"/>
          <dgm:resizeHandles/>
        </dgm:presLayoutVars>
      </dgm:prSet>
      <dgm:spPr/>
      <dgm:t>
        <a:bodyPr/>
        <a:lstStyle/>
        <a:p>
          <a:endParaRPr lang="en-US"/>
        </a:p>
      </dgm:t>
    </dgm:pt>
    <dgm:pt modelId="{6C0EAB80-8161-43CA-8937-5CE2669C01B9}" type="pres">
      <dgm:prSet presAssocID="{1D253616-F9D0-47E2-9A92-3984DBA2946E}" presName="root" presStyleCnt="0"/>
      <dgm:spPr/>
    </dgm:pt>
    <dgm:pt modelId="{BC671195-94AE-496F-802C-6352C542B4B0}" type="pres">
      <dgm:prSet presAssocID="{1D253616-F9D0-47E2-9A92-3984DBA2946E}" presName="rootComposite" presStyleCnt="0"/>
      <dgm:spPr/>
    </dgm:pt>
    <dgm:pt modelId="{BCA422C2-DC9D-49FE-9FC0-50FD5DB1C8F9}" type="pres">
      <dgm:prSet presAssocID="{1D253616-F9D0-47E2-9A92-3984DBA2946E}" presName="rootText" presStyleLbl="node1" presStyleIdx="0" presStyleCnt="1" custLinFactNeighborX="-31894" custLinFactNeighborY="-280"/>
      <dgm:spPr/>
      <dgm:t>
        <a:bodyPr/>
        <a:lstStyle/>
        <a:p>
          <a:endParaRPr lang="en-US"/>
        </a:p>
      </dgm:t>
    </dgm:pt>
    <dgm:pt modelId="{F9BC53A9-9A94-473E-A7F2-F95F7D899E2F}" type="pres">
      <dgm:prSet presAssocID="{1D253616-F9D0-47E2-9A92-3984DBA2946E}" presName="rootConnector" presStyleLbl="node1" presStyleIdx="0" presStyleCnt="1"/>
      <dgm:spPr/>
      <dgm:t>
        <a:bodyPr/>
        <a:lstStyle/>
        <a:p>
          <a:endParaRPr lang="en-US"/>
        </a:p>
      </dgm:t>
    </dgm:pt>
    <dgm:pt modelId="{D86FBB5E-FB3B-49F8-BFBA-04D8620AF5A9}" type="pres">
      <dgm:prSet presAssocID="{1D253616-F9D0-47E2-9A92-3984DBA2946E}" presName="childShape" presStyleCnt="0"/>
      <dgm:spPr/>
    </dgm:pt>
    <dgm:pt modelId="{498690F0-5BEF-4D08-8290-EAB1E431C926}" type="pres">
      <dgm:prSet presAssocID="{7FD09B4E-5EA7-499C-9724-3415E3474939}" presName="Name13" presStyleLbl="parChTrans1D2" presStyleIdx="0" presStyleCnt="4"/>
      <dgm:spPr/>
      <dgm:t>
        <a:bodyPr/>
        <a:lstStyle/>
        <a:p>
          <a:endParaRPr lang="en-US"/>
        </a:p>
      </dgm:t>
    </dgm:pt>
    <dgm:pt modelId="{473B9BB7-B67F-443D-BC8B-DA7523925B9E}" type="pres">
      <dgm:prSet presAssocID="{E7848626-1076-4966-AA27-524F995A9E46}" presName="childText" presStyleLbl="bgAcc1" presStyleIdx="0" presStyleCnt="4" custLinFactNeighborX="-40689" custLinFactNeighborY="-1190">
        <dgm:presLayoutVars>
          <dgm:bulletEnabled val="1"/>
        </dgm:presLayoutVars>
      </dgm:prSet>
      <dgm:spPr/>
      <dgm:t>
        <a:bodyPr/>
        <a:lstStyle/>
        <a:p>
          <a:endParaRPr lang="en-US"/>
        </a:p>
      </dgm:t>
    </dgm:pt>
    <dgm:pt modelId="{BF3A6F11-A6FE-4417-ACD1-428244B94867}" type="pres">
      <dgm:prSet presAssocID="{8BEF3E08-D4C3-4568-B0B2-93FA3F9FD7D1}" presName="Name13" presStyleLbl="parChTrans1D2" presStyleIdx="1" presStyleCnt="4"/>
      <dgm:spPr/>
      <dgm:t>
        <a:bodyPr/>
        <a:lstStyle/>
        <a:p>
          <a:endParaRPr lang="en-US"/>
        </a:p>
      </dgm:t>
    </dgm:pt>
    <dgm:pt modelId="{6CA1B1CE-A492-4540-9B43-D20AAE9A58EF}" type="pres">
      <dgm:prSet presAssocID="{49AFB144-5059-488A-8C2B-5642702E36A0}" presName="childText" presStyleLbl="bgAcc1" presStyleIdx="1" presStyleCnt="4" custLinFactNeighborX="-40689" custLinFactNeighborY="-1190">
        <dgm:presLayoutVars>
          <dgm:bulletEnabled val="1"/>
        </dgm:presLayoutVars>
      </dgm:prSet>
      <dgm:spPr/>
      <dgm:t>
        <a:bodyPr/>
        <a:lstStyle/>
        <a:p>
          <a:endParaRPr lang="en-US"/>
        </a:p>
      </dgm:t>
    </dgm:pt>
    <dgm:pt modelId="{6D210CF9-B99C-4D23-A40D-B4FDCD128784}" type="pres">
      <dgm:prSet presAssocID="{7A02FA3D-EF33-4D9D-A68A-EDA72EBA4D09}" presName="Name13" presStyleLbl="parChTrans1D2" presStyleIdx="2" presStyleCnt="4"/>
      <dgm:spPr/>
      <dgm:t>
        <a:bodyPr/>
        <a:lstStyle/>
        <a:p>
          <a:endParaRPr lang="en-US"/>
        </a:p>
      </dgm:t>
    </dgm:pt>
    <dgm:pt modelId="{D9C193DC-24B9-4026-8F71-EEB80AB713DF}" type="pres">
      <dgm:prSet presAssocID="{3F2769AA-9C3B-470B-8CB4-D2116849278C}" presName="childText" presStyleLbl="bgAcc1" presStyleIdx="2" presStyleCnt="4" custLinFactNeighborX="-40689" custLinFactNeighborY="-1190">
        <dgm:presLayoutVars>
          <dgm:bulletEnabled val="1"/>
        </dgm:presLayoutVars>
      </dgm:prSet>
      <dgm:spPr/>
      <dgm:t>
        <a:bodyPr/>
        <a:lstStyle/>
        <a:p>
          <a:endParaRPr lang="en-US"/>
        </a:p>
      </dgm:t>
    </dgm:pt>
    <dgm:pt modelId="{1038770F-7473-4B96-9742-87A8F2136949}" type="pres">
      <dgm:prSet presAssocID="{9F65AE9E-8A72-4EF5-A5CB-D84B10A83C88}" presName="Name13" presStyleLbl="parChTrans1D2" presStyleIdx="3" presStyleCnt="4"/>
      <dgm:spPr/>
      <dgm:t>
        <a:bodyPr/>
        <a:lstStyle/>
        <a:p>
          <a:endParaRPr lang="en-US"/>
        </a:p>
      </dgm:t>
    </dgm:pt>
    <dgm:pt modelId="{5B150352-7776-45C7-AF44-FA1895DDA84E}" type="pres">
      <dgm:prSet presAssocID="{A2B91501-DA82-453B-A1E8-1459DEFB9694}" presName="childText" presStyleLbl="bgAcc1" presStyleIdx="3" presStyleCnt="4" custLinFactNeighborX="-40689" custLinFactNeighborY="-1190">
        <dgm:presLayoutVars>
          <dgm:bulletEnabled val="1"/>
        </dgm:presLayoutVars>
      </dgm:prSet>
      <dgm:spPr/>
      <dgm:t>
        <a:bodyPr/>
        <a:lstStyle/>
        <a:p>
          <a:endParaRPr lang="en-US"/>
        </a:p>
      </dgm:t>
    </dgm:pt>
  </dgm:ptLst>
  <dgm:cxnLst>
    <dgm:cxn modelId="{C55C60EA-662B-4DF1-8FD7-C780F894F507}" type="presOf" srcId="{9F65AE9E-8A72-4EF5-A5CB-D84B10A83C88}" destId="{1038770F-7473-4B96-9742-87A8F2136949}" srcOrd="0" destOrd="0" presId="urn:microsoft.com/office/officeart/2005/8/layout/hierarchy3"/>
    <dgm:cxn modelId="{D0099E09-1FDB-4714-ABDA-C3AFB09076E7}" srcId="{1D253616-F9D0-47E2-9A92-3984DBA2946E}" destId="{A2B91501-DA82-453B-A1E8-1459DEFB9694}" srcOrd="3" destOrd="0" parTransId="{9F65AE9E-8A72-4EF5-A5CB-D84B10A83C88}" sibTransId="{A518FF7E-E430-482C-895A-07BED5F9C9EF}"/>
    <dgm:cxn modelId="{DC1CB6E2-620B-4C83-9BC5-17D54A2028D6}" srcId="{1D253616-F9D0-47E2-9A92-3984DBA2946E}" destId="{49AFB144-5059-488A-8C2B-5642702E36A0}" srcOrd="1" destOrd="0" parTransId="{8BEF3E08-D4C3-4568-B0B2-93FA3F9FD7D1}" sibTransId="{047B946A-8F4A-4F91-A53D-D81BBACD51FA}"/>
    <dgm:cxn modelId="{19639609-7A12-466C-B9FC-9155E4D417AA}" type="presOf" srcId="{7FD09B4E-5EA7-499C-9724-3415E3474939}" destId="{498690F0-5BEF-4D08-8290-EAB1E431C926}" srcOrd="0" destOrd="0" presId="urn:microsoft.com/office/officeart/2005/8/layout/hierarchy3"/>
    <dgm:cxn modelId="{879F4989-6EAD-4775-BB26-5A880B9889EF}" type="presOf" srcId="{BD8A2758-C15F-4CA6-8019-521B73F80EC3}" destId="{F1DC4C91-FA35-4DA6-ACF5-68D104C5C9C6}" srcOrd="0" destOrd="0" presId="urn:microsoft.com/office/officeart/2005/8/layout/hierarchy3"/>
    <dgm:cxn modelId="{4A60DC31-B567-4582-8835-A161E4994CC9}" type="presOf" srcId="{1D253616-F9D0-47E2-9A92-3984DBA2946E}" destId="{BCA422C2-DC9D-49FE-9FC0-50FD5DB1C8F9}" srcOrd="0" destOrd="0" presId="urn:microsoft.com/office/officeart/2005/8/layout/hierarchy3"/>
    <dgm:cxn modelId="{42A74E79-AC72-4F03-A63A-E2267F55AED2}" srcId="{BD8A2758-C15F-4CA6-8019-521B73F80EC3}" destId="{1D253616-F9D0-47E2-9A92-3984DBA2946E}" srcOrd="0" destOrd="0" parTransId="{2BEE0B9A-B253-4565-BEB0-EBA18BBD8632}" sibTransId="{C2129A52-DF53-4878-939D-38EC0AEFEA47}"/>
    <dgm:cxn modelId="{45F511D7-584E-4CB7-9201-7B0E36CA47E7}" srcId="{1D253616-F9D0-47E2-9A92-3984DBA2946E}" destId="{3F2769AA-9C3B-470B-8CB4-D2116849278C}" srcOrd="2" destOrd="0" parTransId="{7A02FA3D-EF33-4D9D-A68A-EDA72EBA4D09}" sibTransId="{EC41CCA2-1443-46C4-AAE5-A6CBF311F701}"/>
    <dgm:cxn modelId="{AAE57D6E-F60A-4E63-AE8E-6D7F812BDC64}" srcId="{1D253616-F9D0-47E2-9A92-3984DBA2946E}" destId="{E7848626-1076-4966-AA27-524F995A9E46}" srcOrd="0" destOrd="0" parTransId="{7FD09B4E-5EA7-499C-9724-3415E3474939}" sibTransId="{47C0D8A9-BD0A-4BBD-94BA-F7874DA0F92E}"/>
    <dgm:cxn modelId="{DCBE6CF9-CF7A-407C-B95B-D278DB26FF72}" type="presOf" srcId="{A2B91501-DA82-453B-A1E8-1459DEFB9694}" destId="{5B150352-7776-45C7-AF44-FA1895DDA84E}" srcOrd="0" destOrd="0" presId="urn:microsoft.com/office/officeart/2005/8/layout/hierarchy3"/>
    <dgm:cxn modelId="{BE100F75-770F-4B8B-8769-9762015C42CB}" type="presOf" srcId="{49AFB144-5059-488A-8C2B-5642702E36A0}" destId="{6CA1B1CE-A492-4540-9B43-D20AAE9A58EF}" srcOrd="0" destOrd="0" presId="urn:microsoft.com/office/officeart/2005/8/layout/hierarchy3"/>
    <dgm:cxn modelId="{21FEAAE7-CD82-4D3C-9B32-22B0A62BAFE4}" type="presOf" srcId="{1D253616-F9D0-47E2-9A92-3984DBA2946E}" destId="{F9BC53A9-9A94-473E-A7F2-F95F7D899E2F}" srcOrd="1" destOrd="0" presId="urn:microsoft.com/office/officeart/2005/8/layout/hierarchy3"/>
    <dgm:cxn modelId="{36A56663-C489-43CE-9B8C-65B30AB2EB8F}" type="presOf" srcId="{8BEF3E08-D4C3-4568-B0B2-93FA3F9FD7D1}" destId="{BF3A6F11-A6FE-4417-ACD1-428244B94867}" srcOrd="0" destOrd="0" presId="urn:microsoft.com/office/officeart/2005/8/layout/hierarchy3"/>
    <dgm:cxn modelId="{6190282F-8993-4011-82F1-35A0F4713845}" type="presOf" srcId="{7A02FA3D-EF33-4D9D-A68A-EDA72EBA4D09}" destId="{6D210CF9-B99C-4D23-A40D-B4FDCD128784}" srcOrd="0" destOrd="0" presId="urn:microsoft.com/office/officeart/2005/8/layout/hierarchy3"/>
    <dgm:cxn modelId="{A9AF5E02-3E09-46AF-B039-6CC5E6BEB199}" type="presOf" srcId="{3F2769AA-9C3B-470B-8CB4-D2116849278C}" destId="{D9C193DC-24B9-4026-8F71-EEB80AB713DF}" srcOrd="0" destOrd="0" presId="urn:microsoft.com/office/officeart/2005/8/layout/hierarchy3"/>
    <dgm:cxn modelId="{F34C2585-2EEA-4CCC-97D2-699FDA0BA288}" type="presOf" srcId="{E7848626-1076-4966-AA27-524F995A9E46}" destId="{473B9BB7-B67F-443D-BC8B-DA7523925B9E}" srcOrd="0" destOrd="0" presId="urn:microsoft.com/office/officeart/2005/8/layout/hierarchy3"/>
    <dgm:cxn modelId="{1BAEDE75-B6D1-4426-BD4A-83CD098CE77A}" type="presParOf" srcId="{F1DC4C91-FA35-4DA6-ACF5-68D104C5C9C6}" destId="{6C0EAB80-8161-43CA-8937-5CE2669C01B9}" srcOrd="0" destOrd="0" presId="urn:microsoft.com/office/officeart/2005/8/layout/hierarchy3"/>
    <dgm:cxn modelId="{33BAA603-8374-4AEE-8591-0D8993DA7A43}" type="presParOf" srcId="{6C0EAB80-8161-43CA-8937-5CE2669C01B9}" destId="{BC671195-94AE-496F-802C-6352C542B4B0}" srcOrd="0" destOrd="0" presId="urn:microsoft.com/office/officeart/2005/8/layout/hierarchy3"/>
    <dgm:cxn modelId="{5ECEC8FE-9336-46A7-9744-DD507E08527B}" type="presParOf" srcId="{BC671195-94AE-496F-802C-6352C542B4B0}" destId="{BCA422C2-DC9D-49FE-9FC0-50FD5DB1C8F9}" srcOrd="0" destOrd="0" presId="urn:microsoft.com/office/officeart/2005/8/layout/hierarchy3"/>
    <dgm:cxn modelId="{F9869843-BE7A-4FB0-A7D5-5718B0E56085}" type="presParOf" srcId="{BC671195-94AE-496F-802C-6352C542B4B0}" destId="{F9BC53A9-9A94-473E-A7F2-F95F7D899E2F}" srcOrd="1" destOrd="0" presId="urn:microsoft.com/office/officeart/2005/8/layout/hierarchy3"/>
    <dgm:cxn modelId="{26257D03-C373-42D7-B25E-55A7982AA1D4}" type="presParOf" srcId="{6C0EAB80-8161-43CA-8937-5CE2669C01B9}" destId="{D86FBB5E-FB3B-49F8-BFBA-04D8620AF5A9}" srcOrd="1" destOrd="0" presId="urn:microsoft.com/office/officeart/2005/8/layout/hierarchy3"/>
    <dgm:cxn modelId="{B7C26D61-FFB5-4729-9526-62C1BB1679B5}" type="presParOf" srcId="{D86FBB5E-FB3B-49F8-BFBA-04D8620AF5A9}" destId="{498690F0-5BEF-4D08-8290-EAB1E431C926}" srcOrd="0" destOrd="0" presId="urn:microsoft.com/office/officeart/2005/8/layout/hierarchy3"/>
    <dgm:cxn modelId="{BCE22397-E052-4A65-9182-E764CEDFB953}" type="presParOf" srcId="{D86FBB5E-FB3B-49F8-BFBA-04D8620AF5A9}" destId="{473B9BB7-B67F-443D-BC8B-DA7523925B9E}" srcOrd="1" destOrd="0" presId="urn:microsoft.com/office/officeart/2005/8/layout/hierarchy3"/>
    <dgm:cxn modelId="{F73D54FF-3D58-41C7-8ED3-A4A592355AFF}" type="presParOf" srcId="{D86FBB5E-FB3B-49F8-BFBA-04D8620AF5A9}" destId="{BF3A6F11-A6FE-4417-ACD1-428244B94867}" srcOrd="2" destOrd="0" presId="urn:microsoft.com/office/officeart/2005/8/layout/hierarchy3"/>
    <dgm:cxn modelId="{14F5BEBE-C484-4D5B-A30F-153B0715550E}" type="presParOf" srcId="{D86FBB5E-FB3B-49F8-BFBA-04D8620AF5A9}" destId="{6CA1B1CE-A492-4540-9B43-D20AAE9A58EF}" srcOrd="3" destOrd="0" presId="urn:microsoft.com/office/officeart/2005/8/layout/hierarchy3"/>
    <dgm:cxn modelId="{3D22F865-8F37-42D8-979A-8C4509A28DF7}" type="presParOf" srcId="{D86FBB5E-FB3B-49F8-BFBA-04D8620AF5A9}" destId="{6D210CF9-B99C-4D23-A40D-B4FDCD128784}" srcOrd="4" destOrd="0" presId="urn:microsoft.com/office/officeart/2005/8/layout/hierarchy3"/>
    <dgm:cxn modelId="{C25D2914-8436-4426-B2B9-37B68B461A25}" type="presParOf" srcId="{D86FBB5E-FB3B-49F8-BFBA-04D8620AF5A9}" destId="{D9C193DC-24B9-4026-8F71-EEB80AB713DF}" srcOrd="5" destOrd="0" presId="urn:microsoft.com/office/officeart/2005/8/layout/hierarchy3"/>
    <dgm:cxn modelId="{D56C7153-5C03-434A-8CF9-52D80D43B410}" type="presParOf" srcId="{D86FBB5E-FB3B-49F8-BFBA-04D8620AF5A9}" destId="{1038770F-7473-4B96-9742-87A8F2136949}" srcOrd="6" destOrd="0" presId="urn:microsoft.com/office/officeart/2005/8/layout/hierarchy3"/>
    <dgm:cxn modelId="{4E9F2149-1E64-4972-8075-DDB06D11D48C}" type="presParOf" srcId="{D86FBB5E-FB3B-49F8-BFBA-04D8620AF5A9}" destId="{5B150352-7776-45C7-AF44-FA1895DDA84E}"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A422C2-DC9D-49FE-9FC0-50FD5DB1C8F9}">
      <dsp:nvSpPr>
        <dsp:cNvPr id="0" name=""/>
        <dsp:cNvSpPr/>
      </dsp:nvSpPr>
      <dsp:spPr>
        <a:xfrm>
          <a:off x="325327" y="0"/>
          <a:ext cx="2157962" cy="1078981"/>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r>
            <a:rPr lang="en-US" sz="3300" kern="1200" dirty="0" smtClean="0"/>
            <a:t>Primitive Data Types</a:t>
          </a:r>
          <a:endParaRPr lang="en-US" sz="3300" kern="1200" dirty="0"/>
        </a:p>
      </dsp:txBody>
      <dsp:txXfrm>
        <a:off x="356929" y="31602"/>
        <a:ext cx="2094758" cy="1015777"/>
      </dsp:txXfrm>
    </dsp:sp>
    <dsp:sp modelId="{498690F0-5BEF-4D08-8290-EAB1E431C926}">
      <dsp:nvSpPr>
        <dsp:cNvPr id="0" name=""/>
        <dsp:cNvSpPr/>
      </dsp:nvSpPr>
      <dsp:spPr>
        <a:xfrm>
          <a:off x="541124" y="1078982"/>
          <a:ext cx="201614" cy="799417"/>
        </a:xfrm>
        <a:custGeom>
          <a:avLst/>
          <a:gdLst/>
          <a:ahLst/>
          <a:cxnLst/>
          <a:rect l="0" t="0" r="0" b="0"/>
          <a:pathLst>
            <a:path>
              <a:moveTo>
                <a:pt x="0" y="0"/>
              </a:moveTo>
              <a:lnTo>
                <a:pt x="0" y="799417"/>
              </a:lnTo>
              <a:lnTo>
                <a:pt x="201614" y="799417"/>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3B9BB7-B67F-443D-BC8B-DA7523925B9E}">
      <dsp:nvSpPr>
        <dsp:cNvPr id="0" name=""/>
        <dsp:cNvSpPr/>
      </dsp:nvSpPr>
      <dsp:spPr>
        <a:xfrm>
          <a:off x="742738" y="1338908"/>
          <a:ext cx="1726369" cy="1078981"/>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245" tIns="36830" rIns="55245" bIns="36830" numCol="1" spcCol="1270" anchor="ctr" anchorCtr="0">
          <a:noAutofit/>
        </a:bodyPr>
        <a:lstStyle/>
        <a:p>
          <a:pPr lvl="0" algn="ctr" defTabSz="1289050">
            <a:lnSpc>
              <a:spcPct val="90000"/>
            </a:lnSpc>
            <a:spcBef>
              <a:spcPct val="0"/>
            </a:spcBef>
            <a:spcAft>
              <a:spcPct val="35000"/>
            </a:spcAft>
          </a:pPr>
          <a:r>
            <a:rPr lang="en-US" sz="2900" kern="1200" dirty="0" smtClean="0"/>
            <a:t>Integer</a:t>
          </a:r>
          <a:endParaRPr lang="en-US" sz="2900" kern="1200" dirty="0"/>
        </a:p>
      </dsp:txBody>
      <dsp:txXfrm>
        <a:off x="774340" y="1370510"/>
        <a:ext cx="1663165" cy="1015777"/>
      </dsp:txXfrm>
    </dsp:sp>
    <dsp:sp modelId="{BF3A6F11-A6FE-4417-ACD1-428244B94867}">
      <dsp:nvSpPr>
        <dsp:cNvPr id="0" name=""/>
        <dsp:cNvSpPr/>
      </dsp:nvSpPr>
      <dsp:spPr>
        <a:xfrm>
          <a:off x="541124" y="1078982"/>
          <a:ext cx="201614" cy="2148143"/>
        </a:xfrm>
        <a:custGeom>
          <a:avLst/>
          <a:gdLst/>
          <a:ahLst/>
          <a:cxnLst/>
          <a:rect l="0" t="0" r="0" b="0"/>
          <a:pathLst>
            <a:path>
              <a:moveTo>
                <a:pt x="0" y="0"/>
              </a:moveTo>
              <a:lnTo>
                <a:pt x="0" y="2148143"/>
              </a:lnTo>
              <a:lnTo>
                <a:pt x="201614" y="2148143"/>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A1B1CE-A492-4540-9B43-D20AAE9A58EF}">
      <dsp:nvSpPr>
        <dsp:cNvPr id="0" name=""/>
        <dsp:cNvSpPr/>
      </dsp:nvSpPr>
      <dsp:spPr>
        <a:xfrm>
          <a:off x="742738" y="2687635"/>
          <a:ext cx="1726369" cy="1078981"/>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245" tIns="36830" rIns="55245" bIns="36830" numCol="1" spcCol="1270" anchor="ctr" anchorCtr="0">
          <a:noAutofit/>
        </a:bodyPr>
        <a:lstStyle/>
        <a:p>
          <a:pPr lvl="0" algn="ctr" defTabSz="1289050">
            <a:lnSpc>
              <a:spcPct val="90000"/>
            </a:lnSpc>
            <a:spcBef>
              <a:spcPct val="0"/>
            </a:spcBef>
            <a:spcAft>
              <a:spcPct val="35000"/>
            </a:spcAft>
          </a:pPr>
          <a:r>
            <a:rPr lang="en-US" sz="2900" kern="1200" dirty="0" smtClean="0"/>
            <a:t>Double</a:t>
          </a:r>
          <a:endParaRPr lang="en-US" sz="2900" kern="1200" dirty="0"/>
        </a:p>
      </dsp:txBody>
      <dsp:txXfrm>
        <a:off x="774340" y="2719237"/>
        <a:ext cx="1663165" cy="1015777"/>
      </dsp:txXfrm>
    </dsp:sp>
    <dsp:sp modelId="{6D210CF9-B99C-4D23-A40D-B4FDCD128784}">
      <dsp:nvSpPr>
        <dsp:cNvPr id="0" name=""/>
        <dsp:cNvSpPr/>
      </dsp:nvSpPr>
      <dsp:spPr>
        <a:xfrm>
          <a:off x="541124" y="1078982"/>
          <a:ext cx="201614" cy="3496870"/>
        </a:xfrm>
        <a:custGeom>
          <a:avLst/>
          <a:gdLst/>
          <a:ahLst/>
          <a:cxnLst/>
          <a:rect l="0" t="0" r="0" b="0"/>
          <a:pathLst>
            <a:path>
              <a:moveTo>
                <a:pt x="0" y="0"/>
              </a:moveTo>
              <a:lnTo>
                <a:pt x="0" y="3496870"/>
              </a:lnTo>
              <a:lnTo>
                <a:pt x="201614" y="3496870"/>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C193DC-24B9-4026-8F71-EEB80AB713DF}">
      <dsp:nvSpPr>
        <dsp:cNvPr id="0" name=""/>
        <dsp:cNvSpPr/>
      </dsp:nvSpPr>
      <dsp:spPr>
        <a:xfrm>
          <a:off x="742738" y="4036361"/>
          <a:ext cx="1726369" cy="1078981"/>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245" tIns="36830" rIns="55245" bIns="36830" numCol="1" spcCol="1270" anchor="ctr" anchorCtr="0">
          <a:noAutofit/>
        </a:bodyPr>
        <a:lstStyle/>
        <a:p>
          <a:pPr lvl="0" algn="ctr" defTabSz="1289050">
            <a:lnSpc>
              <a:spcPct val="90000"/>
            </a:lnSpc>
            <a:spcBef>
              <a:spcPct val="0"/>
            </a:spcBef>
            <a:spcAft>
              <a:spcPct val="35000"/>
            </a:spcAft>
          </a:pPr>
          <a:r>
            <a:rPr lang="en-US" sz="2900" kern="1200" dirty="0" smtClean="0"/>
            <a:t>Boolean</a:t>
          </a:r>
          <a:endParaRPr lang="en-US" sz="2900" kern="1200" dirty="0"/>
        </a:p>
      </dsp:txBody>
      <dsp:txXfrm>
        <a:off x="774340" y="4067963"/>
        <a:ext cx="1663165" cy="1015777"/>
      </dsp:txXfrm>
    </dsp:sp>
    <dsp:sp modelId="{1038770F-7473-4B96-9742-87A8F2136949}">
      <dsp:nvSpPr>
        <dsp:cNvPr id="0" name=""/>
        <dsp:cNvSpPr/>
      </dsp:nvSpPr>
      <dsp:spPr>
        <a:xfrm>
          <a:off x="541124" y="1078982"/>
          <a:ext cx="201614" cy="4845596"/>
        </a:xfrm>
        <a:custGeom>
          <a:avLst/>
          <a:gdLst/>
          <a:ahLst/>
          <a:cxnLst/>
          <a:rect l="0" t="0" r="0" b="0"/>
          <a:pathLst>
            <a:path>
              <a:moveTo>
                <a:pt x="0" y="0"/>
              </a:moveTo>
              <a:lnTo>
                <a:pt x="0" y="4845596"/>
              </a:lnTo>
              <a:lnTo>
                <a:pt x="201614" y="4845596"/>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150352-7776-45C7-AF44-FA1895DDA84E}">
      <dsp:nvSpPr>
        <dsp:cNvPr id="0" name=""/>
        <dsp:cNvSpPr/>
      </dsp:nvSpPr>
      <dsp:spPr>
        <a:xfrm>
          <a:off x="742738" y="5385087"/>
          <a:ext cx="1726369" cy="1078981"/>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245" tIns="36830" rIns="55245" bIns="36830" numCol="1" spcCol="1270" anchor="ctr" anchorCtr="0">
          <a:noAutofit/>
        </a:bodyPr>
        <a:lstStyle/>
        <a:p>
          <a:pPr lvl="0" algn="ctr" defTabSz="1289050">
            <a:lnSpc>
              <a:spcPct val="90000"/>
            </a:lnSpc>
            <a:spcBef>
              <a:spcPct val="0"/>
            </a:spcBef>
            <a:spcAft>
              <a:spcPct val="35000"/>
            </a:spcAft>
          </a:pPr>
          <a:r>
            <a:rPr lang="en-US" sz="2900" kern="1200" dirty="0" smtClean="0"/>
            <a:t>Character</a:t>
          </a:r>
          <a:endParaRPr lang="en-US" sz="2900" kern="1200" dirty="0"/>
        </a:p>
      </dsp:txBody>
      <dsp:txXfrm>
        <a:off x="774340" y="5416689"/>
        <a:ext cx="1663165" cy="101577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68523B-9E18-4B7F-9893-3CC0C4590B23}" type="datetimeFigureOut">
              <a:rPr lang="en-GB" smtClean="0"/>
              <a:t>19/03/2019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35F622-CC25-404F-A880-EEAD8E36B9ED}" type="slidenum">
              <a:rPr lang="en-GB" smtClean="0"/>
              <a:t>‹#›</a:t>
            </a:fld>
            <a:endParaRPr lang="en-GB"/>
          </a:p>
        </p:txBody>
      </p:sp>
    </p:spTree>
    <p:extLst>
      <p:ext uri="{BB962C8B-B14F-4D97-AF65-F5344CB8AC3E}">
        <p14:creationId xmlns:p14="http://schemas.microsoft.com/office/powerpoint/2010/main" val="3360932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2 - Describe and communicate hazards associated with this lesson</a:t>
            </a:r>
          </a:p>
          <a:p>
            <a:endParaRPr lang="en-GB" b="1" dirty="0" smtClean="0"/>
          </a:p>
          <a:p>
            <a:r>
              <a:rPr lang="en-GB" b="1" dirty="0" smtClean="0"/>
              <a:t>Health &amp; Safety</a:t>
            </a:r>
            <a:endParaRPr lang="en-GB" dirty="0" smtClean="0"/>
          </a:p>
          <a:p>
            <a:r>
              <a:rPr lang="en-GB" dirty="0" smtClean="0"/>
              <a:t>Check trailing cables</a:t>
            </a:r>
          </a:p>
          <a:p>
            <a:r>
              <a:rPr lang="en-GB" dirty="0" smtClean="0"/>
              <a:t>Identify any visible hazards</a:t>
            </a:r>
          </a:p>
          <a:p>
            <a:r>
              <a:rPr lang="en-GB" dirty="0" smtClean="0"/>
              <a:t>Store student bags safely</a:t>
            </a:r>
          </a:p>
          <a:p>
            <a:r>
              <a:rPr lang="en-GB" dirty="0" smtClean="0"/>
              <a:t>Enforce no drinking rule next to electrical equipment </a:t>
            </a:r>
          </a:p>
          <a:p>
            <a:r>
              <a:rPr lang="en-GB" dirty="0" smtClean="0"/>
              <a:t>No mobile phone use</a:t>
            </a:r>
          </a:p>
          <a:p>
            <a:r>
              <a:rPr lang="en-GB" b="1" dirty="0" smtClean="0"/>
              <a:t>Equality &amp; Diversity</a:t>
            </a:r>
            <a:endParaRPr lang="en-GB" dirty="0" smtClean="0"/>
          </a:p>
          <a:p>
            <a:r>
              <a:rPr lang="en-GB" dirty="0" smtClean="0"/>
              <a:t>Identify learners with specific needs</a:t>
            </a:r>
          </a:p>
          <a:p>
            <a:r>
              <a:rPr lang="en-GB" dirty="0" smtClean="0"/>
              <a:t>Provide all learners with same level of support where appropriate.  </a:t>
            </a:r>
          </a:p>
          <a:p>
            <a:r>
              <a:rPr lang="en-GB" b="1" dirty="0" smtClean="0"/>
              <a:t>Safeguarding</a:t>
            </a:r>
            <a:endParaRPr lang="en-GB" dirty="0" smtClean="0"/>
          </a:p>
          <a:p>
            <a:r>
              <a:rPr lang="en-GB" dirty="0" smtClean="0"/>
              <a:t>Every Child Matters and college procedures</a:t>
            </a:r>
          </a:p>
          <a:p>
            <a:r>
              <a:rPr lang="en-GB" dirty="0" smtClean="0"/>
              <a:t>Ensure all learners have consent forms in case of photo / video work</a:t>
            </a:r>
          </a:p>
          <a:p>
            <a:endParaRPr lang="en-GB" b="1" dirty="0" smtClean="0"/>
          </a:p>
          <a:p>
            <a:endParaRPr lang="en-GB"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FE35F622-CC25-404F-A880-EEAD8E36B9ED}" type="slidenum">
              <a:rPr lang="en-GB" smtClean="0"/>
              <a:t>1</a:t>
            </a:fld>
            <a:endParaRPr lang="en-GB"/>
          </a:p>
        </p:txBody>
      </p:sp>
    </p:spTree>
    <p:extLst>
      <p:ext uri="{BB962C8B-B14F-4D97-AF65-F5344CB8AC3E}">
        <p14:creationId xmlns:p14="http://schemas.microsoft.com/office/powerpoint/2010/main" val="2053884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2</a:t>
            </a:r>
          </a:p>
          <a:p>
            <a:r>
              <a:rPr lang="en-GB" b="1" dirty="0" smtClean="0"/>
              <a:t>Agree the Learning Outcomes</a:t>
            </a:r>
            <a:endParaRPr lang="en-GB" dirty="0" smtClean="0"/>
          </a:p>
          <a:p>
            <a:r>
              <a:rPr lang="en-GB" b="1" dirty="0" smtClean="0"/>
              <a:t>Including LO for functional skills development</a:t>
            </a:r>
            <a:endParaRPr lang="en-GB" dirty="0" smtClean="0"/>
          </a:p>
          <a:p>
            <a:r>
              <a:rPr lang="en-GB" b="1" dirty="0" smtClean="0"/>
              <a:t>LO for ELB, employment or enterprise skills development</a:t>
            </a:r>
          </a:p>
          <a:p>
            <a:endParaRPr lang="en-GB" b="1" dirty="0" smtClean="0"/>
          </a:p>
          <a:p>
            <a:r>
              <a:rPr lang="en-GB" b="1" dirty="0" smtClean="0"/>
              <a:t>Formative assessment strategies to be used in this session: </a:t>
            </a:r>
            <a:endParaRPr lang="en-GB" b="0" dirty="0" smtClean="0"/>
          </a:p>
          <a:p>
            <a:pPr marL="171435" indent="-171435">
              <a:buFont typeface="Arial" panose="020B0604020202020204" pitchFamily="34" charset="0"/>
              <a:buChar char="•"/>
            </a:pPr>
            <a:r>
              <a:rPr lang="en-GB" b="0" dirty="0" smtClean="0"/>
              <a:t>Q&amp;A direct and volunteer</a:t>
            </a:r>
          </a:p>
          <a:p>
            <a:pPr marL="171435" indent="-171435">
              <a:buFont typeface="Arial" panose="020B0604020202020204" pitchFamily="34" charset="0"/>
              <a:buChar char="•"/>
            </a:pPr>
            <a:r>
              <a:rPr lang="en-GB" b="0" dirty="0" smtClean="0"/>
              <a:t>Peer assessment</a:t>
            </a:r>
          </a:p>
          <a:p>
            <a:pPr marL="171435" indent="-171435">
              <a:buFont typeface="Arial" panose="020B0604020202020204" pitchFamily="34" charset="0"/>
              <a:buChar char="•"/>
            </a:pPr>
            <a:r>
              <a:rPr lang="en-GB" b="0" dirty="0" smtClean="0"/>
              <a:t>Observation</a:t>
            </a:r>
          </a:p>
          <a:p>
            <a:pPr marL="171435" indent="-171435">
              <a:buFont typeface="Arial" panose="020B0604020202020204" pitchFamily="34" charset="0"/>
              <a:buChar char="•"/>
            </a:pPr>
            <a:endParaRPr lang="en-GB" b="0" dirty="0" smtClean="0"/>
          </a:p>
          <a:p>
            <a:r>
              <a:rPr lang="en-GB" b="1" dirty="0" smtClean="0"/>
              <a:t>Resources:</a:t>
            </a:r>
            <a:r>
              <a:rPr lang="en-GB" b="1" baseline="0" dirty="0" smtClean="0"/>
              <a:t> </a:t>
            </a:r>
            <a:endParaRPr lang="en-GB" b="0" baseline="0" dirty="0" smtClean="0"/>
          </a:p>
          <a:p>
            <a:pPr marL="171435" indent="-171435">
              <a:buFont typeface="Arial" panose="020B0604020202020204" pitchFamily="34" charset="0"/>
              <a:buChar char="•"/>
            </a:pPr>
            <a:r>
              <a:rPr lang="en-GB" b="0" baseline="0" dirty="0" smtClean="0"/>
              <a:t>Computers</a:t>
            </a:r>
          </a:p>
          <a:p>
            <a:pPr marL="171435" indent="-171435">
              <a:buFont typeface="Arial" panose="020B0604020202020204" pitchFamily="34" charset="0"/>
              <a:buChar char="•"/>
            </a:pPr>
            <a:r>
              <a:rPr lang="en-GB" b="0" baseline="0" dirty="0" smtClean="0"/>
              <a:t>Whiteboard</a:t>
            </a:r>
          </a:p>
          <a:p>
            <a:pPr marL="171435" indent="-171435">
              <a:buFont typeface="Arial" panose="020B0604020202020204" pitchFamily="34" charset="0"/>
              <a:buChar char="•"/>
            </a:pPr>
            <a:r>
              <a:rPr lang="en-GB" b="0" baseline="0" dirty="0" smtClean="0"/>
              <a:t>PowerPoint</a:t>
            </a:r>
          </a:p>
          <a:p>
            <a:pPr marL="171435" indent="-171435">
              <a:buFont typeface="Arial" panose="020B0604020202020204" pitchFamily="34" charset="0"/>
              <a:buChar char="•"/>
            </a:pPr>
            <a:r>
              <a:rPr lang="en-GB" b="0" baseline="0" dirty="0" smtClean="0"/>
              <a:t>Internet</a:t>
            </a:r>
          </a:p>
          <a:p>
            <a:pPr marL="171435" indent="-171435">
              <a:buFont typeface="Arial" panose="020B0604020202020204" pitchFamily="34" charset="0"/>
              <a:buChar char="•"/>
            </a:pPr>
            <a:r>
              <a:rPr lang="en-GB" b="0" baseline="0" dirty="0" smtClean="0"/>
              <a:t>Eclipse Mars IDE</a:t>
            </a:r>
          </a:p>
          <a:p>
            <a:endParaRPr lang="en-GB" b="0" baseline="0" dirty="0" smtClean="0"/>
          </a:p>
          <a:p>
            <a:r>
              <a:rPr lang="en-GB" b="1" baseline="0" dirty="0" smtClean="0"/>
              <a:t>Embedding of literacy and numeracy development:</a:t>
            </a:r>
          </a:p>
          <a:p>
            <a:pPr marL="171435" indent="-171435">
              <a:buFont typeface="Arial" panose="020B0604020202020204" pitchFamily="34" charset="0"/>
              <a:buChar char="•"/>
            </a:pPr>
            <a:r>
              <a:rPr lang="en-GB" dirty="0" smtClean="0"/>
              <a:t>Select and use different types of texts to obtain and utilise relevant information;</a:t>
            </a:r>
          </a:p>
          <a:p>
            <a:pPr marL="171435" indent="-171435">
              <a:buFont typeface="Arial" panose="020B0604020202020204" pitchFamily="34" charset="0"/>
              <a:buChar char="•"/>
            </a:pPr>
            <a:r>
              <a:rPr lang="en-GB" dirty="0" smtClean="0"/>
              <a:t>Read and summarise, succinctly, information/ideas from different sources;</a:t>
            </a:r>
          </a:p>
          <a:p>
            <a:pPr marL="171435" indent="-171435">
              <a:buFont typeface="Arial" panose="020B0604020202020204" pitchFamily="34" charset="0"/>
              <a:buChar char="•"/>
            </a:pPr>
            <a:r>
              <a:rPr lang="en-GB" dirty="0" smtClean="0"/>
              <a:t>Identify the purposes of texts and comment on how meaning is conveyed;</a:t>
            </a:r>
          </a:p>
          <a:p>
            <a:pPr marL="171435" indent="-171435">
              <a:buFont typeface="Arial" panose="020B0604020202020204" pitchFamily="34" charset="0"/>
              <a:buChar char="•"/>
            </a:pPr>
            <a:r>
              <a:rPr lang="en-GB" dirty="0" smtClean="0"/>
              <a:t>Detect point of view, implicit meaning and/or bias;</a:t>
            </a:r>
          </a:p>
          <a:p>
            <a:pPr marL="171435" indent="-171435">
              <a:buFont typeface="Arial" panose="020B0604020202020204" pitchFamily="34" charset="0"/>
              <a:buChar char="•"/>
            </a:pPr>
            <a:endParaRPr lang="en-GB" dirty="0" smtClean="0"/>
          </a:p>
          <a:p>
            <a:r>
              <a:rPr lang="en-GB" b="1" dirty="0" smtClean="0"/>
              <a:t>Learning Outcomes for Effective Learner Behaviours, Employment or Enterprise Skills Development</a:t>
            </a:r>
            <a:endParaRPr lang="en-GB" dirty="0" smtClean="0"/>
          </a:p>
          <a:p>
            <a:pPr marL="171435" indent="-171435">
              <a:buFont typeface="Arial" panose="020B0604020202020204" pitchFamily="34" charset="0"/>
              <a:buChar char="•"/>
            </a:pPr>
            <a:r>
              <a:rPr lang="en-GB" dirty="0" smtClean="0"/>
              <a:t>Attitudes – Identify the correct attitudes</a:t>
            </a:r>
          </a:p>
          <a:p>
            <a:pPr marL="171435" indent="-171435">
              <a:buFont typeface="Arial" panose="020B0604020202020204" pitchFamily="34" charset="0"/>
              <a:buChar char="•"/>
            </a:pPr>
            <a:r>
              <a:rPr lang="en-GB" dirty="0" smtClean="0"/>
              <a:t>Skills – Apply the necessary skills</a:t>
            </a:r>
          </a:p>
          <a:p>
            <a:pPr marL="171435" indent="-171435">
              <a:buFont typeface="Arial" panose="020B0604020202020204" pitchFamily="34" charset="0"/>
              <a:buChar char="•"/>
            </a:pPr>
            <a:r>
              <a:rPr lang="en-GB" dirty="0" smtClean="0"/>
              <a:t>Knowledge – Use the knowledge gained</a:t>
            </a:r>
          </a:p>
          <a:p>
            <a:pPr marL="171435" indent="-171435">
              <a:buFont typeface="Arial" panose="020B0604020202020204" pitchFamily="34" charset="0"/>
              <a:buChar char="•"/>
            </a:pPr>
            <a:endParaRPr lang="en-GB" dirty="0" smtClean="0"/>
          </a:p>
          <a:p>
            <a:r>
              <a:rPr lang="en-GB" b="1" dirty="0" smtClean="0"/>
              <a:t>Introduction (Tutor)</a:t>
            </a:r>
          </a:p>
          <a:p>
            <a:pPr marL="171435" indent="-171435">
              <a:buFont typeface="Arial" panose="020B0604020202020204" pitchFamily="34" charset="0"/>
              <a:buChar char="•"/>
            </a:pPr>
            <a:r>
              <a:rPr lang="en-GB" b="0" dirty="0" smtClean="0"/>
              <a:t>Discuss Learning outcomes</a:t>
            </a:r>
          </a:p>
          <a:p>
            <a:pPr marL="171435" indent="-171435">
              <a:buFont typeface="Arial" panose="020B0604020202020204" pitchFamily="34" charset="0"/>
              <a:buChar char="•"/>
            </a:pPr>
            <a:r>
              <a:rPr lang="en-GB" b="0" dirty="0" smtClean="0"/>
              <a:t>Question</a:t>
            </a:r>
            <a:r>
              <a:rPr lang="en-GB" b="0" baseline="0" dirty="0" smtClean="0"/>
              <a:t> students understanding</a:t>
            </a:r>
          </a:p>
          <a:p>
            <a:pPr marL="171435" indent="-171435">
              <a:buFont typeface="Arial" panose="020B0604020202020204" pitchFamily="34" charset="0"/>
              <a:buChar char="•"/>
            </a:pPr>
            <a:r>
              <a:rPr lang="en-GB" b="0" baseline="0" dirty="0" smtClean="0"/>
              <a:t>Consider groupings</a:t>
            </a:r>
          </a:p>
          <a:p>
            <a:endParaRPr lang="en-GB" b="0" baseline="0" dirty="0" smtClean="0"/>
          </a:p>
          <a:p>
            <a:r>
              <a:rPr lang="en-GB" b="1" baseline="0" dirty="0" smtClean="0"/>
              <a:t>Introduction (student)</a:t>
            </a:r>
          </a:p>
          <a:p>
            <a:pPr marL="171435" indent="-171435">
              <a:buFont typeface="Arial" panose="020B0604020202020204" pitchFamily="34" charset="0"/>
              <a:buChar char="•"/>
            </a:pPr>
            <a:r>
              <a:rPr lang="en-GB" b="0" baseline="0" dirty="0" smtClean="0"/>
              <a:t>Discuss Learning outcomes</a:t>
            </a:r>
          </a:p>
          <a:p>
            <a:pPr marL="171435" indent="-171435">
              <a:buFont typeface="Arial" panose="020B0604020202020204" pitchFamily="34" charset="0"/>
              <a:buChar char="•"/>
            </a:pPr>
            <a:r>
              <a:rPr lang="en-GB" b="0" baseline="0" dirty="0" smtClean="0"/>
              <a:t>Listen and ask questions</a:t>
            </a:r>
          </a:p>
          <a:p>
            <a:pPr marL="171435" indent="-171435">
              <a:buFont typeface="Arial" panose="020B0604020202020204" pitchFamily="34" charset="0"/>
              <a:buChar char="•"/>
            </a:pPr>
            <a:r>
              <a:rPr lang="en-GB" b="0" baseline="0" dirty="0" smtClean="0"/>
              <a:t>Volunteer answers to questions</a:t>
            </a:r>
            <a:endParaRPr lang="en-GB" b="0" dirty="0" smtClean="0"/>
          </a:p>
          <a:p>
            <a:endParaRPr lang="en-GB" dirty="0"/>
          </a:p>
        </p:txBody>
      </p:sp>
      <p:sp>
        <p:nvSpPr>
          <p:cNvPr id="4" name="Slide Number Placeholder 3"/>
          <p:cNvSpPr>
            <a:spLocks noGrp="1"/>
          </p:cNvSpPr>
          <p:nvPr>
            <p:ph type="sldNum" sz="quarter" idx="10"/>
          </p:nvPr>
        </p:nvSpPr>
        <p:spPr/>
        <p:txBody>
          <a:bodyPr/>
          <a:lstStyle/>
          <a:p>
            <a:fld id="{FE35F622-CC25-404F-A880-EEAD8E36B9ED}" type="slidenum">
              <a:rPr lang="en-GB" smtClean="0"/>
              <a:t>2</a:t>
            </a:fld>
            <a:endParaRPr lang="en-GB"/>
          </a:p>
        </p:txBody>
      </p:sp>
    </p:spTree>
    <p:extLst>
      <p:ext uri="{BB962C8B-B14F-4D97-AF65-F5344CB8AC3E}">
        <p14:creationId xmlns:p14="http://schemas.microsoft.com/office/powerpoint/2010/main" val="3879658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Teaching Strategies:</a:t>
            </a:r>
          </a:p>
          <a:p>
            <a:pPr marL="171435" indent="-171435">
              <a:buFont typeface="Arial" panose="020B0604020202020204" pitchFamily="34" charset="0"/>
              <a:buChar char="•"/>
            </a:pPr>
            <a:r>
              <a:rPr lang="en-GB" dirty="0" smtClean="0"/>
              <a:t>Exposition</a:t>
            </a:r>
          </a:p>
          <a:p>
            <a:pPr marL="171435" indent="-171435">
              <a:buFont typeface="Arial" panose="020B0604020202020204" pitchFamily="34" charset="0"/>
              <a:buChar char="•"/>
            </a:pPr>
            <a:r>
              <a:rPr lang="en-GB" dirty="0" smtClean="0"/>
              <a:t>Observation</a:t>
            </a:r>
          </a:p>
          <a:p>
            <a:pPr marL="171435" indent="-171435">
              <a:buFont typeface="Arial" panose="020B0604020202020204" pitchFamily="34" charset="0"/>
              <a:buChar char="•"/>
            </a:pPr>
            <a:endParaRPr lang="en-GB" b="1" dirty="0" smtClean="0"/>
          </a:p>
          <a:p>
            <a:r>
              <a:rPr lang="en-GB" b="1" dirty="0" smtClean="0"/>
              <a:t>Student Activities:</a:t>
            </a:r>
          </a:p>
          <a:p>
            <a:pPr marL="171435" indent="-171435">
              <a:buFont typeface="Arial" panose="020B0604020202020204" pitchFamily="34" charset="0"/>
              <a:buChar char="•"/>
            </a:pPr>
            <a:r>
              <a:rPr lang="en-GB" dirty="0" smtClean="0"/>
              <a:t>Listen</a:t>
            </a:r>
          </a:p>
          <a:p>
            <a:pPr marL="171435" indent="-171435">
              <a:buFont typeface="Arial" panose="020B0604020202020204" pitchFamily="34" charset="0"/>
              <a:buChar char="•"/>
            </a:pPr>
            <a:r>
              <a:rPr lang="en-GB" dirty="0" smtClean="0"/>
              <a:t>Make notes</a:t>
            </a:r>
          </a:p>
          <a:p>
            <a:pPr marL="171435" indent="-171435">
              <a:buFont typeface="Arial" panose="020B0604020202020204" pitchFamily="34" charset="0"/>
              <a:buChar char="•"/>
            </a:pPr>
            <a:r>
              <a:rPr lang="en-GB" dirty="0" smtClean="0"/>
              <a:t>Provide responses </a:t>
            </a:r>
          </a:p>
          <a:p>
            <a:pPr marL="171435" indent="-171435">
              <a:buFont typeface="Arial" panose="020B0604020202020204" pitchFamily="34" charset="0"/>
              <a:buChar char="•"/>
            </a:pPr>
            <a:r>
              <a:rPr lang="en-GB" dirty="0" smtClean="0"/>
              <a:t>Open the</a:t>
            </a:r>
            <a:r>
              <a:rPr lang="en-GB" baseline="0" dirty="0" smtClean="0"/>
              <a:t> software</a:t>
            </a:r>
          </a:p>
          <a:p>
            <a:pPr marL="171435" indent="-171435">
              <a:buFont typeface="Arial" panose="020B0604020202020204" pitchFamily="34" charset="0"/>
              <a:buChar char="•"/>
            </a:pPr>
            <a:r>
              <a:rPr lang="en-GB" baseline="0" dirty="0" smtClean="0"/>
              <a:t>Ask Questions</a:t>
            </a:r>
            <a:endParaRPr lang="en-GB" dirty="0" smtClean="0"/>
          </a:p>
          <a:p>
            <a:pPr marL="171435" indent="-171435">
              <a:buFont typeface="Arial" panose="020B0604020202020204" pitchFamily="34" charset="0"/>
              <a:buChar char="•"/>
            </a:pPr>
            <a:endParaRPr lang="en-GB" dirty="0" smtClean="0"/>
          </a:p>
          <a:p>
            <a:r>
              <a:rPr lang="en-GB" b="1" dirty="0" smtClean="0"/>
              <a:t>Ongoing Assessment for Learning</a:t>
            </a:r>
          </a:p>
          <a:p>
            <a:pPr marL="171435" indent="-171435">
              <a:buFont typeface="Arial" panose="020B0604020202020204" pitchFamily="34" charset="0"/>
              <a:buChar char="•"/>
            </a:pPr>
            <a:r>
              <a:rPr lang="en-GB" dirty="0" smtClean="0"/>
              <a:t>Direct Questions</a:t>
            </a:r>
          </a:p>
          <a:p>
            <a:pPr marL="171435" indent="-171435">
              <a:buFont typeface="Arial" panose="020B0604020202020204" pitchFamily="34" charset="0"/>
              <a:buChar char="•"/>
            </a:pPr>
            <a:r>
              <a:rPr lang="en-GB" dirty="0" smtClean="0"/>
              <a:t>Students Discussion</a:t>
            </a:r>
          </a:p>
          <a:p>
            <a:pPr marL="171435" indent="-171435">
              <a:buFont typeface="Arial" panose="020B0604020202020204" pitchFamily="34" charset="0"/>
              <a:buChar char="•"/>
            </a:pPr>
            <a:r>
              <a:rPr lang="en-GB" dirty="0" smtClean="0"/>
              <a:t>Observations</a:t>
            </a:r>
          </a:p>
          <a:p>
            <a:endParaRPr lang="en-GB" dirty="0" smtClean="0"/>
          </a:p>
          <a:p>
            <a:r>
              <a:rPr lang="en-GB" b="1" dirty="0" smtClean="0"/>
              <a:t>Notes:</a:t>
            </a:r>
          </a:p>
          <a:p>
            <a:pPr marL="171435" indent="-171435">
              <a:buFont typeface="Arial" panose="020B0604020202020204" pitchFamily="34" charset="0"/>
              <a:buChar char="•"/>
            </a:pPr>
            <a:r>
              <a:rPr lang="en-GB" dirty="0" smtClean="0"/>
              <a:t>Learners make notes</a:t>
            </a:r>
          </a:p>
          <a:p>
            <a:endParaRPr lang="en-GB" dirty="0"/>
          </a:p>
        </p:txBody>
      </p:sp>
      <p:sp>
        <p:nvSpPr>
          <p:cNvPr id="4" name="Slide Number Placeholder 3"/>
          <p:cNvSpPr>
            <a:spLocks noGrp="1"/>
          </p:cNvSpPr>
          <p:nvPr>
            <p:ph type="sldNum" sz="quarter" idx="10"/>
          </p:nvPr>
        </p:nvSpPr>
        <p:spPr/>
        <p:txBody>
          <a:bodyPr/>
          <a:lstStyle/>
          <a:p>
            <a:fld id="{FE35F622-CC25-404F-A880-EEAD8E36B9ED}" type="slidenum">
              <a:rPr lang="en-GB" smtClean="0"/>
              <a:t>3</a:t>
            </a:fld>
            <a:endParaRPr lang="en-GB"/>
          </a:p>
        </p:txBody>
      </p:sp>
    </p:spTree>
    <p:extLst>
      <p:ext uri="{BB962C8B-B14F-4D97-AF65-F5344CB8AC3E}">
        <p14:creationId xmlns:p14="http://schemas.microsoft.com/office/powerpoint/2010/main" val="1345353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2 - Describe and communicate hazards associated with this lesson</a:t>
            </a:r>
          </a:p>
          <a:p>
            <a:endParaRPr lang="en-GB" b="1" dirty="0" smtClean="0"/>
          </a:p>
          <a:p>
            <a:r>
              <a:rPr lang="en-GB" b="1" dirty="0" smtClean="0"/>
              <a:t>Health &amp; Safety</a:t>
            </a:r>
            <a:endParaRPr lang="en-GB" dirty="0" smtClean="0"/>
          </a:p>
          <a:p>
            <a:r>
              <a:rPr lang="en-GB" dirty="0" smtClean="0"/>
              <a:t>Check trailing cables</a:t>
            </a:r>
          </a:p>
          <a:p>
            <a:r>
              <a:rPr lang="en-GB" dirty="0" smtClean="0"/>
              <a:t>Identify any visible hazards</a:t>
            </a:r>
          </a:p>
          <a:p>
            <a:r>
              <a:rPr lang="en-GB" dirty="0" smtClean="0"/>
              <a:t>Store student bags safely</a:t>
            </a:r>
          </a:p>
          <a:p>
            <a:r>
              <a:rPr lang="en-GB" dirty="0" smtClean="0"/>
              <a:t>Enforce no drinking rule next to electrical equipment </a:t>
            </a:r>
          </a:p>
          <a:p>
            <a:r>
              <a:rPr lang="en-GB" dirty="0" smtClean="0"/>
              <a:t>No mobile phone use</a:t>
            </a:r>
          </a:p>
          <a:p>
            <a:r>
              <a:rPr lang="en-GB" b="1" dirty="0" smtClean="0"/>
              <a:t>Equality &amp; Diversity</a:t>
            </a:r>
            <a:endParaRPr lang="en-GB" dirty="0" smtClean="0"/>
          </a:p>
          <a:p>
            <a:r>
              <a:rPr lang="en-GB" dirty="0" smtClean="0"/>
              <a:t>Identify learners with specific needs</a:t>
            </a:r>
          </a:p>
          <a:p>
            <a:r>
              <a:rPr lang="en-GB" dirty="0" smtClean="0"/>
              <a:t>Provide all learners with same level of support where appropriate.  </a:t>
            </a:r>
          </a:p>
          <a:p>
            <a:r>
              <a:rPr lang="en-GB" b="1" dirty="0" smtClean="0"/>
              <a:t>Safeguarding</a:t>
            </a:r>
            <a:endParaRPr lang="en-GB" dirty="0" smtClean="0"/>
          </a:p>
          <a:p>
            <a:r>
              <a:rPr lang="en-GB" dirty="0" smtClean="0"/>
              <a:t>Every Child Matters and college procedures</a:t>
            </a:r>
          </a:p>
          <a:p>
            <a:r>
              <a:rPr lang="en-GB" dirty="0" smtClean="0"/>
              <a:t>Ensure all learners have consent forms in case of photo / video work</a:t>
            </a:r>
          </a:p>
          <a:p>
            <a:endParaRPr lang="en-GB" b="1" dirty="0" smtClean="0"/>
          </a:p>
          <a:p>
            <a:endParaRPr lang="en-GB"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FE35F622-CC25-404F-A880-EEAD8E36B9ED}" type="slidenum">
              <a:rPr lang="en-GB" smtClean="0"/>
              <a:t>14</a:t>
            </a:fld>
            <a:endParaRPr lang="en-GB"/>
          </a:p>
        </p:txBody>
      </p:sp>
    </p:spTree>
    <p:extLst>
      <p:ext uri="{BB962C8B-B14F-4D97-AF65-F5344CB8AC3E}">
        <p14:creationId xmlns:p14="http://schemas.microsoft.com/office/powerpoint/2010/main" val="2462638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Teaching Strategies:</a:t>
            </a:r>
          </a:p>
          <a:p>
            <a:pPr marL="171435" indent="-171435">
              <a:buFont typeface="Arial" panose="020B0604020202020204" pitchFamily="34" charset="0"/>
              <a:buChar char="•"/>
            </a:pPr>
            <a:r>
              <a:rPr lang="en-GB" dirty="0" smtClean="0"/>
              <a:t>Exposition</a:t>
            </a:r>
          </a:p>
          <a:p>
            <a:pPr marL="171435" indent="-171435">
              <a:buFont typeface="Arial" panose="020B0604020202020204" pitchFamily="34" charset="0"/>
              <a:buChar char="•"/>
            </a:pPr>
            <a:endParaRPr lang="en-GB" b="1" dirty="0" smtClean="0"/>
          </a:p>
          <a:p>
            <a:r>
              <a:rPr lang="en-GB" b="1" dirty="0" smtClean="0"/>
              <a:t>Student Activities:</a:t>
            </a:r>
          </a:p>
          <a:p>
            <a:pPr marL="171435" indent="-171435">
              <a:buFont typeface="Arial" panose="020B0604020202020204" pitchFamily="34" charset="0"/>
              <a:buChar char="•"/>
            </a:pPr>
            <a:r>
              <a:rPr lang="en-GB" dirty="0" smtClean="0"/>
              <a:t>Listen</a:t>
            </a:r>
          </a:p>
          <a:p>
            <a:pPr marL="171435" indent="-171435">
              <a:buFont typeface="Arial" panose="020B0604020202020204" pitchFamily="34" charset="0"/>
              <a:buChar char="•"/>
            </a:pPr>
            <a:r>
              <a:rPr lang="en-GB" dirty="0" smtClean="0"/>
              <a:t>Make notes</a:t>
            </a:r>
          </a:p>
          <a:p>
            <a:pPr marL="171435" indent="-171435">
              <a:buFont typeface="Arial" panose="020B0604020202020204" pitchFamily="34" charset="0"/>
              <a:buChar char="•"/>
            </a:pPr>
            <a:r>
              <a:rPr lang="en-GB" dirty="0" smtClean="0"/>
              <a:t>Provide responses </a:t>
            </a:r>
          </a:p>
          <a:p>
            <a:pPr marL="171435" indent="-171435">
              <a:buFont typeface="Arial" panose="020B0604020202020204" pitchFamily="34" charset="0"/>
              <a:buChar char="•"/>
            </a:pPr>
            <a:r>
              <a:rPr lang="en-GB" dirty="0" smtClean="0"/>
              <a:t>Produce documentation to cover techniques covered so far during sessions – refer/update to </a:t>
            </a:r>
            <a:r>
              <a:rPr lang="en-GB" dirty="0" err="1" smtClean="0"/>
              <a:t>eILP</a:t>
            </a:r>
            <a:endParaRPr lang="en-GB" dirty="0" smtClean="0"/>
          </a:p>
          <a:p>
            <a:pPr marL="171435" indent="-171435">
              <a:buFont typeface="Arial" panose="020B0604020202020204" pitchFamily="34" charset="0"/>
              <a:buChar char="•"/>
            </a:pPr>
            <a:endParaRPr lang="en-GB" dirty="0" smtClean="0"/>
          </a:p>
          <a:p>
            <a:r>
              <a:rPr lang="en-GB" b="1" dirty="0" smtClean="0"/>
              <a:t>Ongoing Assessment for Learning</a:t>
            </a:r>
          </a:p>
          <a:p>
            <a:pPr marL="171435" indent="-171435">
              <a:buFont typeface="Arial" panose="020B0604020202020204" pitchFamily="34" charset="0"/>
              <a:buChar char="•"/>
            </a:pPr>
            <a:r>
              <a:rPr lang="en-GB" dirty="0" smtClean="0"/>
              <a:t>Direct Questions</a:t>
            </a:r>
          </a:p>
          <a:p>
            <a:pPr marL="171435" indent="-171435">
              <a:buFont typeface="Arial" panose="020B0604020202020204" pitchFamily="34" charset="0"/>
              <a:buChar char="•"/>
            </a:pPr>
            <a:r>
              <a:rPr lang="en-GB" dirty="0" smtClean="0"/>
              <a:t>Students Discussion</a:t>
            </a:r>
          </a:p>
          <a:p>
            <a:pPr marL="171435" indent="-171435">
              <a:buFont typeface="Arial" panose="020B0604020202020204" pitchFamily="34" charset="0"/>
              <a:buChar char="•"/>
            </a:pPr>
            <a:r>
              <a:rPr lang="en-GB" dirty="0" smtClean="0"/>
              <a:t>Observations</a:t>
            </a:r>
          </a:p>
          <a:p>
            <a:endParaRPr lang="en-GB" dirty="0" smtClean="0"/>
          </a:p>
          <a:p>
            <a:r>
              <a:rPr lang="en-GB" b="1" dirty="0" smtClean="0"/>
              <a:t>Notes:</a:t>
            </a:r>
          </a:p>
          <a:p>
            <a:pPr marL="171435" indent="-171435">
              <a:buFont typeface="Arial" panose="020B0604020202020204" pitchFamily="34" charset="0"/>
              <a:buChar char="•"/>
            </a:pPr>
            <a:r>
              <a:rPr lang="en-GB" dirty="0" smtClean="0"/>
              <a:t>Learners make notes</a:t>
            </a:r>
          </a:p>
          <a:p>
            <a:endParaRPr lang="en-GB" b="1" dirty="0" smtClean="0"/>
          </a:p>
          <a:p>
            <a:endParaRPr lang="en-GB"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FE35F622-CC25-404F-A880-EEAD8E36B9ED}" type="slidenum">
              <a:rPr lang="en-GB" smtClean="0"/>
              <a:t>16</a:t>
            </a:fld>
            <a:endParaRPr lang="en-GB"/>
          </a:p>
        </p:txBody>
      </p:sp>
    </p:spTree>
    <p:extLst>
      <p:ext uri="{BB962C8B-B14F-4D97-AF65-F5344CB8AC3E}">
        <p14:creationId xmlns:p14="http://schemas.microsoft.com/office/powerpoint/2010/main" val="3928382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BE47EC34-927C-49A1-9580-9599AB623FF9}" type="datetimeFigureOut">
              <a:rPr lang="en-GB" smtClean="0"/>
              <a:t>19/03/2019</a:t>
            </a:fld>
            <a:endParaRPr lang="en-GB"/>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D60C782-649C-47DB-ACAD-1D039F754677}" type="slidenum">
              <a:rPr lang="en-GB" smtClean="0"/>
              <a:t>‹#›</a:t>
            </a:fld>
            <a:endParaRPr lang="en-GB"/>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28281888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47EC34-927C-49A1-9580-9599AB623FF9}" type="datetimeFigureOut">
              <a:rPr lang="en-GB" smtClean="0"/>
              <a:t>19/03/2019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60C782-649C-47DB-ACAD-1D039F754677}" type="slidenum">
              <a:rPr lang="en-GB" smtClean="0"/>
              <a:t>‹#›</a:t>
            </a:fld>
            <a:endParaRPr lang="en-GB"/>
          </a:p>
        </p:txBody>
      </p:sp>
    </p:spTree>
    <p:extLst>
      <p:ext uri="{BB962C8B-B14F-4D97-AF65-F5344CB8AC3E}">
        <p14:creationId xmlns:p14="http://schemas.microsoft.com/office/powerpoint/2010/main" val="1166459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47EC34-927C-49A1-9580-9599AB623FF9}" type="datetimeFigureOut">
              <a:rPr lang="en-GB" smtClean="0"/>
              <a:t>19/03/2019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60C782-649C-47DB-ACAD-1D039F754677}" type="slidenum">
              <a:rPr lang="en-GB" smtClean="0"/>
              <a:t>‹#›</a:t>
            </a:fld>
            <a:endParaRPr lang="en-GB"/>
          </a:p>
        </p:txBody>
      </p:sp>
    </p:spTree>
    <p:extLst>
      <p:ext uri="{BB962C8B-B14F-4D97-AF65-F5344CB8AC3E}">
        <p14:creationId xmlns:p14="http://schemas.microsoft.com/office/powerpoint/2010/main" val="289649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47EC34-927C-49A1-9580-9599AB623FF9}" type="datetimeFigureOut">
              <a:rPr lang="en-GB" smtClean="0"/>
              <a:t>19/03/2019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60C782-649C-47DB-ACAD-1D039F754677}" type="slidenum">
              <a:rPr lang="en-GB" smtClean="0"/>
              <a:t>‹#›</a:t>
            </a:fld>
            <a:endParaRPr lang="en-GB"/>
          </a:p>
        </p:txBody>
      </p:sp>
    </p:spTree>
    <p:extLst>
      <p:ext uri="{BB962C8B-B14F-4D97-AF65-F5344CB8AC3E}">
        <p14:creationId xmlns:p14="http://schemas.microsoft.com/office/powerpoint/2010/main" val="1910082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47EC34-927C-49A1-9580-9599AB623FF9}" type="datetimeFigureOut">
              <a:rPr lang="en-GB" smtClean="0"/>
              <a:t>19/03/2019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60C782-649C-47DB-ACAD-1D039F754677}" type="slidenum">
              <a:rPr lang="en-GB" smtClean="0"/>
              <a:t>‹#›</a:t>
            </a:fld>
            <a:endParaRPr lang="en-GB"/>
          </a:p>
        </p:txBody>
      </p:sp>
    </p:spTree>
    <p:extLst>
      <p:ext uri="{BB962C8B-B14F-4D97-AF65-F5344CB8AC3E}">
        <p14:creationId xmlns:p14="http://schemas.microsoft.com/office/powerpoint/2010/main" val="2284806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BE47EC34-927C-49A1-9580-9599AB623FF9}" type="datetimeFigureOut">
              <a:rPr lang="en-GB" smtClean="0"/>
              <a:t>19/03/2019</a:t>
            </a:fld>
            <a:endParaRPr lang="en-GB"/>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D60C782-649C-47DB-ACAD-1D039F754677}" type="slidenum">
              <a:rPr lang="en-GB" smtClean="0"/>
              <a:t>‹#›</a:t>
            </a:fld>
            <a:endParaRPr lang="en-GB"/>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84967625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E47EC34-927C-49A1-9580-9599AB623FF9}" type="datetimeFigureOut">
              <a:rPr lang="en-GB" smtClean="0"/>
              <a:t>19/03/2019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D60C782-649C-47DB-ACAD-1D039F754677}" type="slidenum">
              <a:rPr lang="en-GB" smtClean="0"/>
              <a:t>‹#›</a:t>
            </a:fld>
            <a:endParaRPr lang="en-GB"/>
          </a:p>
        </p:txBody>
      </p:sp>
    </p:spTree>
    <p:extLst>
      <p:ext uri="{BB962C8B-B14F-4D97-AF65-F5344CB8AC3E}">
        <p14:creationId xmlns:p14="http://schemas.microsoft.com/office/powerpoint/2010/main" val="2071550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E47EC34-927C-49A1-9580-9599AB623FF9}" type="datetimeFigureOut">
              <a:rPr lang="en-GB" smtClean="0"/>
              <a:t>19/03/2019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D60C782-649C-47DB-ACAD-1D039F754677}" type="slidenum">
              <a:rPr lang="en-GB" smtClean="0"/>
              <a:t>‹#›</a:t>
            </a:fld>
            <a:endParaRPr lang="en-GB"/>
          </a:p>
        </p:txBody>
      </p:sp>
    </p:spTree>
    <p:extLst>
      <p:ext uri="{BB962C8B-B14F-4D97-AF65-F5344CB8AC3E}">
        <p14:creationId xmlns:p14="http://schemas.microsoft.com/office/powerpoint/2010/main" val="594816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E47EC34-927C-49A1-9580-9599AB623FF9}" type="datetimeFigureOut">
              <a:rPr lang="en-GB" smtClean="0"/>
              <a:t>19/03/2019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D60C782-649C-47DB-ACAD-1D039F754677}" type="slidenum">
              <a:rPr lang="en-GB" smtClean="0"/>
              <a:t>‹#›</a:t>
            </a:fld>
            <a:endParaRPr lang="en-GB"/>
          </a:p>
        </p:txBody>
      </p:sp>
    </p:spTree>
    <p:extLst>
      <p:ext uri="{BB962C8B-B14F-4D97-AF65-F5344CB8AC3E}">
        <p14:creationId xmlns:p14="http://schemas.microsoft.com/office/powerpoint/2010/main" val="2910852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47EC34-927C-49A1-9580-9599AB623FF9}" type="datetimeFigureOut">
              <a:rPr lang="en-GB" smtClean="0"/>
              <a:t>19/03/2019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D60C782-649C-47DB-ACAD-1D039F754677}" type="slidenum">
              <a:rPr lang="en-GB" smtClean="0"/>
              <a:t>‹#›</a:t>
            </a:fld>
            <a:endParaRPr lang="en-GB"/>
          </a:p>
        </p:txBody>
      </p:sp>
    </p:spTree>
    <p:extLst>
      <p:ext uri="{BB962C8B-B14F-4D97-AF65-F5344CB8AC3E}">
        <p14:creationId xmlns:p14="http://schemas.microsoft.com/office/powerpoint/2010/main" val="117378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E47EC34-927C-49A1-9580-9599AB623FF9}" type="datetimeFigureOut">
              <a:rPr lang="en-GB" smtClean="0"/>
              <a:t>19/03/2019</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D60C782-649C-47DB-ACAD-1D039F754677}"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22584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E47EC34-927C-49A1-9580-9599AB623FF9}" type="datetimeFigureOut">
              <a:rPr lang="en-GB" smtClean="0"/>
              <a:t>19/03/2019</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D60C782-649C-47DB-ACAD-1D039F754677}"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8484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BE47EC34-927C-49A1-9580-9599AB623FF9}" type="datetimeFigureOut">
              <a:rPr lang="en-GB" smtClean="0"/>
              <a:t>19/03/2019</a:t>
            </a:fld>
            <a:endParaRPr lang="en-GB"/>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GB"/>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D60C782-649C-47DB-ACAD-1D039F754677}" type="slidenum">
              <a:rPr lang="en-GB" smtClean="0"/>
              <a:t>‹#›</a:t>
            </a:fld>
            <a:endParaRPr lang="en-GB"/>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6527845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2.tmp"/><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63782" y="1122218"/>
            <a:ext cx="9858894" cy="4580313"/>
          </a:xfrm>
        </p:spPr>
        <p:txBody>
          <a:bodyPr anchor="ctr"/>
          <a:lstStyle/>
          <a:p>
            <a:r>
              <a:rPr lang="en-GB" dirty="0" smtClean="0"/>
              <a:t>Java Programming – Data Types</a:t>
            </a:r>
            <a:endParaRPr lang="en-GB" dirty="0"/>
          </a:p>
        </p:txBody>
      </p:sp>
    </p:spTree>
    <p:extLst>
      <p:ext uri="{BB962C8B-B14F-4D97-AF65-F5344CB8AC3E}">
        <p14:creationId xmlns:p14="http://schemas.microsoft.com/office/powerpoint/2010/main" val="28061434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Types</a:t>
            </a:r>
            <a:endParaRPr lang="en-GB" dirty="0"/>
          </a:p>
        </p:txBody>
      </p:sp>
      <p:sp>
        <p:nvSpPr>
          <p:cNvPr id="3" name="Content Placeholder 2"/>
          <p:cNvSpPr>
            <a:spLocks noGrp="1"/>
          </p:cNvSpPr>
          <p:nvPr>
            <p:ph sz="quarter" idx="13"/>
          </p:nvPr>
        </p:nvSpPr>
        <p:spPr>
          <a:xfrm>
            <a:off x="913774" y="2367092"/>
            <a:ext cx="10363826" cy="4385400"/>
          </a:xfrm>
        </p:spPr>
        <p:txBody>
          <a:bodyPr/>
          <a:lstStyle/>
          <a:p>
            <a:r>
              <a:rPr lang="en-GB" dirty="0" smtClean="0"/>
              <a:t>Why do we have so many different data types?</a:t>
            </a:r>
          </a:p>
          <a:p>
            <a:pPr lvl="1"/>
            <a:r>
              <a:rPr lang="en-GB" dirty="0" smtClean="0"/>
              <a:t>The value range for each of the data types differs, the smaller the value range, the lower the memory consumption of the variable.</a:t>
            </a:r>
          </a:p>
          <a:p>
            <a:pPr lvl="2"/>
            <a:r>
              <a:rPr lang="en-GB" dirty="0" smtClean="0"/>
              <a:t>Byte -128 </a:t>
            </a:r>
            <a:r>
              <a:rPr lang="en-GB" dirty="0" smtClean="0">
                <a:sym typeface="Wingdings" panose="05000000000000000000" pitchFamily="2" charset="2"/>
              </a:rPr>
              <a:t> 127 inclusive (8-bit)</a:t>
            </a:r>
          </a:p>
          <a:p>
            <a:pPr lvl="2"/>
            <a:r>
              <a:rPr lang="en-GB" dirty="0" smtClean="0">
                <a:sym typeface="Wingdings" panose="05000000000000000000" pitchFamily="2" charset="2"/>
              </a:rPr>
              <a:t>Short -32,768  32,767 inclusive (16-bit)</a:t>
            </a:r>
          </a:p>
          <a:p>
            <a:pPr lvl="2"/>
            <a:r>
              <a:rPr lang="en-GB" dirty="0" err="1" smtClean="0">
                <a:sym typeface="Wingdings" panose="05000000000000000000" pitchFamily="2" charset="2"/>
              </a:rPr>
              <a:t>Int</a:t>
            </a:r>
            <a:r>
              <a:rPr lang="en-GB" dirty="0">
                <a:sym typeface="Wingdings" panose="05000000000000000000" pitchFamily="2" charset="2"/>
              </a:rPr>
              <a:t> </a:t>
            </a:r>
            <a:r>
              <a:rPr lang="en-GB" dirty="0">
                <a:solidFill>
                  <a:srgbClr val="333333"/>
                </a:solidFill>
                <a:latin typeface="Helvetica Neue"/>
              </a:rPr>
              <a:t>-2,147,483,648 </a:t>
            </a:r>
            <a:r>
              <a:rPr lang="en-GB" dirty="0" smtClean="0">
                <a:solidFill>
                  <a:srgbClr val="333333"/>
                </a:solidFill>
                <a:latin typeface="Helvetica Neue"/>
                <a:sym typeface="Wingdings" panose="05000000000000000000" pitchFamily="2" charset="2"/>
              </a:rPr>
              <a:t></a:t>
            </a:r>
            <a:r>
              <a:rPr lang="en-GB" dirty="0" smtClean="0">
                <a:solidFill>
                  <a:srgbClr val="333333"/>
                </a:solidFill>
                <a:latin typeface="Helvetica Neue"/>
              </a:rPr>
              <a:t> 2,147,483,647 inclusive (32-bit)</a:t>
            </a:r>
          </a:p>
          <a:p>
            <a:pPr lvl="2"/>
            <a:r>
              <a:rPr lang="en-GB" dirty="0" smtClean="0">
                <a:solidFill>
                  <a:srgbClr val="333333"/>
                </a:solidFill>
                <a:latin typeface="Helvetica Neue"/>
              </a:rPr>
              <a:t>Long </a:t>
            </a:r>
            <a:r>
              <a:rPr lang="en-GB" dirty="0">
                <a:solidFill>
                  <a:srgbClr val="333333"/>
                </a:solidFill>
                <a:latin typeface="Helvetica Neue"/>
              </a:rPr>
              <a:t>-9,223,372,036,854,775,808 </a:t>
            </a:r>
            <a:r>
              <a:rPr lang="en-GB" dirty="0" smtClean="0">
                <a:solidFill>
                  <a:srgbClr val="333333"/>
                </a:solidFill>
                <a:latin typeface="Helvetica Neue"/>
                <a:sym typeface="Wingdings" panose="05000000000000000000" pitchFamily="2" charset="2"/>
              </a:rPr>
              <a:t></a:t>
            </a:r>
            <a:r>
              <a:rPr lang="en-GB" dirty="0" smtClean="0">
                <a:solidFill>
                  <a:srgbClr val="333333"/>
                </a:solidFill>
                <a:latin typeface="Helvetica Neue"/>
              </a:rPr>
              <a:t> 9,223,372,036,854,775,80 inclusive (64-bit)</a:t>
            </a:r>
          </a:p>
          <a:p>
            <a:pPr lvl="2"/>
            <a:r>
              <a:rPr lang="en-GB" dirty="0" smtClean="0">
                <a:solidFill>
                  <a:srgbClr val="333333"/>
                </a:solidFill>
                <a:latin typeface="Helvetica Neue"/>
              </a:rPr>
              <a:t>float 7 decimal places (32-bit)</a:t>
            </a:r>
          </a:p>
          <a:p>
            <a:pPr lvl="2"/>
            <a:r>
              <a:rPr lang="en-GB" dirty="0" smtClean="0">
                <a:solidFill>
                  <a:srgbClr val="333333"/>
                </a:solidFill>
                <a:latin typeface="Helvetica Neue"/>
              </a:rPr>
              <a:t>Double 16 decimal places (64-bit)</a:t>
            </a:r>
          </a:p>
          <a:p>
            <a:pPr marL="987552" lvl="2" indent="0">
              <a:buNone/>
            </a:pPr>
            <a:endParaRPr lang="en-GB" dirty="0"/>
          </a:p>
        </p:txBody>
      </p:sp>
    </p:spTree>
    <p:extLst>
      <p:ext uri="{BB962C8B-B14F-4D97-AF65-F5344CB8AC3E}">
        <p14:creationId xmlns:p14="http://schemas.microsoft.com/office/powerpoint/2010/main" val="830207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Activity</a:t>
            </a:r>
            <a:endParaRPr lang="en-GB" dirty="0"/>
          </a:p>
        </p:txBody>
      </p:sp>
      <p:sp>
        <p:nvSpPr>
          <p:cNvPr id="3" name="Content Placeholder 2"/>
          <p:cNvSpPr>
            <a:spLocks noGrp="1"/>
          </p:cNvSpPr>
          <p:nvPr>
            <p:ph sz="quarter" idx="13"/>
          </p:nvPr>
        </p:nvSpPr>
        <p:spPr>
          <a:xfrm>
            <a:off x="869812" y="2059361"/>
            <a:ext cx="10363826" cy="3424107"/>
          </a:xfrm>
        </p:spPr>
        <p:txBody>
          <a:bodyPr/>
          <a:lstStyle/>
          <a:p>
            <a:r>
              <a:rPr lang="en-GB" dirty="0" smtClean="0"/>
              <a:t>Create a new package and name it ‘songs’</a:t>
            </a:r>
          </a:p>
          <a:p>
            <a:r>
              <a:rPr lang="en-GB" dirty="0" smtClean="0"/>
              <a:t>Create a new class, I called mine ‘</a:t>
            </a:r>
            <a:r>
              <a:rPr lang="en-GB" dirty="0" err="1" smtClean="0"/>
              <a:t>singSong</a:t>
            </a:r>
            <a:r>
              <a:rPr lang="en-GB" dirty="0" smtClean="0"/>
              <a:t>’.</a:t>
            </a:r>
          </a:p>
          <a:p>
            <a:endParaRPr lang="en-GB" dirty="0"/>
          </a:p>
          <a:p>
            <a:r>
              <a:rPr lang="en-GB" dirty="0" smtClean="0"/>
              <a:t>First of all, we are going to define a new method, with the name ‘sing’.</a:t>
            </a:r>
          </a:p>
          <a:p>
            <a:endParaRPr lang="en-GB" dirty="0"/>
          </a:p>
          <a:p>
            <a:endParaRPr lang="en-GB" dirty="0" smtClean="0"/>
          </a:p>
          <a:p>
            <a:r>
              <a:rPr lang="en-GB" dirty="0" smtClean="0"/>
              <a:t>Next, we will create a new instance of the Scanner class so we can get some input from the user.</a:t>
            </a:r>
          </a:p>
          <a:p>
            <a:endParaRPr lang="en-GB" dirty="0"/>
          </a:p>
          <a:p>
            <a:endParaRPr lang="en-GB"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903034"/>
            <a:ext cx="2935264" cy="515655"/>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7612" y="5388185"/>
            <a:ext cx="8939904" cy="933484"/>
          </a:xfrm>
          <a:prstGeom prst="rect">
            <a:avLst/>
          </a:prstGeom>
        </p:spPr>
      </p:pic>
    </p:spTree>
    <p:extLst>
      <p:ext uri="{BB962C8B-B14F-4D97-AF65-F5344CB8AC3E}">
        <p14:creationId xmlns:p14="http://schemas.microsoft.com/office/powerpoint/2010/main" val="12692845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Activity</a:t>
            </a:r>
            <a:endParaRPr lang="en-GB" dirty="0"/>
          </a:p>
        </p:txBody>
      </p:sp>
      <p:sp>
        <p:nvSpPr>
          <p:cNvPr id="3" name="Content Placeholder 2"/>
          <p:cNvSpPr>
            <a:spLocks noGrp="1"/>
          </p:cNvSpPr>
          <p:nvPr>
            <p:ph sz="quarter" idx="13"/>
          </p:nvPr>
        </p:nvSpPr>
        <p:spPr>
          <a:xfrm>
            <a:off x="990287" y="1628538"/>
            <a:ext cx="10363826" cy="3424107"/>
          </a:xfrm>
        </p:spPr>
        <p:txBody>
          <a:bodyPr/>
          <a:lstStyle/>
          <a:p>
            <a:r>
              <a:rPr lang="en-GB" dirty="0" smtClean="0"/>
              <a:t>Now that we have the number of bottles of beer that are currently hanging on the wall we can create the main body of the song.</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560" y="2500837"/>
            <a:ext cx="7074494" cy="4209727"/>
          </a:xfrm>
          <a:prstGeom prst="rect">
            <a:avLst/>
          </a:prstGeom>
        </p:spPr>
      </p:pic>
    </p:spTree>
    <p:extLst>
      <p:ext uri="{BB962C8B-B14F-4D97-AF65-F5344CB8AC3E}">
        <p14:creationId xmlns:p14="http://schemas.microsoft.com/office/powerpoint/2010/main" val="41027830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Activity</a:t>
            </a:r>
            <a:endParaRPr lang="en-GB" dirty="0"/>
          </a:p>
        </p:txBody>
      </p:sp>
      <p:sp>
        <p:nvSpPr>
          <p:cNvPr id="3" name="Content Placeholder 2"/>
          <p:cNvSpPr>
            <a:spLocks noGrp="1"/>
          </p:cNvSpPr>
          <p:nvPr>
            <p:ph sz="quarter" idx="13"/>
          </p:nvPr>
        </p:nvSpPr>
        <p:spPr/>
        <p:txBody>
          <a:bodyPr/>
          <a:lstStyle/>
          <a:p>
            <a:r>
              <a:rPr lang="en-GB" dirty="0" smtClean="0"/>
              <a:t>We now have now coded the song, now we just need to execute it.</a:t>
            </a:r>
          </a:p>
          <a:p>
            <a:r>
              <a:rPr lang="en-GB" dirty="0" smtClean="0"/>
              <a:t>Before we can do that though, we need to first create the ‘main’ method for the class and create a new instance of the class inside of the </a:t>
            </a:r>
            <a:r>
              <a:rPr lang="en-GB" dirty="0" smtClean="0"/>
              <a:t>main </a:t>
            </a:r>
            <a:r>
              <a:rPr lang="en-GB" dirty="0" smtClean="0"/>
              <a:t>method and then call the method we have created to sing our song.</a:t>
            </a:r>
            <a:endParaRPr lang="en-GB"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854" y="3951728"/>
            <a:ext cx="7611415" cy="1780876"/>
          </a:xfrm>
          <a:prstGeom prst="rect">
            <a:avLst/>
          </a:prstGeom>
        </p:spPr>
      </p:pic>
    </p:spTree>
    <p:extLst>
      <p:ext uri="{BB962C8B-B14F-4D97-AF65-F5344CB8AC3E}">
        <p14:creationId xmlns:p14="http://schemas.microsoft.com/office/powerpoint/2010/main" val="14369776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3782" y="1122218"/>
            <a:ext cx="9858894" cy="4580313"/>
          </a:xfrm>
        </p:spPr>
        <p:txBody>
          <a:bodyPr anchor="ctr"/>
          <a:lstStyle/>
          <a:p>
            <a:r>
              <a:rPr lang="en-GB" dirty="0" smtClean="0"/>
              <a:t>Java Programming – </a:t>
            </a:r>
            <a:r>
              <a:rPr lang="en-GB" dirty="0" smtClean="0"/>
              <a:t>Reference Data </a:t>
            </a:r>
            <a:r>
              <a:rPr lang="en-GB" dirty="0" smtClean="0"/>
              <a:t>Types</a:t>
            </a:r>
            <a:endParaRPr lang="en-GB" dirty="0"/>
          </a:p>
        </p:txBody>
      </p:sp>
    </p:spTree>
    <p:extLst>
      <p:ext uri="{BB962C8B-B14F-4D97-AF65-F5344CB8AC3E}">
        <p14:creationId xmlns:p14="http://schemas.microsoft.com/office/powerpoint/2010/main" val="34346111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 Variables</a:t>
            </a:r>
            <a:endParaRPr lang="en-GB" dirty="0"/>
          </a:p>
        </p:txBody>
      </p:sp>
      <p:sp>
        <p:nvSpPr>
          <p:cNvPr id="3" name="Content Placeholder 2"/>
          <p:cNvSpPr>
            <a:spLocks noGrp="1"/>
          </p:cNvSpPr>
          <p:nvPr>
            <p:ph idx="1"/>
          </p:nvPr>
        </p:nvSpPr>
        <p:spPr/>
        <p:txBody>
          <a:bodyPr/>
          <a:lstStyle/>
          <a:p>
            <a:r>
              <a:rPr lang="en-GB" dirty="0" smtClean="0"/>
              <a:t>Reference variables are used to store, would you have guessed it, a reference to another object.</a:t>
            </a:r>
          </a:p>
          <a:p>
            <a:r>
              <a:rPr lang="en-GB" dirty="0" smtClean="0"/>
              <a:t>We have already used reference variables within our code.</a:t>
            </a:r>
          </a:p>
          <a:p>
            <a:endParaRPr lang="en-GB" dirty="0"/>
          </a:p>
          <a:p>
            <a:r>
              <a:rPr lang="en-GB" dirty="0" smtClean="0"/>
              <a:t>Reference variables are created by initialising a variable with an object as the data type, with a new instance of a class.</a:t>
            </a:r>
          </a:p>
          <a:p>
            <a:r>
              <a:rPr lang="en-GB" dirty="0" smtClean="0"/>
              <a:t>The data type of the variable must be of the same type as the class you are creating or a parent class of the class you are creating a new instance of.</a:t>
            </a:r>
          </a:p>
          <a:p>
            <a:r>
              <a:rPr lang="en-GB" dirty="0" smtClean="0"/>
              <a:t>Reference variables hold ‘Objects’.</a:t>
            </a:r>
          </a:p>
          <a:p>
            <a:endParaRPr lang="en-GB" dirty="0"/>
          </a:p>
        </p:txBody>
      </p:sp>
      <p:pic>
        <p:nvPicPr>
          <p:cNvPr id="4" name="Picture 3" descr="Screen Clipping"/>
          <p:cNvPicPr>
            <a:picLocks noChangeAspect="1"/>
          </p:cNvPicPr>
          <p:nvPr/>
        </p:nvPicPr>
        <p:blipFill rotWithShape="1">
          <a:blip r:embed="rId2">
            <a:extLst>
              <a:ext uri="{28A0092B-C50C-407E-A947-70E740481C1C}">
                <a14:useLocalDpi xmlns:a14="http://schemas.microsoft.com/office/drawing/2010/main" val="0"/>
              </a:ext>
            </a:extLst>
          </a:blip>
          <a:srcRect l="9938" t="30162" r="12192" b="50234"/>
          <a:stretch/>
        </p:blipFill>
        <p:spPr>
          <a:xfrm>
            <a:off x="1936865" y="3441468"/>
            <a:ext cx="5926975" cy="349135"/>
          </a:xfrm>
          <a:prstGeom prst="rect">
            <a:avLst/>
          </a:prstGeom>
        </p:spPr>
      </p:pic>
    </p:spTree>
    <p:extLst>
      <p:ext uri="{BB962C8B-B14F-4D97-AF65-F5344CB8AC3E}">
        <p14:creationId xmlns:p14="http://schemas.microsoft.com/office/powerpoint/2010/main" val="1606386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2804785" cy="966443"/>
          </a:xfrm>
        </p:spPr>
        <p:txBody>
          <a:bodyPr/>
          <a:lstStyle/>
          <a:p>
            <a:r>
              <a:rPr lang="en-GB" dirty="0" smtClean="0"/>
              <a:t>Do you…</a:t>
            </a:r>
            <a:endParaRPr lang="en-GB" dirty="0"/>
          </a:p>
        </p:txBody>
      </p:sp>
      <p:sp>
        <p:nvSpPr>
          <p:cNvPr id="6" name="TextBox 5"/>
          <p:cNvSpPr txBox="1"/>
          <p:nvPr/>
        </p:nvSpPr>
        <p:spPr>
          <a:xfrm>
            <a:off x="1424643" y="2340230"/>
            <a:ext cx="6305006" cy="2031325"/>
          </a:xfrm>
          <a:prstGeom prst="rect">
            <a:avLst/>
          </a:prstGeom>
          <a:noFill/>
        </p:spPr>
        <p:txBody>
          <a:bodyPr wrap="square" rtlCol="0">
            <a:spAutoFit/>
          </a:bodyPr>
          <a:lstStyle/>
          <a:p>
            <a:pPr marL="285750" indent="-285750">
              <a:buFont typeface="Wingdings" panose="05000000000000000000" pitchFamily="2" charset="2"/>
              <a:buChar char="Ø"/>
            </a:pPr>
            <a:r>
              <a:rPr lang="en-GB" dirty="0" smtClean="0"/>
              <a:t>Know the different data types available within Java?</a:t>
            </a:r>
          </a:p>
          <a:p>
            <a:pPr marL="285750" indent="-285750">
              <a:buFont typeface="Wingdings" panose="05000000000000000000" pitchFamily="2" charset="2"/>
              <a:buChar char="Ø"/>
            </a:pPr>
            <a:endParaRPr lang="en-GB" dirty="0" smtClean="0"/>
          </a:p>
          <a:p>
            <a:pPr marL="285750" indent="-285750">
              <a:buFont typeface="Wingdings" panose="05000000000000000000" pitchFamily="2" charset="2"/>
              <a:buChar char="Ø"/>
            </a:pPr>
            <a:r>
              <a:rPr lang="en-GB" dirty="0" smtClean="0"/>
              <a:t>Know what type of data can be held in each data type?</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dirty="0" smtClean="0"/>
              <a:t>Understand the importance of using not only correct data types, but also the most suitable </a:t>
            </a:r>
            <a:r>
              <a:rPr lang="en-GB" smtClean="0"/>
              <a:t>data type?</a:t>
            </a:r>
            <a:endParaRPr lang="en-GB" dirty="0" smtClean="0"/>
          </a:p>
          <a:p>
            <a:pPr marL="285750" indent="-285750">
              <a:buFont typeface="Wingdings" panose="05000000000000000000" pitchFamily="2" charset="2"/>
              <a:buChar char="Ø"/>
            </a:pPr>
            <a:endParaRPr lang="en-GB" dirty="0"/>
          </a:p>
        </p:txBody>
      </p:sp>
    </p:spTree>
    <p:extLst>
      <p:ext uri="{BB962C8B-B14F-4D97-AF65-F5344CB8AC3E}">
        <p14:creationId xmlns:p14="http://schemas.microsoft.com/office/powerpoint/2010/main" val="8121815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This Lesson we will be…</a:t>
            </a:r>
            <a:endParaRPr lang="en-GB" dirty="0"/>
          </a:p>
        </p:txBody>
      </p:sp>
      <p:sp>
        <p:nvSpPr>
          <p:cNvPr id="3" name="Content Placeholder 2"/>
          <p:cNvSpPr>
            <a:spLocks noGrp="1"/>
          </p:cNvSpPr>
          <p:nvPr>
            <p:ph sz="quarter" idx="13"/>
          </p:nvPr>
        </p:nvSpPr>
        <p:spPr/>
        <p:txBody>
          <a:bodyPr/>
          <a:lstStyle/>
          <a:p>
            <a:r>
              <a:rPr lang="en-GB" b="1" dirty="0" smtClean="0"/>
              <a:t>Identifying</a:t>
            </a:r>
            <a:r>
              <a:rPr lang="en-GB" dirty="0" smtClean="0"/>
              <a:t> the different data types used in Java</a:t>
            </a:r>
          </a:p>
          <a:p>
            <a:r>
              <a:rPr lang="en-GB" b="1" dirty="0" smtClean="0"/>
              <a:t>Exploring</a:t>
            </a:r>
            <a:r>
              <a:rPr lang="en-GB" dirty="0" smtClean="0"/>
              <a:t> the purpose of the various data types.</a:t>
            </a:r>
          </a:p>
          <a:p>
            <a:r>
              <a:rPr lang="en-GB" b="1" dirty="0" smtClean="0"/>
              <a:t>Developing</a:t>
            </a:r>
            <a:r>
              <a:rPr lang="en-GB" dirty="0" smtClean="0"/>
              <a:t>  simple Java applications. </a:t>
            </a:r>
            <a:endParaRPr lang="en-GB" b="1" dirty="0"/>
          </a:p>
        </p:txBody>
      </p:sp>
    </p:spTree>
    <p:extLst>
      <p:ext uri="{BB962C8B-B14F-4D97-AF65-F5344CB8AC3E}">
        <p14:creationId xmlns:p14="http://schemas.microsoft.com/office/powerpoint/2010/main" val="815051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IntelliJ IDEA</a:t>
            </a:r>
            <a:endParaRPr lang="en-GB" dirty="0"/>
          </a:p>
        </p:txBody>
      </p:sp>
      <p:pic>
        <p:nvPicPr>
          <p:cNvPr id="4" name="Picture 3" descr="Screen Clipping"/>
          <p:cNvPicPr>
            <a:picLocks noChangeAspect="1"/>
          </p:cNvPicPr>
          <p:nvPr/>
        </p:nvPicPr>
        <p:blipFill>
          <a:blip r:embed="rId3">
            <a:extLst>
              <a:ext uri="{BEBA8EAE-BF5A-486C-A8C5-ECC9F3942E4B}">
                <a14:imgProps xmlns:a14="http://schemas.microsoft.com/office/drawing/2010/main">
                  <a14:imgLayer r:embed="rId4">
                    <a14:imgEffect>
                      <a14:backgroundRemoval t="1299" b="100000" l="4403" r="100000">
                        <a14:foregroundMark x1="76730" y1="57143" x2="76730" y2="57143"/>
                        <a14:foregroundMark x1="76730" y1="57143" x2="66038" y2="27922"/>
                        <a14:foregroundMark x1="38365" y1="28571" x2="38365" y2="28571"/>
                        <a14:foregroundMark x1="59748" y1="78571" x2="59748" y2="78571"/>
                        <a14:foregroundMark x1="54088" y1="61039" x2="54088" y2="61039"/>
                        <a14:foregroundMark x1="54088" y1="61039" x2="31447" y2="18831"/>
                        <a14:foregroundMark x1="42138" y1="38961" x2="33333" y2="66883"/>
                        <a14:foregroundMark x1="33333" y1="66883" x2="49057" y2="69481"/>
                        <a14:foregroundMark x1="49057" y1="69481" x2="29560" y2="72727"/>
                        <a14:foregroundMark x1="61635" y1="31818" x2="62264" y2="51299"/>
                      </a14:backgroundRemoval>
                    </a14:imgEffect>
                  </a14:imgLayer>
                </a14:imgProps>
              </a:ext>
              <a:ext uri="{28A0092B-C50C-407E-A947-70E740481C1C}">
                <a14:useLocalDpi xmlns:a14="http://schemas.microsoft.com/office/drawing/2010/main" val="0"/>
              </a:ext>
            </a:extLst>
          </a:blip>
          <a:stretch>
            <a:fillRect/>
          </a:stretch>
        </p:blipFill>
        <p:spPr>
          <a:xfrm>
            <a:off x="9819216" y="226139"/>
            <a:ext cx="1976543" cy="1914388"/>
          </a:xfrm>
          <a:prstGeom prst="rect">
            <a:avLst/>
          </a:prstGeom>
        </p:spPr>
      </p:pic>
      <p:pic>
        <p:nvPicPr>
          <p:cNvPr id="5" name="Picture 4" descr="Screen Clipping"/>
          <p:cNvPicPr>
            <a:picLocks noChangeAspect="1"/>
          </p:cNvPicPr>
          <p:nvPr/>
        </p:nvPicPr>
        <p:blipFill rotWithShape="1">
          <a:blip r:embed="rId5">
            <a:extLst>
              <a:ext uri="{28A0092B-C50C-407E-A947-70E740481C1C}">
                <a14:useLocalDpi xmlns:a14="http://schemas.microsoft.com/office/drawing/2010/main" val="0"/>
              </a:ext>
            </a:extLst>
          </a:blip>
          <a:srcRect r="10348" b="9393"/>
          <a:stretch/>
        </p:blipFill>
        <p:spPr>
          <a:xfrm>
            <a:off x="1814607" y="2049253"/>
            <a:ext cx="7421775" cy="4609242"/>
          </a:xfrm>
          <a:prstGeom prst="rect">
            <a:avLst/>
          </a:prstGeom>
        </p:spPr>
      </p:pic>
    </p:spTree>
    <p:extLst>
      <p:ext uri="{BB962C8B-B14F-4D97-AF65-F5344CB8AC3E}">
        <p14:creationId xmlns:p14="http://schemas.microsoft.com/office/powerpoint/2010/main" val="24038124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IntelliJ IDEA</a:t>
            </a:r>
            <a:endParaRPr lang="en-US" dirty="0"/>
          </a:p>
        </p:txBody>
      </p:sp>
      <p:sp>
        <p:nvSpPr>
          <p:cNvPr id="3" name="Content Placeholder 2"/>
          <p:cNvSpPr>
            <a:spLocks noGrp="1"/>
          </p:cNvSpPr>
          <p:nvPr>
            <p:ph sz="quarter" idx="13"/>
          </p:nvPr>
        </p:nvSpPr>
        <p:spPr/>
        <p:txBody>
          <a:bodyPr/>
          <a:lstStyle/>
          <a:p>
            <a:r>
              <a:rPr lang="en-US" dirty="0" smtClean="0"/>
              <a:t>Select ‘Create New Project’.</a:t>
            </a:r>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5069" y="0"/>
            <a:ext cx="7416931" cy="6858000"/>
          </a:xfrm>
          <a:prstGeom prst="rect">
            <a:avLst/>
          </a:prstGeom>
        </p:spPr>
      </p:pic>
    </p:spTree>
    <p:extLst>
      <p:ext uri="{BB962C8B-B14F-4D97-AF65-F5344CB8AC3E}">
        <p14:creationId xmlns:p14="http://schemas.microsoft.com/office/powerpoint/2010/main" val="4500956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IntelliJ IDEA</a:t>
            </a:r>
            <a:endParaRPr lang="en-US" dirty="0"/>
          </a:p>
        </p:txBody>
      </p:sp>
      <p:pic>
        <p:nvPicPr>
          <p:cNvPr id="4" name="Content Placeholder 3" descr="Screen Clipping"/>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442595" y="396846"/>
            <a:ext cx="6540347" cy="6078769"/>
          </a:xfrm>
        </p:spPr>
      </p:pic>
      <p:sp>
        <p:nvSpPr>
          <p:cNvPr id="5" name="Content Placeholder 2"/>
          <p:cNvSpPr txBox="1">
            <a:spLocks/>
          </p:cNvSpPr>
          <p:nvPr/>
        </p:nvSpPr>
        <p:spPr>
          <a:xfrm>
            <a:off x="913774" y="2367092"/>
            <a:ext cx="10363826" cy="342410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smtClean="0"/>
              <a:t>Click Next and skip this step.</a:t>
            </a:r>
          </a:p>
          <a:p>
            <a:endParaRPr lang="en-US" dirty="0"/>
          </a:p>
        </p:txBody>
      </p:sp>
    </p:spTree>
    <p:extLst>
      <p:ext uri="{BB962C8B-B14F-4D97-AF65-F5344CB8AC3E}">
        <p14:creationId xmlns:p14="http://schemas.microsoft.com/office/powerpoint/2010/main" val="20923429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IntelliJ IDEA</a:t>
            </a:r>
            <a:endParaRPr lang="en-US" dirty="0"/>
          </a:p>
        </p:txBody>
      </p:sp>
      <p:sp>
        <p:nvSpPr>
          <p:cNvPr id="3" name="Content Placeholder 2"/>
          <p:cNvSpPr>
            <a:spLocks noGrp="1"/>
          </p:cNvSpPr>
          <p:nvPr>
            <p:ph sz="quarter" idx="13"/>
          </p:nvPr>
        </p:nvSpPr>
        <p:spPr/>
        <p:txBody>
          <a:bodyPr/>
          <a:lstStyle/>
          <a:p>
            <a:r>
              <a:rPr lang="en-US" dirty="0" smtClean="0"/>
              <a:t>Name your project ‘</a:t>
            </a:r>
            <a:r>
              <a:rPr lang="en-US" dirty="0" err="1" smtClean="0"/>
              <a:t>dataTypes</a:t>
            </a:r>
            <a:r>
              <a:rPr lang="en-US" dirty="0" smtClean="0"/>
              <a:t>’.</a:t>
            </a:r>
          </a:p>
          <a:p>
            <a:r>
              <a:rPr lang="en-US" dirty="0" smtClean="0"/>
              <a:t>Select Finish.</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3396" y="0"/>
            <a:ext cx="6838604" cy="6858000"/>
          </a:xfrm>
          <a:prstGeom prst="rect">
            <a:avLst/>
          </a:prstGeom>
        </p:spPr>
      </p:pic>
    </p:spTree>
    <p:extLst>
      <p:ext uri="{BB962C8B-B14F-4D97-AF65-F5344CB8AC3E}">
        <p14:creationId xmlns:p14="http://schemas.microsoft.com/office/powerpoint/2010/main" val="9371942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0" y="1"/>
            <a:ext cx="12177314" cy="6858000"/>
          </a:xfrm>
        </p:spPr>
      </p:pic>
    </p:spTree>
    <p:extLst>
      <p:ext uri="{BB962C8B-B14F-4D97-AF65-F5344CB8AC3E}">
        <p14:creationId xmlns:p14="http://schemas.microsoft.com/office/powerpoint/2010/main" val="17894975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Standards</a:t>
            </a:r>
            <a:endParaRPr lang="en-US" dirty="0"/>
          </a:p>
        </p:txBody>
      </p:sp>
      <p:sp>
        <p:nvSpPr>
          <p:cNvPr id="3" name="Content Placeholder 2"/>
          <p:cNvSpPr>
            <a:spLocks noGrp="1"/>
          </p:cNvSpPr>
          <p:nvPr>
            <p:ph sz="quarter" idx="13"/>
          </p:nvPr>
        </p:nvSpPr>
        <p:spPr>
          <a:xfrm>
            <a:off x="922086" y="1594008"/>
            <a:ext cx="10363826" cy="5263992"/>
          </a:xfrm>
        </p:spPr>
        <p:txBody>
          <a:bodyPr/>
          <a:lstStyle/>
          <a:p>
            <a:r>
              <a:rPr lang="en-US" dirty="0" smtClean="0"/>
              <a:t>When writing code, it is important that you follow good coding practices. Doing so will help you create clean and readable code that will not only be easier for others to understand, but also yourself.</a:t>
            </a:r>
          </a:p>
          <a:p>
            <a:pPr lvl="1"/>
            <a:r>
              <a:rPr lang="en-US" dirty="0" err="1" smtClean="0"/>
              <a:t>camelCase</a:t>
            </a:r>
            <a:r>
              <a:rPr lang="en-US" dirty="0" smtClean="0"/>
              <a:t> – Camel case is a way of writing combined words that helps to improve their readability. </a:t>
            </a:r>
            <a:r>
              <a:rPr lang="en-US" dirty="0" err="1" smtClean="0"/>
              <a:t>thisIsEasierToRead</a:t>
            </a:r>
            <a:r>
              <a:rPr lang="en-US" dirty="0" smtClean="0"/>
              <a:t> than </a:t>
            </a:r>
            <a:r>
              <a:rPr lang="en-US" dirty="0" err="1" smtClean="0"/>
              <a:t>thisiseasiertoread</a:t>
            </a:r>
            <a:r>
              <a:rPr lang="en-US" dirty="0" smtClean="0"/>
              <a:t>.</a:t>
            </a:r>
          </a:p>
          <a:p>
            <a:pPr lvl="2"/>
            <a:r>
              <a:rPr lang="en-US" dirty="0" smtClean="0"/>
              <a:t>Project names, class names, variable names and method names should all use camel case.</a:t>
            </a:r>
          </a:p>
          <a:p>
            <a:pPr lvl="2"/>
            <a:r>
              <a:rPr lang="en-US" dirty="0" smtClean="0"/>
              <a:t>Packages do NOT use camel case. </a:t>
            </a:r>
          </a:p>
          <a:p>
            <a:pPr lvl="2"/>
            <a:r>
              <a:rPr lang="en-US" dirty="0" smtClean="0"/>
              <a:t>*Shrug*</a:t>
            </a:r>
          </a:p>
          <a:p>
            <a:pPr lvl="1"/>
            <a:r>
              <a:rPr lang="en-US" dirty="0" smtClean="0"/>
              <a:t>Variable and Method names</a:t>
            </a:r>
          </a:p>
          <a:p>
            <a:pPr lvl="2"/>
            <a:r>
              <a:rPr lang="en-US" dirty="0" smtClean="0"/>
              <a:t>It is important that you give variables and methods meaningful names, this will make your life infinitely easier later on when you start creating larger programs.</a:t>
            </a:r>
          </a:p>
          <a:p>
            <a:pPr lvl="2"/>
            <a:r>
              <a:rPr lang="en-US" dirty="0" smtClean="0"/>
              <a:t>The exception to this is for ‘throwaway’ variables e.g.</a:t>
            </a:r>
          </a:p>
          <a:p>
            <a:pPr lvl="1"/>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3450" y="5555114"/>
            <a:ext cx="4525065" cy="1025210"/>
          </a:xfrm>
          <a:prstGeom prst="rect">
            <a:avLst/>
          </a:prstGeom>
        </p:spPr>
      </p:pic>
    </p:spTree>
    <p:extLst>
      <p:ext uri="{BB962C8B-B14F-4D97-AF65-F5344CB8AC3E}">
        <p14:creationId xmlns:p14="http://schemas.microsoft.com/office/powerpoint/2010/main" val="33362313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3231325467"/>
              </p:ext>
            </p:extLst>
          </p:nvPr>
        </p:nvGraphicFramePr>
        <p:xfrm>
          <a:off x="7640514" y="219807"/>
          <a:ext cx="4185139" cy="64799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p:cNvSpPr txBox="1">
            <a:spLocks/>
          </p:cNvSpPr>
          <p:nvPr/>
        </p:nvSpPr>
        <p:spPr>
          <a:xfrm>
            <a:off x="913774" y="2367092"/>
            <a:ext cx="7685103" cy="342410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endParaRPr lang="en-US" dirty="0" smtClean="0"/>
          </a:p>
        </p:txBody>
      </p:sp>
      <p:sp>
        <p:nvSpPr>
          <p:cNvPr id="6" name="Content Placeholder 2"/>
          <p:cNvSpPr txBox="1">
            <a:spLocks/>
          </p:cNvSpPr>
          <p:nvPr/>
        </p:nvSpPr>
        <p:spPr>
          <a:xfrm>
            <a:off x="913775" y="2367092"/>
            <a:ext cx="7034472" cy="342410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smtClean="0"/>
              <a:t>The most common data types used in Java are ‘primitive’ data types.</a:t>
            </a:r>
          </a:p>
          <a:p>
            <a:r>
              <a:rPr lang="en-US" dirty="0" smtClean="0"/>
              <a:t>Why are they called primitive?</a:t>
            </a:r>
          </a:p>
          <a:p>
            <a:pPr lvl="1"/>
            <a:r>
              <a:rPr lang="en-US" dirty="0" smtClean="0"/>
              <a:t>Because they have no implementation.</a:t>
            </a:r>
          </a:p>
          <a:p>
            <a:pPr lvl="1"/>
            <a:r>
              <a:rPr lang="en-US" dirty="0" smtClean="0"/>
              <a:t>There are also classes for each data type that can be </a:t>
            </a:r>
            <a:r>
              <a:rPr lang="en-US" dirty="0" err="1" smtClean="0"/>
              <a:t>utilised</a:t>
            </a:r>
            <a:r>
              <a:rPr lang="en-US" dirty="0" smtClean="0"/>
              <a:t> to access functionality for that data type.</a:t>
            </a:r>
          </a:p>
          <a:p>
            <a:r>
              <a:rPr lang="en-US" dirty="0" smtClean="0"/>
              <a:t>What other data types are there?</a:t>
            </a:r>
          </a:p>
          <a:p>
            <a:pPr lvl="1"/>
            <a:endParaRPr lang="en-US" dirty="0" smtClean="0"/>
          </a:p>
          <a:p>
            <a:pPr lvl="1"/>
            <a:endParaRPr lang="en-US" dirty="0" smtClean="0"/>
          </a:p>
        </p:txBody>
      </p:sp>
      <p:grpSp>
        <p:nvGrpSpPr>
          <p:cNvPr id="7" name="Group 6"/>
          <p:cNvGrpSpPr/>
          <p:nvPr/>
        </p:nvGrpSpPr>
        <p:grpSpPr>
          <a:xfrm>
            <a:off x="10305977" y="1558712"/>
            <a:ext cx="1726369" cy="1078981"/>
            <a:chOff x="1445180" y="1351748"/>
            <a:chExt cx="1726369" cy="1078981"/>
          </a:xfrm>
        </p:grpSpPr>
        <p:sp>
          <p:nvSpPr>
            <p:cNvPr id="8" name="Rounded Rectangle 7"/>
            <p:cNvSpPr/>
            <p:nvPr/>
          </p:nvSpPr>
          <p:spPr>
            <a:xfrm>
              <a:off x="1445180" y="1351748"/>
              <a:ext cx="1726369" cy="1078981"/>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Rounded Rectangle 4"/>
            <p:cNvSpPr txBox="1"/>
            <p:nvPr/>
          </p:nvSpPr>
          <p:spPr>
            <a:xfrm>
              <a:off x="1476782" y="1383350"/>
              <a:ext cx="1663165" cy="101577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5245" tIns="36830" rIns="55245" bIns="36830" numCol="1" spcCol="1270" anchor="ctr" anchorCtr="0">
              <a:noAutofit/>
            </a:bodyPr>
            <a:lstStyle/>
            <a:p>
              <a:pPr lvl="0" algn="ctr" defTabSz="1289050">
                <a:lnSpc>
                  <a:spcPct val="90000"/>
                </a:lnSpc>
                <a:spcBef>
                  <a:spcPct val="0"/>
                </a:spcBef>
                <a:spcAft>
                  <a:spcPct val="35000"/>
                </a:spcAft>
              </a:pPr>
              <a:r>
                <a:rPr lang="en-US" sz="1200" kern="1200" dirty="0" smtClean="0"/>
                <a:t>Byte</a:t>
              </a:r>
            </a:p>
            <a:p>
              <a:pPr lvl="0" algn="ctr" defTabSz="1289050">
                <a:lnSpc>
                  <a:spcPct val="90000"/>
                </a:lnSpc>
                <a:spcBef>
                  <a:spcPct val="0"/>
                </a:spcBef>
                <a:spcAft>
                  <a:spcPct val="35000"/>
                </a:spcAft>
              </a:pPr>
              <a:r>
                <a:rPr lang="en-US" sz="1200" dirty="0" smtClean="0"/>
                <a:t>Short</a:t>
              </a:r>
            </a:p>
            <a:p>
              <a:pPr lvl="0" algn="ctr" defTabSz="1289050">
                <a:lnSpc>
                  <a:spcPct val="90000"/>
                </a:lnSpc>
                <a:spcBef>
                  <a:spcPct val="0"/>
                </a:spcBef>
                <a:spcAft>
                  <a:spcPct val="35000"/>
                </a:spcAft>
              </a:pPr>
              <a:r>
                <a:rPr lang="en-US" sz="1200" dirty="0" smtClean="0"/>
                <a:t>Long</a:t>
              </a:r>
              <a:endParaRPr lang="en-US" sz="2900" dirty="0" smtClean="0"/>
            </a:p>
          </p:txBody>
        </p:sp>
      </p:grpSp>
      <p:grpSp>
        <p:nvGrpSpPr>
          <p:cNvPr id="13" name="Group 12"/>
          <p:cNvGrpSpPr/>
          <p:nvPr/>
        </p:nvGrpSpPr>
        <p:grpSpPr>
          <a:xfrm>
            <a:off x="10305977" y="2920281"/>
            <a:ext cx="1726369" cy="1078981"/>
            <a:chOff x="1445180" y="1351748"/>
            <a:chExt cx="1726369" cy="1078981"/>
          </a:xfrm>
        </p:grpSpPr>
        <p:sp>
          <p:nvSpPr>
            <p:cNvPr id="14" name="Rounded Rectangle 13"/>
            <p:cNvSpPr/>
            <p:nvPr/>
          </p:nvSpPr>
          <p:spPr>
            <a:xfrm>
              <a:off x="1445180" y="1351748"/>
              <a:ext cx="1726369" cy="1078981"/>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5" name="Rounded Rectangle 4"/>
            <p:cNvSpPr txBox="1"/>
            <p:nvPr/>
          </p:nvSpPr>
          <p:spPr>
            <a:xfrm>
              <a:off x="1476782" y="1383350"/>
              <a:ext cx="1663165" cy="101577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5245" tIns="36830" rIns="55245" bIns="36830" numCol="1" spcCol="1270" anchor="ctr" anchorCtr="0">
              <a:noAutofit/>
            </a:bodyPr>
            <a:lstStyle/>
            <a:p>
              <a:pPr lvl="0" algn="ctr" defTabSz="1289050">
                <a:lnSpc>
                  <a:spcPct val="90000"/>
                </a:lnSpc>
                <a:spcBef>
                  <a:spcPct val="0"/>
                </a:spcBef>
                <a:spcAft>
                  <a:spcPct val="35000"/>
                </a:spcAft>
              </a:pPr>
              <a:r>
                <a:rPr lang="en-US" sz="1200" dirty="0" smtClean="0"/>
                <a:t>Float</a:t>
              </a:r>
              <a:endParaRPr lang="en-US" sz="2800" dirty="0" smtClean="0"/>
            </a:p>
          </p:txBody>
        </p:sp>
      </p:grpSp>
      <p:cxnSp>
        <p:nvCxnSpPr>
          <p:cNvPr id="17" name="Straight Connector 16"/>
          <p:cNvCxnSpPr>
            <a:endCxn id="8" idx="1"/>
          </p:cNvCxnSpPr>
          <p:nvPr/>
        </p:nvCxnSpPr>
        <p:spPr>
          <a:xfrm>
            <a:off x="10093569" y="2098202"/>
            <a:ext cx="2124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15" idx="1"/>
          </p:cNvCxnSpPr>
          <p:nvPr/>
        </p:nvCxnSpPr>
        <p:spPr>
          <a:xfrm>
            <a:off x="10090260" y="3459771"/>
            <a:ext cx="24731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093569" y="6145595"/>
            <a:ext cx="212408" cy="1"/>
          </a:xfrm>
          <a:prstGeom prst="line">
            <a:avLst/>
          </a:prstGeom>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0305977" y="5595122"/>
            <a:ext cx="1726369" cy="1078981"/>
            <a:chOff x="1445180" y="1351748"/>
            <a:chExt cx="1726369" cy="1078981"/>
          </a:xfrm>
        </p:grpSpPr>
        <p:sp>
          <p:nvSpPr>
            <p:cNvPr id="24" name="Rounded Rectangle 23"/>
            <p:cNvSpPr/>
            <p:nvPr/>
          </p:nvSpPr>
          <p:spPr>
            <a:xfrm>
              <a:off x="1445180" y="1351748"/>
              <a:ext cx="1726369" cy="1078981"/>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5" name="Rounded Rectangle 4"/>
            <p:cNvSpPr txBox="1"/>
            <p:nvPr/>
          </p:nvSpPr>
          <p:spPr>
            <a:xfrm>
              <a:off x="1476782" y="1383350"/>
              <a:ext cx="1663165" cy="101577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5245" tIns="36830" rIns="55245" bIns="36830" numCol="1" spcCol="1270" anchor="ctr" anchorCtr="0">
              <a:noAutofit/>
            </a:bodyPr>
            <a:lstStyle/>
            <a:p>
              <a:pPr lvl="0" algn="ctr" defTabSz="1289050">
                <a:lnSpc>
                  <a:spcPct val="90000"/>
                </a:lnSpc>
                <a:spcBef>
                  <a:spcPct val="0"/>
                </a:spcBef>
                <a:spcAft>
                  <a:spcPct val="35000"/>
                </a:spcAft>
              </a:pPr>
              <a:r>
                <a:rPr lang="en-US" sz="1200" dirty="0" smtClean="0"/>
                <a:t>String</a:t>
              </a:r>
              <a:endParaRPr lang="en-US" sz="2800" dirty="0" smtClean="0"/>
            </a:p>
          </p:txBody>
        </p:sp>
      </p:grpSp>
    </p:spTree>
    <p:extLst>
      <p:ext uri="{BB962C8B-B14F-4D97-AF65-F5344CB8AC3E}">
        <p14:creationId xmlns:p14="http://schemas.microsoft.com/office/powerpoint/2010/main" val="2808170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1008</TotalTime>
  <Words>1036</Words>
  <Application>Microsoft Office PowerPoint</Application>
  <PresentationFormat>Widescreen</PresentationFormat>
  <Paragraphs>187</Paragraphs>
  <Slides>16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Franklin Gothic Book</vt:lpstr>
      <vt:lpstr>Helvetica Neue</vt:lpstr>
      <vt:lpstr>Wingdings</vt:lpstr>
      <vt:lpstr>Crop</vt:lpstr>
      <vt:lpstr>Java Programming – Data Types</vt:lpstr>
      <vt:lpstr>This Lesson we will be…</vt:lpstr>
      <vt:lpstr>IntelliJ IDEA</vt:lpstr>
      <vt:lpstr>IntelliJ IDEA</vt:lpstr>
      <vt:lpstr>IntelliJ IDEA</vt:lpstr>
      <vt:lpstr>IntelliJ IDEA</vt:lpstr>
      <vt:lpstr>PowerPoint Presentation</vt:lpstr>
      <vt:lpstr>Coding Standards</vt:lpstr>
      <vt:lpstr>Data Types</vt:lpstr>
      <vt:lpstr>Data Types</vt:lpstr>
      <vt:lpstr>Activity</vt:lpstr>
      <vt:lpstr>Activity</vt:lpstr>
      <vt:lpstr>Activity</vt:lpstr>
      <vt:lpstr>Java Programming – Reference Data Types</vt:lpstr>
      <vt:lpstr>Reference Variables</vt:lpstr>
      <vt:lpstr>Do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Dean Lewis</dc:creator>
  <cp:lastModifiedBy>User</cp:lastModifiedBy>
  <cp:revision>45</cp:revision>
  <dcterms:created xsi:type="dcterms:W3CDTF">2016-09-16T11:51:48Z</dcterms:created>
  <dcterms:modified xsi:type="dcterms:W3CDTF">2019-03-19T06:44:04Z</dcterms:modified>
</cp:coreProperties>
</file>