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97" r:id="rId3"/>
    <p:sldId id="298" r:id="rId4"/>
    <p:sldId id="299" r:id="rId5"/>
    <p:sldId id="300" r:id="rId6"/>
    <p:sldId id="307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8239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8523B-9E18-4B7F-9893-3CC0C4590B23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5F622-CC25-404F-A880-EEAD8E36B9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93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2 - Describe and communicate hazards associated with this lesson</a:t>
            </a:r>
          </a:p>
          <a:p>
            <a:endParaRPr lang="en-GB" b="1" dirty="0"/>
          </a:p>
          <a:p>
            <a:r>
              <a:rPr lang="en-GB" b="1" dirty="0"/>
              <a:t>Health &amp; Safety</a:t>
            </a:r>
            <a:endParaRPr lang="en-GB" dirty="0"/>
          </a:p>
          <a:p>
            <a:r>
              <a:rPr lang="en-GB" dirty="0"/>
              <a:t>Check trailing cables</a:t>
            </a:r>
          </a:p>
          <a:p>
            <a:r>
              <a:rPr lang="en-GB" dirty="0"/>
              <a:t>Identify any visible hazards</a:t>
            </a:r>
          </a:p>
          <a:p>
            <a:r>
              <a:rPr lang="en-GB" dirty="0"/>
              <a:t>Store student bags safely</a:t>
            </a:r>
          </a:p>
          <a:p>
            <a:r>
              <a:rPr lang="en-GB" dirty="0"/>
              <a:t>Enforce no drinking rule next to electrical equipment </a:t>
            </a:r>
          </a:p>
          <a:p>
            <a:r>
              <a:rPr lang="en-GB" dirty="0"/>
              <a:t>No mobile phone use</a:t>
            </a:r>
          </a:p>
          <a:p>
            <a:r>
              <a:rPr lang="en-GB" b="1" dirty="0"/>
              <a:t>Equality &amp; Diversity</a:t>
            </a:r>
            <a:endParaRPr lang="en-GB" dirty="0"/>
          </a:p>
          <a:p>
            <a:r>
              <a:rPr lang="en-GB" dirty="0"/>
              <a:t>Identify learners with specific needs</a:t>
            </a:r>
          </a:p>
          <a:p>
            <a:r>
              <a:rPr lang="en-GB" dirty="0"/>
              <a:t>Provide all learners with same level of support where appropriate.  </a:t>
            </a:r>
          </a:p>
          <a:p>
            <a:r>
              <a:rPr lang="en-GB" b="1" dirty="0"/>
              <a:t>Safeguarding</a:t>
            </a:r>
            <a:endParaRPr lang="en-GB" dirty="0"/>
          </a:p>
          <a:p>
            <a:r>
              <a:rPr lang="en-GB" dirty="0"/>
              <a:t>Every Child Matters and college procedures</a:t>
            </a:r>
          </a:p>
          <a:p>
            <a:r>
              <a:rPr lang="en-GB" dirty="0"/>
              <a:t>Ensure all learners have consent forms in case of photo / video work</a:t>
            </a: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5F622-CC25-404F-A880-EEAD8E36B9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88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2</a:t>
            </a:r>
          </a:p>
          <a:p>
            <a:r>
              <a:rPr lang="en-GB" b="1" dirty="0" smtClean="0"/>
              <a:t>Agree the Learning Outcomes</a:t>
            </a:r>
            <a:endParaRPr lang="en-GB" dirty="0" smtClean="0"/>
          </a:p>
          <a:p>
            <a:r>
              <a:rPr lang="en-GB" b="1" dirty="0" smtClean="0"/>
              <a:t>Including LO for functional skills development</a:t>
            </a:r>
            <a:endParaRPr lang="en-GB" dirty="0" smtClean="0"/>
          </a:p>
          <a:p>
            <a:r>
              <a:rPr lang="en-GB" b="1" dirty="0" smtClean="0"/>
              <a:t>LO for ELB, employment or enterprise skills development</a:t>
            </a:r>
          </a:p>
          <a:p>
            <a:endParaRPr lang="en-GB" b="1" dirty="0" smtClean="0"/>
          </a:p>
          <a:p>
            <a:r>
              <a:rPr lang="en-GB" b="1" dirty="0" smtClean="0"/>
              <a:t>Formative assessment strategies to be used in this session: </a:t>
            </a:r>
            <a:endParaRPr lang="en-GB" b="0" dirty="0" smtClean="0"/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dirty="0" smtClean="0"/>
              <a:t>Q&amp;A direct and volunteer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dirty="0" smtClean="0"/>
              <a:t>Peer assessment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dirty="0" smtClean="0"/>
              <a:t>Observation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r>
              <a:rPr lang="en-GB" b="1" dirty="0" smtClean="0"/>
              <a:t>Resources:</a:t>
            </a:r>
            <a:r>
              <a:rPr lang="en-GB" b="1" baseline="0" dirty="0" smtClean="0"/>
              <a:t> </a:t>
            </a:r>
            <a:endParaRPr lang="en-GB" b="0" baseline="0" dirty="0" smtClean="0"/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Computers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Whiteboard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PowerPoint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Internet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Eclipse Mars IDE</a:t>
            </a:r>
          </a:p>
          <a:p>
            <a:endParaRPr lang="en-GB" b="0" baseline="0" dirty="0" smtClean="0"/>
          </a:p>
          <a:p>
            <a:r>
              <a:rPr lang="en-GB" b="1" baseline="0" dirty="0" smtClean="0"/>
              <a:t>Embedding of literacy and numeracy development: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Select and use different types of texts to obtain and utilise relevant information;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Read and summarise, succinctly, information/ideas from different sources;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Identify the purposes of texts and comment on how meaning is conveyed;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Detect point of view, implicit meaning and/or bias;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Learning Outcomes for Effective Learner Behaviours, Employment or Enterprise Skills Development</a:t>
            </a:r>
            <a:endParaRPr lang="en-GB" dirty="0" smtClean="0"/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Attitudes – Identify the correct attitudes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Skills – Apply the necessary skills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dirty="0" smtClean="0"/>
              <a:t>Knowledge – Use the knowledge gained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Introduction (Tutor)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dirty="0" smtClean="0"/>
              <a:t>Discuss Learning outcomes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dirty="0" smtClean="0"/>
              <a:t>Question</a:t>
            </a:r>
            <a:r>
              <a:rPr lang="en-GB" b="0" baseline="0" dirty="0" smtClean="0"/>
              <a:t> students understanding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Consider groupings</a:t>
            </a:r>
          </a:p>
          <a:p>
            <a:endParaRPr lang="en-GB" b="0" baseline="0" dirty="0" smtClean="0"/>
          </a:p>
          <a:p>
            <a:r>
              <a:rPr lang="en-GB" b="1" baseline="0" dirty="0" smtClean="0"/>
              <a:t>Introduction (student)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Discuss Learning outcomes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Listen and ask questions</a:t>
            </a:r>
          </a:p>
          <a:p>
            <a:pPr marL="171435" indent="-171435">
              <a:buFont typeface="Arial" panose="020B0604020202020204" pitchFamily="34" charset="0"/>
              <a:buChar char="•"/>
            </a:pPr>
            <a:r>
              <a:rPr lang="en-GB" b="0" baseline="0" dirty="0" smtClean="0"/>
              <a:t>Volunteer answers to questions</a:t>
            </a:r>
            <a:endParaRPr lang="en-GB" b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5F622-CC25-404F-A880-EEAD8E36B9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9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6761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3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6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03587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82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1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2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6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05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47EC34-927C-49A1-9580-9599AB623FF9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60C782-649C-47DB-ACAD-1D039F75467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1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781" y="1130530"/>
            <a:ext cx="9867208" cy="4563687"/>
          </a:xfrm>
        </p:spPr>
        <p:txBody>
          <a:bodyPr anchor="ctr"/>
          <a:lstStyle/>
          <a:p>
            <a:r>
              <a:rPr lang="en-GB" dirty="0" smtClean="0"/>
              <a:t>Java Programming – 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In the terminal window in IntelliJ enter the following command: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Verify it has worked with the following command: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4" t="3946"/>
          <a:stretch/>
        </p:blipFill>
        <p:spPr>
          <a:xfrm>
            <a:off x="1371599" y="2926079"/>
            <a:ext cx="8079971" cy="24913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8" y="4339030"/>
            <a:ext cx="9397725" cy="12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8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Now, before we make our first commit, we need to make sure there are no discrepancies between the two repositories.</a:t>
            </a:r>
          </a:p>
          <a:p>
            <a:r>
              <a:rPr lang="en-GB" dirty="0" smtClean="0"/>
              <a:t>Even though the online repo should be empty, we will pull from it first to ensure there are no conflicts.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Next, we will stage the changes, you can think of this as a sort of save for now.</a:t>
            </a:r>
          </a:p>
          <a:p>
            <a:endParaRPr lang="en-GB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56" y="3869566"/>
            <a:ext cx="8817745" cy="4629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5167300"/>
            <a:ext cx="9755197" cy="5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16341"/>
          </a:xfrm>
        </p:spPr>
        <p:txBody>
          <a:bodyPr/>
          <a:lstStyle/>
          <a:p>
            <a:r>
              <a:rPr lang="en-GB" dirty="0" smtClean="0"/>
              <a:t>Now that we have staged the changes, we can make our first commit.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Now, check your online repository.</a:t>
            </a:r>
          </a:p>
          <a:p>
            <a:r>
              <a:rPr lang="en-GB" dirty="0" smtClean="0"/>
              <a:t>It’s empty!!!!</a:t>
            </a:r>
          </a:p>
          <a:p>
            <a:r>
              <a:rPr lang="en-GB" dirty="0" smtClean="0"/>
              <a:t>When we committed the changes, all we did was commit them to the local repository, we also need to make sure we ‘push’ the changes to the online repo.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You may be prompted to log in to </a:t>
            </a:r>
            <a:r>
              <a:rPr lang="en-GB" dirty="0" err="1" smtClean="0"/>
              <a:t>github</a:t>
            </a:r>
            <a:r>
              <a:rPr lang="en-GB" dirty="0" smtClean="0"/>
              <a:t> at this point.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26" y="2890735"/>
            <a:ext cx="9928811" cy="50917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26" y="5370354"/>
            <a:ext cx="8900852" cy="4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Lesson we will be…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 smtClean="0"/>
              <a:t>Identifying</a:t>
            </a:r>
            <a:r>
              <a:rPr lang="en-GB" dirty="0" smtClean="0"/>
              <a:t> </a:t>
            </a:r>
            <a:r>
              <a:rPr lang="en-GB" dirty="0" smtClean="0"/>
              <a:t>the uses of version control.</a:t>
            </a:r>
            <a:endParaRPr lang="en-GB" dirty="0" smtClean="0"/>
          </a:p>
          <a:p>
            <a:r>
              <a:rPr lang="en-GB" b="1" dirty="0" smtClean="0"/>
              <a:t>Creating </a:t>
            </a:r>
            <a:r>
              <a:rPr lang="en-GB" dirty="0" smtClean="0"/>
              <a:t>GitHub accounts.</a:t>
            </a:r>
            <a:endParaRPr lang="en-GB" dirty="0" smtClean="0"/>
          </a:p>
          <a:p>
            <a:r>
              <a:rPr lang="en-GB" b="1" dirty="0" smtClean="0"/>
              <a:t>Developing</a:t>
            </a:r>
            <a:r>
              <a:rPr lang="en-GB" dirty="0" smtClean="0"/>
              <a:t>  simple Java </a:t>
            </a:r>
            <a:r>
              <a:rPr lang="en-GB" dirty="0" smtClean="0"/>
              <a:t>applications and pushing them to online repositories.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51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</a:t>
            </a:r>
            <a:endParaRPr lang="en-GB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76" y="256770"/>
            <a:ext cx="2078723" cy="19766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3774" y="2367092"/>
            <a:ext cx="10363826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Go to github.com</a:t>
            </a:r>
          </a:p>
          <a:p>
            <a:r>
              <a:rPr lang="en-GB" dirty="0" smtClean="0"/>
              <a:t>If you do not already have an account, create one now.</a:t>
            </a:r>
          </a:p>
          <a:p>
            <a:r>
              <a:rPr lang="en-GB" dirty="0" smtClean="0"/>
              <a:t>Create a new repository.</a:t>
            </a:r>
            <a:endParaRPr lang="en-GB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72" y="461357"/>
            <a:ext cx="695422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4" y="114214"/>
            <a:ext cx="10386411" cy="6606772"/>
          </a:xfrm>
        </p:spPr>
      </p:pic>
    </p:spTree>
    <p:extLst>
      <p:ext uri="{BB962C8B-B14F-4D97-AF65-F5344CB8AC3E}">
        <p14:creationId xmlns:p14="http://schemas.microsoft.com/office/powerpoint/2010/main" val="7333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086" y="2357288"/>
            <a:ext cx="10363826" cy="3424107"/>
          </a:xfrm>
        </p:spPr>
        <p:txBody>
          <a:bodyPr/>
          <a:lstStyle/>
          <a:p>
            <a:r>
              <a:rPr lang="en-GB" dirty="0" smtClean="0"/>
              <a:t>Back in IntelliJ select VCS </a:t>
            </a:r>
            <a:r>
              <a:rPr lang="en-GB" dirty="0" smtClean="0">
                <a:sym typeface="Wingdings" panose="05000000000000000000" pitchFamily="2" charset="2"/>
              </a:rPr>
              <a:t> Enable version control integration.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Select Git from the popup that appears.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56052"/>
            <a:ext cx="258163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for Desktop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We need to install </a:t>
            </a:r>
            <a:r>
              <a:rPr lang="en-GB" dirty="0" err="1" smtClean="0"/>
              <a:t>github</a:t>
            </a:r>
            <a:r>
              <a:rPr lang="en-GB" dirty="0" smtClean="0"/>
              <a:t> for desktop.</a:t>
            </a:r>
          </a:p>
          <a:p>
            <a:r>
              <a:rPr lang="en-GB" dirty="0" smtClean="0"/>
              <a:t>Using google, search for ‘GitHub for Windows’</a:t>
            </a:r>
          </a:p>
          <a:p>
            <a:r>
              <a:rPr lang="en-GB" dirty="0" smtClean="0"/>
              <a:t>Download and install.</a:t>
            </a:r>
          </a:p>
          <a:p>
            <a:r>
              <a:rPr lang="en-GB" dirty="0" smtClean="0"/>
              <a:t>Search for ‘</a:t>
            </a:r>
            <a:r>
              <a:rPr lang="en-GB" dirty="0" err="1" smtClean="0"/>
              <a:t>gitbash</a:t>
            </a:r>
            <a:r>
              <a:rPr lang="en-GB" dirty="0" smtClean="0"/>
              <a:t> for windows’</a:t>
            </a:r>
          </a:p>
          <a:p>
            <a:r>
              <a:rPr lang="en-GB" dirty="0" smtClean="0"/>
              <a:t>Download and install – default settings.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85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Navigate to the terminal window.</a:t>
            </a:r>
          </a:p>
          <a:p>
            <a:r>
              <a:rPr lang="en-GB" dirty="0" smtClean="0"/>
              <a:t>Type the following command: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init</a:t>
            </a:r>
            <a:endParaRPr lang="en-GB" dirty="0" smtClean="0"/>
          </a:p>
          <a:p>
            <a:pPr lvl="1"/>
            <a:r>
              <a:rPr lang="en-GB" dirty="0" smtClean="0"/>
              <a:t>git add *</a:t>
            </a:r>
          </a:p>
          <a:p>
            <a:pPr lvl="1"/>
            <a:r>
              <a:rPr lang="en-GB" dirty="0" smtClean="0"/>
              <a:t>git commit –m ”initial Commit”</a:t>
            </a:r>
            <a:endParaRPr lang="en-GB" dirty="0"/>
          </a:p>
          <a:p>
            <a:r>
              <a:rPr lang="en-GB" dirty="0" smtClean="0"/>
              <a:t>If you get  the error: “git is not a recognised…”</a:t>
            </a:r>
          </a:p>
          <a:p>
            <a:r>
              <a:rPr lang="en-GB" dirty="0"/>
              <a:t>https://stackoverflow.com/questions/4492979/git-is-not-recognized-as-an-internal-or-external-command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6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Next we need to push the changes to the online repository.</a:t>
            </a:r>
          </a:p>
          <a:p>
            <a:r>
              <a:rPr lang="en-GB" dirty="0" smtClean="0"/>
              <a:t>Before we can do this however, we need to first define the destination.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41255"/>
            <a:ext cx="571579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Terminal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To add a remote repository, you must first create the repository on GitHub.</a:t>
            </a:r>
          </a:p>
          <a:p>
            <a:r>
              <a:rPr lang="en-GB" dirty="0" smtClean="0"/>
              <a:t>Create a new repo and call it </a:t>
            </a:r>
            <a:r>
              <a:rPr lang="en-GB" dirty="0" err="1" smtClean="0"/>
              <a:t>DevAcademyBristol</a:t>
            </a:r>
            <a:r>
              <a:rPr lang="en-GB" dirty="0" smtClean="0"/>
              <a:t>(Initials/name)</a:t>
            </a:r>
          </a:p>
          <a:p>
            <a:r>
              <a:rPr lang="en-GB" dirty="0" smtClean="0"/>
              <a:t>Do not add a README, </a:t>
            </a:r>
            <a:r>
              <a:rPr lang="en-GB" dirty="0" err="1" smtClean="0"/>
              <a:t>gitIgnore</a:t>
            </a:r>
            <a:r>
              <a:rPr lang="en-GB" dirty="0" smtClean="0"/>
              <a:t> or licence.</a:t>
            </a:r>
          </a:p>
          <a:p>
            <a:endParaRPr lang="en-GB" dirty="0"/>
          </a:p>
          <a:p>
            <a:r>
              <a:rPr lang="en-GB" dirty="0" smtClean="0"/>
              <a:t>Next get the </a:t>
            </a:r>
            <a:r>
              <a:rPr lang="en-GB" dirty="0" err="1" smtClean="0"/>
              <a:t>url</a:t>
            </a:r>
            <a:r>
              <a:rPr lang="en-GB" dirty="0" smtClean="0"/>
              <a:t> for your repository.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53" y="4699506"/>
            <a:ext cx="377242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1393</TotalTime>
  <Words>623</Words>
  <Application>Microsoft Office PowerPoint</Application>
  <PresentationFormat>Widescreen</PresentationFormat>
  <Paragraphs>121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Crop</vt:lpstr>
      <vt:lpstr>Java Programming – Version Control</vt:lpstr>
      <vt:lpstr>This Lesson we will be…</vt:lpstr>
      <vt:lpstr>GitHub</vt:lpstr>
      <vt:lpstr>PowerPoint Presentation</vt:lpstr>
      <vt:lpstr>Version Control</vt:lpstr>
      <vt:lpstr>GitHub for Desktop</vt:lpstr>
      <vt:lpstr>Terminal</vt:lpstr>
      <vt:lpstr>Terminal</vt:lpstr>
      <vt:lpstr>Terminal</vt:lpstr>
      <vt:lpstr>Terminal</vt:lpstr>
      <vt:lpstr>Terminal</vt:lpstr>
      <vt:lpstr>Terminal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Lewis</dc:creator>
  <cp:lastModifiedBy>User</cp:lastModifiedBy>
  <cp:revision>71</cp:revision>
  <dcterms:created xsi:type="dcterms:W3CDTF">2016-09-16T11:51:48Z</dcterms:created>
  <dcterms:modified xsi:type="dcterms:W3CDTF">2019-03-19T09:11:30Z</dcterms:modified>
</cp:coreProperties>
</file>