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7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gif" ContentType="image/gif"/>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94" r:id="rId6"/>
    <p:sldId id="357" r:id="rId7"/>
    <p:sldId id="260" r:id="rId8"/>
    <p:sldId id="358" r:id="rId9"/>
    <p:sldId id="295" r:id="rId10"/>
    <p:sldId id="261" r:id="rId11"/>
    <p:sldId id="296" r:id="rId12"/>
    <p:sldId id="262" r:id="rId13"/>
    <p:sldId id="263" r:id="rId14"/>
    <p:sldId id="297" r:id="rId15"/>
    <p:sldId id="298" r:id="rId16"/>
    <p:sldId id="299" r:id="rId17"/>
    <p:sldId id="264" r:id="rId18"/>
    <p:sldId id="300" r:id="rId19"/>
    <p:sldId id="301" r:id="rId20"/>
    <p:sldId id="302" r:id="rId21"/>
    <p:sldId id="303" r:id="rId22"/>
    <p:sldId id="304" r:id="rId23"/>
    <p:sldId id="305" r:id="rId24"/>
    <p:sldId id="307" r:id="rId25"/>
    <p:sldId id="308" r:id="rId26"/>
    <p:sldId id="310" r:id="rId27"/>
    <p:sldId id="327" r:id="rId28"/>
    <p:sldId id="325" r:id="rId29"/>
    <p:sldId id="311" r:id="rId30"/>
    <p:sldId id="265" r:id="rId31"/>
    <p:sldId id="266" r:id="rId32"/>
    <p:sldId id="267" r:id="rId33"/>
    <p:sldId id="268" r:id="rId34"/>
    <p:sldId id="269" r:id="rId35"/>
    <p:sldId id="270" r:id="rId36"/>
    <p:sldId id="315" r:id="rId37"/>
    <p:sldId id="329" r:id="rId38"/>
    <p:sldId id="328" r:id="rId39"/>
    <p:sldId id="330" r:id="rId40"/>
    <p:sldId id="332" r:id="rId41"/>
    <p:sldId id="271" r:id="rId42"/>
    <p:sldId id="331" r:id="rId43"/>
    <p:sldId id="333" r:id="rId44"/>
    <p:sldId id="334" r:id="rId45"/>
    <p:sldId id="335" r:id="rId46"/>
    <p:sldId id="336" r:id="rId47"/>
    <p:sldId id="275" r:id="rId48"/>
    <p:sldId id="272" r:id="rId49"/>
    <p:sldId id="337" r:id="rId50"/>
    <p:sldId id="348" r:id="rId51"/>
    <p:sldId id="349" r:id="rId52"/>
    <p:sldId id="338" r:id="rId53"/>
    <p:sldId id="340" r:id="rId54"/>
    <p:sldId id="341" r:id="rId55"/>
    <p:sldId id="278" r:id="rId56"/>
    <p:sldId id="276" r:id="rId57"/>
    <p:sldId id="273" r:id="rId58"/>
    <p:sldId id="291" r:id="rId59"/>
    <p:sldId id="274" r:id="rId60"/>
    <p:sldId id="350" r:id="rId61"/>
    <p:sldId id="352" r:id="rId62"/>
    <p:sldId id="353" r:id="rId63"/>
    <p:sldId id="354" r:id="rId64"/>
    <p:sldId id="355" r:id="rId65"/>
    <p:sldId id="356" r:id="rId66"/>
    <p:sldId id="277" r:id="rId67"/>
    <p:sldId id="292" r:id="rId68"/>
    <p:sldId id="280" r:id="rId69"/>
    <p:sldId id="282" r:id="rId70"/>
    <p:sldId id="351" r:id="rId71"/>
    <p:sldId id="293" r:id="rId72"/>
    <p:sldId id="316" r:id="rId73"/>
    <p:sldId id="318" r:id="rId74"/>
    <p:sldId id="319" r:id="rId75"/>
    <p:sldId id="283" r:id="rId76"/>
    <p:sldId id="284" r:id="rId77"/>
    <p:sldId id="285" r:id="rId78"/>
    <p:sldId id="360" r:id="rId79"/>
    <p:sldId id="359" r:id="rId80"/>
    <p:sldId id="363" r:id="rId81"/>
    <p:sldId id="364" r:id="rId82"/>
    <p:sldId id="365" r:id="rId83"/>
    <p:sldId id="366" r:id="rId84"/>
    <p:sldId id="367" r:id="rId85"/>
    <p:sldId id="368" r:id="rId8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tableStyles" Target="tableStyle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36DA56-5E93-4A52-9DCA-EEA096E0D5EB}" type="datetimeFigureOut">
              <a:rPr lang="en-US" smtClean="0"/>
              <a:pPr/>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87120-5CC2-476B-89DC-66C1F949ABA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36DA56-5E93-4A52-9DCA-EEA096E0D5EB}" type="datetimeFigureOut">
              <a:rPr lang="en-US" smtClean="0"/>
              <a:pPr/>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87120-5CC2-476B-89DC-66C1F949ABA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36DA56-5E93-4A52-9DCA-EEA096E0D5EB}" type="datetimeFigureOut">
              <a:rPr lang="en-US" smtClean="0"/>
              <a:pPr/>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87120-5CC2-476B-89DC-66C1F949ABA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36DA56-5E93-4A52-9DCA-EEA096E0D5EB}" type="datetimeFigureOut">
              <a:rPr lang="en-US" smtClean="0"/>
              <a:pPr/>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87120-5CC2-476B-89DC-66C1F949ABA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36DA56-5E93-4A52-9DCA-EEA096E0D5EB}" type="datetimeFigureOut">
              <a:rPr lang="en-US" smtClean="0"/>
              <a:pPr/>
              <a:t>5/19/2025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987120-5CC2-476B-89DC-66C1F949ABA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36DA56-5E93-4A52-9DCA-EEA096E0D5EB}" type="datetimeFigureOut">
              <a:rPr lang="en-US" smtClean="0"/>
              <a:pPr/>
              <a:t>5/19/2025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987120-5CC2-476B-89DC-66C1F949ABA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D36DA56-5E93-4A52-9DCA-EEA096E0D5EB}" type="datetimeFigureOut">
              <a:rPr lang="en-US" smtClean="0"/>
              <a:pPr/>
              <a:t>5/19/2025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987120-5CC2-476B-89DC-66C1F949ABA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36DA56-5E93-4A52-9DCA-EEA096E0D5EB}" type="datetimeFigureOut">
              <a:rPr lang="en-US" smtClean="0"/>
              <a:pPr/>
              <a:t>5/19/2025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987120-5CC2-476B-89DC-66C1F949ABA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36DA56-5E93-4A52-9DCA-EEA096E0D5EB}" type="datetimeFigureOut">
              <a:rPr lang="en-US" smtClean="0"/>
              <a:pPr/>
              <a:t>5/19/2025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987120-5CC2-476B-89DC-66C1F949ABA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36DA56-5E93-4A52-9DCA-EEA096E0D5EB}" type="datetimeFigureOut">
              <a:rPr lang="en-US" smtClean="0"/>
              <a:pPr/>
              <a:t>5/19/2025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987120-5CC2-476B-89DC-66C1F949ABA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36DA56-5E93-4A52-9DCA-EEA096E0D5EB}" type="datetimeFigureOut">
              <a:rPr lang="en-US" smtClean="0"/>
              <a:pPr/>
              <a:t>5/19/2025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987120-5CC2-476B-89DC-66C1F949ABA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36DA56-5E93-4A52-9DCA-EEA096E0D5EB}" type="datetimeFigureOut">
              <a:rPr lang="en-US" smtClean="0"/>
              <a:pPr/>
              <a:t>5/19/2025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987120-5CC2-476B-89DC-66C1F949ABA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w3schools.com/cssref/sel_element_element.asp"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Example1.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inline_css.htm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internal_css.html"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CSS3.html"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endParaRPr lang="en-US"/>
          </a:p>
        </p:txBody>
      </p:sp>
      <p:pic>
        <p:nvPicPr>
          <p:cNvPr id="4" name="Picture 3" descr="css.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class Selector</a:t>
            </a:r>
            <a:endParaRPr lang="en-US" dirty="0"/>
          </a:p>
        </p:txBody>
      </p:sp>
      <p:sp>
        <p:nvSpPr>
          <p:cNvPr id="3" name="Content Placeholder 2"/>
          <p:cNvSpPr>
            <a:spLocks noGrp="1"/>
          </p:cNvSpPr>
          <p:nvPr>
            <p:ph idx="1"/>
          </p:nvPr>
        </p:nvSpPr>
        <p:spPr/>
        <p:txBody>
          <a:bodyPr/>
          <a:lstStyle/>
          <a:p>
            <a:r>
              <a:rPr lang="en-US" dirty="0" smtClean="0"/>
              <a:t>To select elements with a specific class, write a period .(dot Symbol) character, followed by the name of the class.</a:t>
            </a:r>
          </a:p>
          <a:p>
            <a:pPr>
              <a:buNone/>
            </a:pPr>
            <a:r>
              <a:rPr lang="en-US" dirty="0" smtClean="0"/>
              <a:t>	</a:t>
            </a:r>
          </a:p>
          <a:p>
            <a:pPr>
              <a:buNone/>
            </a:pPr>
            <a:r>
              <a:rPr lang="en-US" dirty="0" smtClean="0"/>
              <a:t>	.center {</a:t>
            </a:r>
            <a:br>
              <a:rPr lang="en-US" dirty="0" smtClean="0"/>
            </a:br>
            <a:r>
              <a:rPr lang="en-US" dirty="0" smtClean="0"/>
              <a:t>    text-align: center;</a:t>
            </a:r>
            <a:br>
              <a:rPr lang="en-US" dirty="0" smtClean="0"/>
            </a:br>
            <a:r>
              <a:rPr lang="en-US" dirty="0" smtClean="0"/>
              <a:t>    color: red;</a:t>
            </a:r>
            <a:br>
              <a:rPr lang="en-US" dirty="0" smtClean="0"/>
            </a:br>
            <a:r>
              <a:rPr lang="en-US" dirty="0" smtClean="0"/>
              <a:t>	}</a:t>
            </a:r>
          </a:p>
          <a:p>
            <a:pPr>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77000"/>
          </a:xfrm>
        </p:spPr>
        <p:txBody>
          <a:bodyPr>
            <a:noAutofit/>
          </a:bodyPr>
          <a:lstStyle/>
          <a:p>
            <a:pPr>
              <a:buNone/>
            </a:pPr>
            <a:r>
              <a:rPr lang="en-US" sz="2000" dirty="0" smtClean="0"/>
              <a:t>&lt;html&gt;</a:t>
            </a:r>
          </a:p>
          <a:p>
            <a:pPr>
              <a:buNone/>
            </a:pPr>
            <a:r>
              <a:rPr lang="en-US" sz="2000" dirty="0" smtClean="0"/>
              <a:t>&lt;head&gt;</a:t>
            </a:r>
          </a:p>
          <a:p>
            <a:pPr>
              <a:buNone/>
            </a:pPr>
            <a:r>
              <a:rPr lang="en-US" sz="2000" dirty="0" smtClean="0"/>
              <a:t>&lt;style&gt;</a:t>
            </a:r>
          </a:p>
          <a:p>
            <a:pPr>
              <a:buNone/>
            </a:pPr>
            <a:r>
              <a:rPr lang="en-US" sz="2000" dirty="0" smtClean="0"/>
              <a:t>.sty1</a:t>
            </a:r>
          </a:p>
          <a:p>
            <a:pPr>
              <a:buNone/>
            </a:pPr>
            <a:r>
              <a:rPr lang="en-US" sz="2000" dirty="0" smtClean="0"/>
              <a:t>{</a:t>
            </a:r>
          </a:p>
          <a:p>
            <a:pPr>
              <a:buNone/>
            </a:pPr>
            <a:r>
              <a:rPr lang="en-US" sz="2000" dirty="0" err="1" smtClean="0"/>
              <a:t>color:red</a:t>
            </a:r>
            <a:r>
              <a:rPr lang="en-US" sz="2000" dirty="0" smtClean="0"/>
              <a:t>;</a:t>
            </a:r>
          </a:p>
          <a:p>
            <a:pPr>
              <a:buNone/>
            </a:pPr>
            <a:r>
              <a:rPr lang="en-US" sz="2000" dirty="0" smtClean="0"/>
              <a:t>text-</a:t>
            </a:r>
            <a:r>
              <a:rPr lang="en-US" sz="2000" dirty="0" err="1" smtClean="0"/>
              <a:t>align:center</a:t>
            </a:r>
            <a:r>
              <a:rPr lang="en-US" sz="2000" dirty="0" smtClean="0"/>
              <a:t>;</a:t>
            </a:r>
          </a:p>
          <a:p>
            <a:pPr>
              <a:buNone/>
            </a:pPr>
            <a:r>
              <a:rPr lang="en-US" sz="2000" dirty="0" smtClean="0"/>
              <a:t>}</a:t>
            </a:r>
          </a:p>
          <a:p>
            <a:pPr>
              <a:buNone/>
            </a:pPr>
            <a:r>
              <a:rPr lang="en-US" sz="2000" dirty="0" smtClean="0"/>
              <a:t>&lt;/style&gt;</a:t>
            </a:r>
          </a:p>
          <a:p>
            <a:pPr>
              <a:buNone/>
            </a:pPr>
            <a:r>
              <a:rPr lang="en-US" sz="2000" dirty="0" smtClean="0"/>
              <a:t>&lt;/head&gt;</a:t>
            </a:r>
          </a:p>
          <a:p>
            <a:pPr>
              <a:buNone/>
            </a:pPr>
            <a:r>
              <a:rPr lang="en-US" sz="2000" dirty="0" smtClean="0"/>
              <a:t>&lt;body&gt;</a:t>
            </a:r>
          </a:p>
          <a:p>
            <a:pPr>
              <a:buNone/>
            </a:pPr>
            <a:r>
              <a:rPr lang="en-US" sz="2000" dirty="0" smtClean="0"/>
              <a:t>&lt;p class=sty1&gt;</a:t>
            </a:r>
          </a:p>
          <a:p>
            <a:pPr>
              <a:buNone/>
            </a:pPr>
            <a:r>
              <a:rPr lang="en-US" sz="2000" dirty="0" smtClean="0"/>
              <a:t>This is a paragraph</a:t>
            </a:r>
          </a:p>
          <a:p>
            <a:pPr>
              <a:buNone/>
            </a:pPr>
            <a:r>
              <a:rPr lang="en-US" sz="2000" dirty="0" smtClean="0"/>
              <a:t>&lt;/p&gt;</a:t>
            </a:r>
          </a:p>
          <a:p>
            <a:pPr>
              <a:buNone/>
            </a:pPr>
            <a:r>
              <a:rPr lang="en-US" sz="2000" dirty="0" smtClean="0"/>
              <a:t>&lt;h1&gt;hello&lt;/h1&gt;</a:t>
            </a:r>
          </a:p>
          <a:p>
            <a:pPr>
              <a:buNone/>
            </a:pPr>
            <a:r>
              <a:rPr lang="en-US" sz="2000" dirty="0" smtClean="0"/>
              <a:t>&lt;/body&gt;</a:t>
            </a:r>
          </a:p>
          <a:p>
            <a:pPr>
              <a:buNone/>
            </a:pPr>
            <a:r>
              <a:rPr lang="en-US" sz="2000" dirty="0" smtClean="0"/>
              <a:t>&lt;/html&gt;</a:t>
            </a:r>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2209800"/>
          </a:xfrm>
        </p:spPr>
        <p:txBody>
          <a:bodyPr>
            <a:normAutofit/>
          </a:bodyPr>
          <a:lstStyle/>
          <a:p>
            <a:pPr algn="l"/>
            <a:r>
              <a:rPr lang="en-US" dirty="0" smtClean="0"/>
              <a:t>You can also specify that only specific HTML elements should be affected by a class. </a:t>
            </a:r>
            <a:endParaRPr lang="en-US" dirty="0"/>
          </a:p>
        </p:txBody>
      </p:sp>
      <p:sp>
        <p:nvSpPr>
          <p:cNvPr id="3" name="Content Placeholder 2"/>
          <p:cNvSpPr>
            <a:spLocks noGrp="1"/>
          </p:cNvSpPr>
          <p:nvPr>
            <p:ph idx="1"/>
          </p:nvPr>
        </p:nvSpPr>
        <p:spPr>
          <a:xfrm>
            <a:off x="457200" y="2895600"/>
            <a:ext cx="8229600" cy="3505200"/>
          </a:xfrm>
        </p:spPr>
        <p:txBody>
          <a:bodyPr>
            <a:normAutofit/>
          </a:bodyPr>
          <a:lstStyle/>
          <a:p>
            <a:pPr>
              <a:buNone/>
            </a:pPr>
            <a:r>
              <a:rPr lang="en-US" sz="4000" dirty="0" err="1" smtClean="0"/>
              <a:t>p.center</a:t>
            </a:r>
            <a:r>
              <a:rPr lang="en-US" sz="4000" dirty="0" smtClean="0"/>
              <a:t> {</a:t>
            </a:r>
            <a:br>
              <a:rPr lang="en-US" sz="4000" dirty="0" smtClean="0"/>
            </a:br>
            <a:r>
              <a:rPr lang="en-US" sz="4000" dirty="0" smtClean="0"/>
              <a:t>    text-align: center;</a:t>
            </a:r>
            <a:br>
              <a:rPr lang="en-US" sz="4000" dirty="0" smtClean="0"/>
            </a:br>
            <a:r>
              <a:rPr lang="en-US" sz="4000" dirty="0" smtClean="0"/>
              <a:t>    color: red;</a:t>
            </a:r>
            <a:br>
              <a:rPr lang="en-US" sz="4000" dirty="0" smtClean="0"/>
            </a:br>
            <a:r>
              <a:rPr lang="en-US" sz="4000" dirty="0" smtClean="0"/>
              <a:t>}</a:t>
            </a:r>
          </a:p>
          <a:p>
            <a:pPr>
              <a:buNone/>
            </a:pPr>
            <a:r>
              <a:rPr lang="en-US" sz="4000" dirty="0" smtClean="0"/>
              <a:t>&lt;p class=“center”&gt;Hello&lt;/p&gt;</a:t>
            </a:r>
          </a:p>
          <a:p>
            <a:pPr>
              <a:buNone/>
            </a:pPr>
            <a:endParaRPr lang="en-US"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HTML elements can also refer to more than one class.</a:t>
            </a:r>
            <a:endParaRPr lang="en-US" dirty="0"/>
          </a:p>
        </p:txBody>
      </p:sp>
      <p:sp>
        <p:nvSpPr>
          <p:cNvPr id="3" name="Content Placeholder 2"/>
          <p:cNvSpPr>
            <a:spLocks noGrp="1"/>
          </p:cNvSpPr>
          <p:nvPr>
            <p:ph idx="1"/>
          </p:nvPr>
        </p:nvSpPr>
        <p:spPr/>
        <p:txBody>
          <a:bodyPr/>
          <a:lstStyle/>
          <a:p>
            <a:r>
              <a:rPr lang="en-US" dirty="0" smtClean="0"/>
              <a:t>&lt;p class="center large"&gt;This paragraph refers to two classes.&lt;/p&gt;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Universal Selectors</a:t>
            </a:r>
            <a:endParaRPr lang="en-US" dirty="0"/>
          </a:p>
        </p:txBody>
      </p:sp>
      <p:sp>
        <p:nvSpPr>
          <p:cNvPr id="3" name="Content Placeholder 2"/>
          <p:cNvSpPr>
            <a:spLocks noGrp="1"/>
          </p:cNvSpPr>
          <p:nvPr>
            <p:ph idx="1"/>
          </p:nvPr>
        </p:nvSpPr>
        <p:spPr/>
        <p:txBody>
          <a:bodyPr>
            <a:normAutofit/>
          </a:bodyPr>
          <a:lstStyle/>
          <a:p>
            <a:r>
              <a:rPr lang="en-US" dirty="0" smtClean="0"/>
              <a:t>The * selector selects all elements.</a:t>
            </a:r>
          </a:p>
          <a:p>
            <a:r>
              <a:rPr lang="en-US" dirty="0" smtClean="0"/>
              <a:t>The * selector can also select all elements inside another element</a:t>
            </a:r>
          </a:p>
          <a:p>
            <a:endParaRPr lang="en-US" dirty="0" smtClean="0"/>
          </a:p>
          <a:p>
            <a:pPr>
              <a:buNone/>
            </a:pPr>
            <a:r>
              <a:rPr lang="en-US" dirty="0" smtClean="0"/>
              <a:t>* { </a:t>
            </a:r>
          </a:p>
          <a:p>
            <a:pPr>
              <a:buNone/>
            </a:pPr>
            <a:r>
              <a:rPr lang="en-US" dirty="0" smtClean="0"/>
              <a:t>color: red; </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lstStyle/>
          <a:p>
            <a:r>
              <a:rPr lang="en-US" dirty="0" smtClean="0"/>
              <a:t>Select all elements inside &lt;div&gt; elements and set their background color to yellow:</a:t>
            </a:r>
          </a:p>
          <a:p>
            <a:endParaRPr lang="en-US" dirty="0" smtClean="0"/>
          </a:p>
          <a:p>
            <a:r>
              <a:rPr lang="en-US" dirty="0" smtClean="0"/>
              <a:t>div * { </a:t>
            </a:r>
            <a:br>
              <a:rPr lang="en-US" dirty="0" smtClean="0"/>
            </a:br>
            <a:r>
              <a:rPr lang="en-US" dirty="0" smtClean="0"/>
              <a:t>    background-color: yellow;</a:t>
            </a:r>
            <a:br>
              <a:rPr lang="en-US" dirty="0" smtClean="0"/>
            </a:br>
            <a:r>
              <a:rPr lang="en-US" dirty="0" smtClean="0"/>
              <a:t>}</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fontScale="55000" lnSpcReduction="20000"/>
          </a:bodyPr>
          <a:lstStyle/>
          <a:p>
            <a:pPr>
              <a:buNone/>
            </a:pPr>
            <a:r>
              <a:rPr lang="en-US" dirty="0" smtClean="0"/>
              <a:t>&lt;html&gt;</a:t>
            </a:r>
          </a:p>
          <a:p>
            <a:pPr>
              <a:buNone/>
            </a:pPr>
            <a:r>
              <a:rPr lang="en-US" dirty="0" smtClean="0"/>
              <a:t>&lt;head&gt;</a:t>
            </a:r>
          </a:p>
          <a:p>
            <a:pPr>
              <a:buNone/>
            </a:pPr>
            <a:r>
              <a:rPr lang="en-US" dirty="0" smtClean="0"/>
              <a:t>&lt;style&gt;</a:t>
            </a:r>
          </a:p>
          <a:p>
            <a:pPr>
              <a:buNone/>
            </a:pPr>
            <a:r>
              <a:rPr lang="en-US" dirty="0" smtClean="0"/>
              <a:t>div * {</a:t>
            </a:r>
          </a:p>
          <a:p>
            <a:pPr>
              <a:buNone/>
            </a:pPr>
            <a:r>
              <a:rPr lang="en-US" dirty="0" smtClean="0"/>
              <a:t>    background-color: yellow;</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endParaRPr lang="en-US" dirty="0" smtClean="0"/>
          </a:p>
          <a:p>
            <a:pPr>
              <a:buNone/>
            </a:pPr>
            <a:r>
              <a:rPr lang="en-US" dirty="0" smtClean="0"/>
              <a:t>&lt;h1&gt;Welcome to My Homepage&lt;/h1&gt;</a:t>
            </a:r>
          </a:p>
          <a:p>
            <a:pPr>
              <a:buNone/>
            </a:pPr>
            <a:endParaRPr lang="en-US" dirty="0" smtClean="0"/>
          </a:p>
          <a:p>
            <a:pPr>
              <a:buNone/>
            </a:pPr>
            <a:r>
              <a:rPr lang="en-US" dirty="0" smtClean="0"/>
              <a:t>&lt;div class=“c1"&gt;</a:t>
            </a:r>
          </a:p>
          <a:p>
            <a:pPr>
              <a:buNone/>
            </a:pPr>
            <a:r>
              <a:rPr lang="en-US" dirty="0" smtClean="0"/>
              <a:t>  &lt;p&gt;My page&lt;/p&gt;</a:t>
            </a:r>
          </a:p>
          <a:p>
            <a:pPr>
              <a:buNone/>
            </a:pPr>
            <a:r>
              <a:rPr lang="en-US" dirty="0" smtClean="0"/>
              <a:t>  &lt;p&gt;Welcome&lt;/p&gt;</a:t>
            </a:r>
          </a:p>
          <a:p>
            <a:pPr>
              <a:buNone/>
            </a:pPr>
            <a:r>
              <a:rPr lang="en-US" dirty="0" smtClean="0"/>
              <a:t>&lt;/div&gt;</a:t>
            </a:r>
          </a:p>
          <a:p>
            <a:pPr>
              <a:buNone/>
            </a:pPr>
            <a:endParaRPr lang="en-US" dirty="0" smtClean="0"/>
          </a:p>
          <a:p>
            <a:pPr>
              <a:buNone/>
            </a:pPr>
            <a:r>
              <a:rPr lang="en-US" dirty="0" smtClean="0"/>
              <a:t>&lt;p&gt;End of My  Page&lt;p&gt;</a:t>
            </a:r>
          </a:p>
          <a:p>
            <a:pPr>
              <a:buNone/>
            </a:pPr>
            <a:endParaRPr lang="en-US" dirty="0" smtClean="0"/>
          </a:p>
          <a:p>
            <a:pPr>
              <a:buNone/>
            </a:pPr>
            <a:r>
              <a:rPr lang="en-US" dirty="0" smtClean="0"/>
              <a:t>&lt;/body&gt;</a:t>
            </a:r>
          </a:p>
          <a:p>
            <a:pPr>
              <a:buNone/>
            </a:pPr>
            <a:r>
              <a:rPr lang="en-US" dirty="0" smtClean="0"/>
              <a:t>&lt;/html&gt;</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Grouping Selectors</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It will be better to group the selectors, to minimize the code.</a:t>
            </a:r>
          </a:p>
          <a:p>
            <a:endParaRPr lang="en-US" dirty="0" smtClean="0"/>
          </a:p>
          <a:p>
            <a:r>
              <a:rPr lang="en-US" dirty="0" smtClean="0"/>
              <a:t>To group selectors, separate each selector with a comma.</a:t>
            </a:r>
          </a:p>
          <a:p>
            <a:endParaRPr lang="en-US" dirty="0" smtClean="0"/>
          </a:p>
          <a:p>
            <a:pPr>
              <a:buNone/>
            </a:pPr>
            <a:r>
              <a:rPr lang="en-US" sz="4100" dirty="0" smtClean="0"/>
              <a:t>	h1, h2, p {</a:t>
            </a:r>
            <a:br>
              <a:rPr lang="en-US" sz="4100" dirty="0" smtClean="0"/>
            </a:br>
            <a:r>
              <a:rPr lang="en-US" sz="4100" dirty="0" smtClean="0"/>
              <a:t>    text-align: center;</a:t>
            </a:r>
            <a:br>
              <a:rPr lang="en-US" sz="4100" dirty="0" smtClean="0"/>
            </a:br>
            <a:r>
              <a:rPr lang="en-US" sz="4100" dirty="0" smtClean="0"/>
              <a:t>    color: red;</a:t>
            </a:r>
            <a:br>
              <a:rPr lang="en-US" sz="4100" dirty="0" smtClean="0"/>
            </a:br>
            <a:r>
              <a:rPr lang="en-US" sz="4100" dirty="0" smtClean="0"/>
              <a:t>}</a:t>
            </a:r>
            <a:endParaRPr lang="en-US" sz="41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Descendant Selectors</a:t>
            </a:r>
            <a:endParaRPr lang="en-US" dirty="0"/>
          </a:p>
        </p:txBody>
      </p:sp>
      <p:sp>
        <p:nvSpPr>
          <p:cNvPr id="3" name="Content Placeholder 2"/>
          <p:cNvSpPr>
            <a:spLocks noGrp="1"/>
          </p:cNvSpPr>
          <p:nvPr>
            <p:ph idx="1"/>
          </p:nvPr>
        </p:nvSpPr>
        <p:spPr/>
        <p:txBody>
          <a:bodyPr/>
          <a:lstStyle/>
          <a:p>
            <a:r>
              <a:rPr lang="en-US" dirty="0" smtClean="0"/>
              <a:t>Used to apply a style rule to a particular element only when it lies inside a particular element.</a:t>
            </a:r>
          </a:p>
          <a:p>
            <a:endParaRPr lang="en-US" dirty="0" smtClean="0"/>
          </a:p>
          <a:p>
            <a:r>
              <a:rPr lang="en-US" i="1" dirty="0" smtClean="0">
                <a:hlinkClick r:id="rId2"/>
              </a:rPr>
              <a:t>element</a:t>
            </a:r>
            <a:r>
              <a:rPr lang="en-US" dirty="0" smtClean="0">
                <a:hlinkClick r:id="rId2"/>
              </a:rPr>
              <a:t> </a:t>
            </a:r>
            <a:r>
              <a:rPr lang="en-US" i="1" dirty="0" err="1" smtClean="0">
                <a:hlinkClick r:id="rId2"/>
              </a:rPr>
              <a:t>element</a:t>
            </a:r>
            <a:endParaRPr lang="en-US" i="1" dirty="0" smtClean="0"/>
          </a:p>
          <a:p>
            <a:r>
              <a:rPr lang="en-US" dirty="0" smtClean="0"/>
              <a:t>div p</a:t>
            </a:r>
          </a:p>
          <a:p>
            <a:r>
              <a:rPr lang="en-US" dirty="0" smtClean="0"/>
              <a:t>Selects all &lt;p&gt; elements inside &lt;div&gt; elements</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Autofit/>
          </a:bodyPr>
          <a:lstStyle/>
          <a:p>
            <a:pPr>
              <a:buNone/>
            </a:pPr>
            <a:r>
              <a:rPr lang="en-US" sz="2000" dirty="0" smtClean="0"/>
              <a:t>&lt;html&gt;</a:t>
            </a:r>
          </a:p>
          <a:p>
            <a:pPr>
              <a:buNone/>
            </a:pPr>
            <a:r>
              <a:rPr lang="en-US" sz="2000" dirty="0" smtClean="0"/>
              <a:t>&lt;head&gt;</a:t>
            </a:r>
          </a:p>
          <a:p>
            <a:pPr>
              <a:buNone/>
            </a:pPr>
            <a:r>
              <a:rPr lang="en-US" sz="2000" dirty="0" smtClean="0"/>
              <a:t>&lt;style&gt;</a:t>
            </a:r>
          </a:p>
          <a:p>
            <a:pPr>
              <a:buNone/>
            </a:pPr>
            <a:r>
              <a:rPr lang="en-US" sz="2000" dirty="0" smtClean="0"/>
              <a:t>div p {</a:t>
            </a:r>
          </a:p>
          <a:p>
            <a:pPr>
              <a:buNone/>
            </a:pPr>
            <a:r>
              <a:rPr lang="en-US" sz="2000" dirty="0" smtClean="0"/>
              <a:t>    background-color: yellow;</a:t>
            </a:r>
          </a:p>
          <a:p>
            <a:pPr>
              <a:buNone/>
            </a:pPr>
            <a:r>
              <a:rPr lang="en-US" sz="2000" dirty="0" smtClean="0"/>
              <a:t>}</a:t>
            </a:r>
          </a:p>
          <a:p>
            <a:pPr>
              <a:buNone/>
            </a:pPr>
            <a:r>
              <a:rPr lang="en-US" sz="2000" dirty="0" smtClean="0"/>
              <a:t>&lt;/style&gt;</a:t>
            </a:r>
          </a:p>
          <a:p>
            <a:pPr>
              <a:buNone/>
            </a:pPr>
            <a:r>
              <a:rPr lang="en-US" sz="2000" dirty="0" smtClean="0"/>
              <a:t>&lt;/head&gt;</a:t>
            </a:r>
          </a:p>
          <a:p>
            <a:pPr>
              <a:buNone/>
            </a:pPr>
            <a:r>
              <a:rPr lang="en-US" sz="2000" dirty="0" smtClean="0"/>
              <a:t>&lt;body&gt;</a:t>
            </a:r>
          </a:p>
          <a:p>
            <a:pPr>
              <a:buNone/>
            </a:pPr>
            <a:r>
              <a:rPr lang="en-US" sz="2000" dirty="0" smtClean="0"/>
              <a:t>&lt;h1&gt;Welcome to My Homepage&lt;/h1&gt;</a:t>
            </a:r>
          </a:p>
          <a:p>
            <a:pPr>
              <a:buNone/>
            </a:pPr>
            <a:r>
              <a:rPr lang="en-US" sz="2000" dirty="0" smtClean="0"/>
              <a:t>&lt;div&gt;</a:t>
            </a:r>
          </a:p>
          <a:p>
            <a:pPr>
              <a:buNone/>
            </a:pPr>
            <a:r>
              <a:rPr lang="en-US" sz="2000" dirty="0" smtClean="0"/>
              <a:t>  &lt;h2&gt;</a:t>
            </a:r>
            <a:r>
              <a:rPr lang="en-US" sz="2000" dirty="0" err="1" smtClean="0"/>
              <a:t>Jagran</a:t>
            </a:r>
            <a:r>
              <a:rPr lang="en-US" sz="2000" dirty="0" smtClean="0"/>
              <a:t> Inst. of Mgt.&lt;/h2&gt;</a:t>
            </a:r>
          </a:p>
          <a:p>
            <a:pPr>
              <a:buNone/>
            </a:pPr>
            <a:r>
              <a:rPr lang="en-US" sz="2000" dirty="0" smtClean="0"/>
              <a:t>  &lt;p&gt; </a:t>
            </a:r>
            <a:r>
              <a:rPr lang="en-US" sz="2000" dirty="0" err="1" smtClean="0"/>
              <a:t>Saket</a:t>
            </a:r>
            <a:r>
              <a:rPr lang="en-US" sz="2000" dirty="0" smtClean="0"/>
              <a:t> Nagar ,Kanpur&lt;/p&gt;</a:t>
            </a:r>
          </a:p>
          <a:p>
            <a:pPr>
              <a:buNone/>
            </a:pPr>
            <a:r>
              <a:rPr lang="en-US" sz="2000" dirty="0" smtClean="0"/>
              <a:t>&lt;/div&gt;</a:t>
            </a:r>
          </a:p>
          <a:p>
            <a:pPr>
              <a:buNone/>
            </a:pPr>
            <a:r>
              <a:rPr lang="en-US" sz="2000" dirty="0" smtClean="0"/>
              <a:t>&lt;p&gt;Course PGDM | MCA&lt;/p&gt;</a:t>
            </a:r>
          </a:p>
          <a:p>
            <a:pPr>
              <a:buNone/>
            </a:pPr>
            <a:r>
              <a:rPr lang="en-US" sz="2000" dirty="0" smtClean="0"/>
              <a:t>&lt;/body&gt;</a:t>
            </a:r>
          </a:p>
          <a:p>
            <a:pPr>
              <a:buNone/>
            </a:pPr>
            <a:r>
              <a:rPr lang="en-US" sz="2000" dirty="0" smtClean="0"/>
              <a:t>&lt;/html&gt;</a:t>
            </a:r>
            <a:endParaRPr lang="en-US" sz="2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a:t>
            </a:r>
            <a:endParaRPr lang="en-US" dirty="0"/>
          </a:p>
        </p:txBody>
      </p:sp>
      <p:sp>
        <p:nvSpPr>
          <p:cNvPr id="3" name="Content Placeholder 2"/>
          <p:cNvSpPr>
            <a:spLocks noGrp="1"/>
          </p:cNvSpPr>
          <p:nvPr>
            <p:ph idx="1"/>
          </p:nvPr>
        </p:nvSpPr>
        <p:spPr/>
        <p:txBody>
          <a:bodyPr/>
          <a:lstStyle/>
          <a:p>
            <a:r>
              <a:rPr lang="en-US" dirty="0"/>
              <a:t>CSS is the acronym for: ‘Cascading Style Sheets</a:t>
            </a:r>
            <a:r>
              <a:rPr lang="en-US" dirty="0" smtClean="0"/>
              <a:t>’.</a:t>
            </a:r>
          </a:p>
          <a:p>
            <a:r>
              <a:rPr lang="en-US" dirty="0" smtClean="0"/>
              <a:t>CSS allows </a:t>
            </a:r>
            <a:r>
              <a:rPr lang="en-US" dirty="0"/>
              <a:t>you to style your web pages</a:t>
            </a:r>
            <a:r>
              <a:rPr lang="en-US" dirty="0" smtClean="0"/>
              <a:t>.</a:t>
            </a:r>
          </a:p>
          <a:p>
            <a:r>
              <a:rPr lang="en-US" dirty="0"/>
              <a:t>CSS describes how HTML elements should be displayed.</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Note</a:t>
            </a:r>
            <a:endParaRPr lang="en-US" dirty="0"/>
          </a:p>
        </p:txBody>
      </p:sp>
      <p:sp>
        <p:nvSpPr>
          <p:cNvPr id="3" name="Content Placeholder 2"/>
          <p:cNvSpPr>
            <a:spLocks noGrp="1"/>
          </p:cNvSpPr>
          <p:nvPr>
            <p:ph idx="1"/>
          </p:nvPr>
        </p:nvSpPr>
        <p:spPr>
          <a:xfrm>
            <a:off x="457200" y="838200"/>
            <a:ext cx="8229600" cy="5287963"/>
          </a:xfrm>
        </p:spPr>
        <p:txBody>
          <a:bodyPr>
            <a:normAutofit/>
          </a:bodyPr>
          <a:lstStyle/>
          <a:p>
            <a:pPr>
              <a:buNone/>
            </a:pPr>
            <a:r>
              <a:rPr lang="en-US" dirty="0" smtClean="0"/>
              <a:t>div p {</a:t>
            </a:r>
          </a:p>
          <a:p>
            <a:pPr>
              <a:buNone/>
            </a:pPr>
            <a:r>
              <a:rPr lang="en-US" dirty="0" smtClean="0"/>
              <a:t>    background-color: yellow;</a:t>
            </a:r>
          </a:p>
          <a:p>
            <a:pPr>
              <a:buNone/>
            </a:pPr>
            <a:r>
              <a:rPr lang="en-US" dirty="0" smtClean="0"/>
              <a:t>}</a:t>
            </a:r>
          </a:p>
          <a:p>
            <a:r>
              <a:rPr lang="en-US" dirty="0" smtClean="0"/>
              <a:t>This code will also work if we write</a:t>
            </a:r>
          </a:p>
          <a:p>
            <a:endParaRPr lang="en-US" dirty="0" smtClean="0"/>
          </a:p>
          <a:p>
            <a:r>
              <a:rPr lang="en-US" dirty="0" smtClean="0"/>
              <a:t>&lt;div&gt;</a:t>
            </a:r>
          </a:p>
          <a:p>
            <a:r>
              <a:rPr lang="en-US" dirty="0" smtClean="0"/>
              <a:t>&lt;h3&gt;&lt;p&gt;Hello&lt;/p&gt;&lt;/h3&gt;</a:t>
            </a:r>
          </a:p>
          <a:p>
            <a:endParaRPr lang="en-US" dirty="0" smtClean="0"/>
          </a:p>
          <a:p>
            <a:r>
              <a:rPr lang="en-US" dirty="0" smtClean="0"/>
              <a:t>Because&lt;p&gt; is still inside &lt;div&gt; element </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Child Selectors</a:t>
            </a:r>
            <a:endParaRPr lang="en-US" dirty="0"/>
          </a:p>
        </p:txBody>
      </p:sp>
      <p:sp>
        <p:nvSpPr>
          <p:cNvPr id="3" name="Content Placeholder 2"/>
          <p:cNvSpPr>
            <a:spLocks noGrp="1"/>
          </p:cNvSpPr>
          <p:nvPr>
            <p:ph idx="1"/>
          </p:nvPr>
        </p:nvSpPr>
        <p:spPr>
          <a:xfrm>
            <a:off x="457200" y="1371600"/>
            <a:ext cx="8229600" cy="5029200"/>
          </a:xfrm>
        </p:spPr>
        <p:txBody>
          <a:bodyPr/>
          <a:lstStyle/>
          <a:p>
            <a:r>
              <a:rPr lang="en-US" dirty="0" smtClean="0"/>
              <a:t>Very similar to descendants but have different functionality.</a:t>
            </a:r>
          </a:p>
          <a:p>
            <a:r>
              <a:rPr lang="en-US" dirty="0" smtClean="0"/>
              <a:t>body &gt; p { color:grey; }</a:t>
            </a:r>
          </a:p>
          <a:p>
            <a:r>
              <a:rPr lang="en-US" dirty="0" smtClean="0"/>
              <a:t>This rule will render all the paragraphs in black if they are direct child of &lt;body&gt; element. Other paragraphs put inside other elements like &lt;div&gt; or &lt;td&gt; would not have any effect of this rule.</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fontScale="70000" lnSpcReduction="20000"/>
          </a:bodyPr>
          <a:lstStyle/>
          <a:p>
            <a:pPr>
              <a:buNone/>
            </a:pPr>
            <a:r>
              <a:rPr lang="en-US" dirty="0" smtClean="0"/>
              <a:t>&lt;html&gt;</a:t>
            </a:r>
          </a:p>
          <a:p>
            <a:pPr>
              <a:buNone/>
            </a:pPr>
            <a:r>
              <a:rPr lang="en-US" dirty="0" smtClean="0"/>
              <a:t>&lt;head&gt;</a:t>
            </a:r>
          </a:p>
          <a:p>
            <a:pPr>
              <a:buNone/>
            </a:pPr>
            <a:r>
              <a:rPr lang="en-US" dirty="0" smtClean="0"/>
              <a:t>&lt;style&gt;</a:t>
            </a:r>
          </a:p>
          <a:p>
            <a:pPr>
              <a:buNone/>
            </a:pPr>
            <a:r>
              <a:rPr lang="en-US" dirty="0" smtClean="0"/>
              <a:t>div  &gt; p {</a:t>
            </a:r>
          </a:p>
          <a:p>
            <a:pPr>
              <a:buNone/>
            </a:pPr>
            <a:r>
              <a:rPr lang="en-US" dirty="0" smtClean="0"/>
              <a:t>    background-color: Orange;</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r>
              <a:rPr lang="en-US" dirty="0" smtClean="0"/>
              <a:t>&lt;h1&gt;Welcome to My Homepage&lt;/h1&gt;</a:t>
            </a:r>
          </a:p>
          <a:p>
            <a:pPr>
              <a:buNone/>
            </a:pPr>
            <a:r>
              <a:rPr lang="en-US" dirty="0" smtClean="0"/>
              <a:t>&lt;div&gt;</a:t>
            </a:r>
          </a:p>
          <a:p>
            <a:pPr>
              <a:buNone/>
            </a:pPr>
            <a:r>
              <a:rPr lang="en-US" dirty="0" smtClean="0"/>
              <a:t>  &lt;h2&gt;</a:t>
            </a:r>
            <a:r>
              <a:rPr lang="en-US" dirty="0" err="1" smtClean="0"/>
              <a:t>Jagran</a:t>
            </a:r>
            <a:r>
              <a:rPr lang="en-US" dirty="0" smtClean="0"/>
              <a:t> Inst. of Mgt.&lt;/h2&gt;</a:t>
            </a:r>
          </a:p>
          <a:p>
            <a:pPr>
              <a:buNone/>
            </a:pPr>
            <a:r>
              <a:rPr lang="en-US" dirty="0" smtClean="0"/>
              <a:t>  &lt;p&gt; </a:t>
            </a:r>
            <a:r>
              <a:rPr lang="en-US" dirty="0" err="1" smtClean="0"/>
              <a:t>Saket</a:t>
            </a:r>
            <a:r>
              <a:rPr lang="en-US" dirty="0" smtClean="0"/>
              <a:t> Nagar ,Kanpur&lt;/p&gt;</a:t>
            </a:r>
          </a:p>
          <a:p>
            <a:pPr>
              <a:buNone/>
            </a:pPr>
            <a:r>
              <a:rPr lang="en-US" dirty="0" smtClean="0"/>
              <a:t>&lt;/div&gt;</a:t>
            </a:r>
          </a:p>
          <a:p>
            <a:pPr>
              <a:buNone/>
            </a:pPr>
            <a:r>
              <a:rPr lang="en-US" dirty="0" smtClean="0"/>
              <a:t>&lt;p&gt;Course PGDM | MCA&lt;/p&gt;</a:t>
            </a:r>
          </a:p>
          <a:p>
            <a:pPr>
              <a:buNone/>
            </a:pPr>
            <a:r>
              <a:rPr lang="en-US" dirty="0" smtClean="0"/>
              <a:t>&lt;/body&gt;</a:t>
            </a:r>
          </a:p>
          <a:p>
            <a:pPr>
              <a:buNone/>
            </a:pPr>
            <a:r>
              <a:rPr lang="en-US" dirty="0" smtClean="0"/>
              <a:t>&lt;/html&gt;</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Select and style every &lt;p&gt; element that are placed immediately after &lt;div&gt; elements:</a:t>
            </a:r>
          </a:p>
          <a:p>
            <a:endParaRPr lang="en-US" dirty="0" smtClean="0"/>
          </a:p>
          <a:p>
            <a:r>
              <a:rPr lang="en-US" dirty="0" smtClean="0"/>
              <a:t>div + p { </a:t>
            </a:r>
            <a:br>
              <a:rPr lang="en-US" dirty="0" smtClean="0"/>
            </a:br>
            <a:r>
              <a:rPr lang="en-US" dirty="0" smtClean="0"/>
              <a:t>    background-color: yellow;</a:t>
            </a:r>
            <a:br>
              <a:rPr lang="en-US" dirty="0" smtClean="0"/>
            </a:br>
            <a:r>
              <a:rPr lang="en-US" dirty="0" smtClean="0"/>
              <a:t>}</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t>
            </a:r>
            <a:r>
              <a:rPr lang="en-US" i="1" dirty="0" smtClean="0"/>
              <a:t>attribute</a:t>
            </a:r>
            <a:r>
              <a:rPr lang="en-US" dirty="0" smtClean="0"/>
              <a:t>] Selector</a:t>
            </a:r>
            <a:endParaRPr lang="en-US" dirty="0"/>
          </a:p>
        </p:txBody>
      </p:sp>
      <p:sp>
        <p:nvSpPr>
          <p:cNvPr id="3" name="Content Placeholder 2"/>
          <p:cNvSpPr>
            <a:spLocks noGrp="1"/>
          </p:cNvSpPr>
          <p:nvPr>
            <p:ph idx="1"/>
          </p:nvPr>
        </p:nvSpPr>
        <p:spPr/>
        <p:txBody>
          <a:bodyPr/>
          <a:lstStyle/>
          <a:p>
            <a:r>
              <a:rPr lang="en-US" dirty="0" smtClean="0"/>
              <a:t>The [</a:t>
            </a:r>
            <a:r>
              <a:rPr lang="en-US" i="1" dirty="0" smtClean="0"/>
              <a:t>attribute</a:t>
            </a:r>
            <a:r>
              <a:rPr lang="en-US" dirty="0" smtClean="0"/>
              <a:t>] selector is used to select elements with the specified attribute.</a:t>
            </a:r>
          </a:p>
          <a:p>
            <a:endParaRPr lang="en-US" dirty="0" smtClean="0"/>
          </a:p>
          <a:p>
            <a:r>
              <a:rPr lang="en-US" dirty="0" smtClean="0"/>
              <a:t>Syntax</a:t>
            </a:r>
          </a:p>
          <a:p>
            <a:r>
              <a:rPr lang="en-US" dirty="0" smtClean="0"/>
              <a:t>Element [</a:t>
            </a:r>
            <a:r>
              <a:rPr lang="en-US" i="1" dirty="0" smtClean="0"/>
              <a:t>attribute</a:t>
            </a:r>
            <a:r>
              <a:rPr lang="en-US" dirty="0" smtClean="0"/>
              <a:t>] {</a:t>
            </a:r>
            <a:br>
              <a:rPr lang="en-US" dirty="0" smtClean="0"/>
            </a:br>
            <a:r>
              <a:rPr lang="en-US" i="1" dirty="0" smtClean="0"/>
              <a:t>    </a:t>
            </a:r>
            <a:r>
              <a:rPr lang="en-US" i="1" dirty="0" err="1" smtClean="0"/>
              <a:t>css</a:t>
            </a:r>
            <a:r>
              <a:rPr lang="en-US" i="1" dirty="0" smtClean="0"/>
              <a:t> declarations</a:t>
            </a:r>
            <a:r>
              <a:rPr lang="en-US" dirty="0" smtClean="0"/>
              <a:t>;</a:t>
            </a:r>
            <a:br>
              <a:rPr lang="en-US" dirty="0" smtClean="0"/>
            </a:br>
            <a:r>
              <a:rPr lang="en-US" dirty="0" smtClean="0"/>
              <a:t>}</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77000"/>
          </a:xfrm>
        </p:spPr>
        <p:txBody>
          <a:bodyPr>
            <a:normAutofit fontScale="85000" lnSpcReduction="20000"/>
          </a:bodyPr>
          <a:lstStyle/>
          <a:p>
            <a:pPr>
              <a:buNone/>
            </a:pPr>
            <a:r>
              <a:rPr lang="en-US" dirty="0" smtClean="0"/>
              <a:t>&lt;html&gt;</a:t>
            </a:r>
          </a:p>
          <a:p>
            <a:pPr>
              <a:buNone/>
            </a:pPr>
            <a:r>
              <a:rPr lang="en-US" dirty="0" smtClean="0"/>
              <a:t>&lt;head&gt;</a:t>
            </a:r>
          </a:p>
          <a:p>
            <a:pPr>
              <a:buNone/>
            </a:pPr>
            <a:r>
              <a:rPr lang="en-US" dirty="0" smtClean="0"/>
              <a:t>&lt;style&gt;</a:t>
            </a:r>
          </a:p>
          <a:p>
            <a:pPr>
              <a:buNone/>
            </a:pPr>
            <a:r>
              <a:rPr lang="en-US" dirty="0" smtClean="0"/>
              <a:t>input[type = "text"]</a:t>
            </a:r>
          </a:p>
          <a:p>
            <a:pPr>
              <a:buNone/>
            </a:pPr>
            <a:r>
              <a:rPr lang="en-US" dirty="0" smtClean="0"/>
              <a:t>{</a:t>
            </a:r>
          </a:p>
          <a:p>
            <a:pPr>
              <a:buNone/>
            </a:pPr>
            <a:r>
              <a:rPr lang="en-US" dirty="0" smtClean="0"/>
              <a:t>   color: red; </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r>
              <a:rPr lang="en-US" dirty="0" smtClean="0"/>
              <a:t>&lt;form&gt;</a:t>
            </a:r>
          </a:p>
          <a:p>
            <a:pPr>
              <a:buNone/>
            </a:pPr>
            <a:r>
              <a:rPr lang="en-US" dirty="0" smtClean="0"/>
              <a:t>&lt;input type="text" name="t1"&gt;</a:t>
            </a:r>
          </a:p>
          <a:p>
            <a:pPr>
              <a:buNone/>
            </a:pPr>
            <a:r>
              <a:rPr lang="en-US" dirty="0" smtClean="0"/>
              <a:t>&lt;/form&gt;</a:t>
            </a:r>
          </a:p>
          <a:p>
            <a:pPr>
              <a:buNone/>
            </a:pPr>
            <a:r>
              <a:rPr lang="en-US" dirty="0" smtClean="0"/>
              <a:t>&lt;/body&gt;</a:t>
            </a:r>
          </a:p>
          <a:p>
            <a:pPr>
              <a:buNone/>
            </a:pPr>
            <a:r>
              <a:rPr lang="en-US" dirty="0" smtClean="0"/>
              <a:t>&lt;/html&gt;</a:t>
            </a: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reference</a:t>
            </a:r>
            <a:endParaRPr lang="en-US" dirty="0"/>
          </a:p>
        </p:txBody>
      </p:sp>
      <p:sp>
        <p:nvSpPr>
          <p:cNvPr id="3" name="Content Placeholder 2"/>
          <p:cNvSpPr>
            <a:spLocks noGrp="1"/>
          </p:cNvSpPr>
          <p:nvPr>
            <p:ph idx="1"/>
          </p:nvPr>
        </p:nvSpPr>
        <p:spPr/>
        <p:txBody>
          <a:bodyPr/>
          <a:lstStyle/>
          <a:p>
            <a:r>
              <a:rPr lang="en-US" dirty="0" smtClean="0"/>
              <a:t>::after</a:t>
            </a:r>
          </a:p>
          <a:p>
            <a:r>
              <a:rPr lang="en-US" dirty="0" smtClean="0"/>
              <a:t>::before</a:t>
            </a:r>
          </a:p>
          <a:p>
            <a:r>
              <a:rPr lang="en-US" dirty="0" smtClean="0"/>
              <a:t>::first-letter</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smtClean="0"/>
              <a:t>p::after { </a:t>
            </a:r>
            <a:br>
              <a:rPr lang="en-US" dirty="0" smtClean="0"/>
            </a:br>
            <a:r>
              <a:rPr lang="en-US" dirty="0" smtClean="0"/>
              <a:t>    content: " - Important";</a:t>
            </a:r>
            <a:br>
              <a:rPr lang="en-US" dirty="0" smtClean="0"/>
            </a:br>
            <a:r>
              <a:rPr lang="en-US" dirty="0" smtClean="0"/>
              <a:t>}</a:t>
            </a:r>
          </a:p>
          <a:p>
            <a:pPr>
              <a:buNone/>
            </a:pPr>
            <a:endParaRPr lang="en-US" dirty="0" smtClean="0"/>
          </a:p>
          <a:p>
            <a:pPr>
              <a:buNone/>
            </a:pPr>
            <a:endParaRPr lang="en-US" dirty="0" smtClean="0"/>
          </a:p>
          <a:p>
            <a:pPr>
              <a:buNone/>
            </a:pPr>
            <a:r>
              <a:rPr lang="en-US" dirty="0" smtClean="0"/>
              <a:t>p::before { </a:t>
            </a:r>
            <a:br>
              <a:rPr lang="en-US" dirty="0" smtClean="0"/>
            </a:br>
            <a:r>
              <a:rPr lang="en-US" dirty="0" smtClean="0"/>
              <a:t>    content: </a:t>
            </a:r>
            <a:r>
              <a:rPr lang="en-US" dirty="0" err="1" smtClean="0"/>
              <a:t>url</a:t>
            </a:r>
            <a:r>
              <a:rPr lang="en-US" dirty="0" smtClean="0"/>
              <a:t>('images/image.png');</a:t>
            </a:r>
            <a:br>
              <a:rPr lang="en-US" dirty="0" smtClean="0"/>
            </a:br>
            <a:r>
              <a:rPr lang="en-US" dirty="0" smtClean="0"/>
              <a:t>}</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fontScale="92500" lnSpcReduction="20000"/>
          </a:bodyPr>
          <a:lstStyle/>
          <a:p>
            <a:pPr>
              <a:buNone/>
            </a:pPr>
            <a:r>
              <a:rPr lang="en-US" dirty="0" smtClean="0"/>
              <a:t>&lt;html&gt;</a:t>
            </a:r>
          </a:p>
          <a:p>
            <a:pPr>
              <a:buNone/>
            </a:pPr>
            <a:r>
              <a:rPr lang="en-US" dirty="0" smtClean="0"/>
              <a:t>&lt;head&gt;</a:t>
            </a:r>
          </a:p>
          <a:p>
            <a:pPr>
              <a:buNone/>
            </a:pPr>
            <a:r>
              <a:rPr lang="en-US" dirty="0" smtClean="0"/>
              <a:t>&lt;style&gt;</a:t>
            </a:r>
          </a:p>
          <a:p>
            <a:pPr>
              <a:buNone/>
            </a:pPr>
            <a:r>
              <a:rPr lang="en-US" dirty="0" smtClean="0"/>
              <a:t>p::before {</a:t>
            </a:r>
          </a:p>
          <a:p>
            <a:pPr>
              <a:buNone/>
            </a:pPr>
            <a:r>
              <a:rPr lang="en-US" dirty="0" smtClean="0"/>
              <a:t>    content: “Note-";</a:t>
            </a:r>
          </a:p>
          <a:p>
            <a:pPr>
              <a:buNone/>
            </a:pPr>
            <a:r>
              <a:rPr lang="en-US" dirty="0" smtClean="0"/>
              <a:t>}</a:t>
            </a:r>
          </a:p>
          <a:p>
            <a:pPr>
              <a:buNone/>
            </a:pPr>
            <a:r>
              <a:rPr lang="en-US" dirty="0" smtClean="0"/>
              <a:t>&lt;/style&gt;</a:t>
            </a:r>
          </a:p>
          <a:p>
            <a:pPr>
              <a:buNone/>
            </a:pPr>
            <a:r>
              <a:rPr lang="en-US" dirty="0" smtClean="0"/>
              <a:t>&lt;/head&gt;</a:t>
            </a:r>
          </a:p>
          <a:p>
            <a:pPr>
              <a:buNone/>
            </a:pPr>
            <a:r>
              <a:rPr lang="en-US" dirty="0" smtClean="0"/>
              <a:t>&lt;body&gt;</a:t>
            </a:r>
          </a:p>
          <a:p>
            <a:pPr>
              <a:buNone/>
            </a:pPr>
            <a:r>
              <a:rPr lang="en-US" dirty="0" smtClean="0"/>
              <a:t>&lt;p&gt;</a:t>
            </a:r>
            <a:r>
              <a:rPr lang="en-US" dirty="0" err="1" smtClean="0"/>
              <a:t>Jagran</a:t>
            </a:r>
            <a:r>
              <a:rPr lang="en-US" dirty="0" smtClean="0"/>
              <a:t> Inst. Of Mgt.&lt;/p&gt;</a:t>
            </a:r>
          </a:p>
          <a:p>
            <a:pPr>
              <a:buNone/>
            </a:pPr>
            <a:r>
              <a:rPr lang="en-US" dirty="0" smtClean="0"/>
              <a:t>&lt;p&gt;&lt;/p&gt;</a:t>
            </a:r>
          </a:p>
          <a:p>
            <a:pPr>
              <a:buNone/>
            </a:pPr>
            <a:r>
              <a:rPr lang="en-US" dirty="0" smtClean="0"/>
              <a:t>&lt;/body&gt;</a:t>
            </a:r>
          </a:p>
          <a:p>
            <a:pPr>
              <a:buNone/>
            </a:pPr>
            <a:r>
              <a:rPr lang="en-US" dirty="0" smtClean="0"/>
              <a:t>&lt;/html&gt;</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p::first-letter { </a:t>
            </a:r>
            <a:br>
              <a:rPr lang="en-US" dirty="0" smtClean="0"/>
            </a:br>
            <a:r>
              <a:rPr lang="en-US" dirty="0" smtClean="0"/>
              <a:t>    font-size: 200%;</a:t>
            </a:r>
            <a:br>
              <a:rPr lang="en-US" dirty="0" smtClean="0"/>
            </a:br>
            <a:r>
              <a:rPr lang="en-US" dirty="0" smtClean="0"/>
              <a:t>    color: red;</a:t>
            </a:r>
            <a:br>
              <a:rPr lang="en-US" dirty="0" smtClean="0"/>
            </a:br>
            <a:r>
              <a:rPr lang="en-US" dirty="0" smtClean="0"/>
              <a: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hlinkClick r:id="rId2" action="ppaction://hlinkfile"/>
              </a:rPr>
              <a:t>Examples</a:t>
            </a:r>
            <a:endParaRPr lang="en-US" dirty="0"/>
          </a:p>
        </p:txBody>
      </p:sp>
      <p:sp>
        <p:nvSpPr>
          <p:cNvPr id="3" name="Content Placeholder 2"/>
          <p:cNvSpPr>
            <a:spLocks noGrp="1"/>
          </p:cNvSpPr>
          <p:nvPr>
            <p:ph idx="1"/>
          </p:nvPr>
        </p:nvSpPr>
        <p:spPr>
          <a:xfrm>
            <a:off x="457200" y="1295400"/>
            <a:ext cx="8229600" cy="5334000"/>
          </a:xfrm>
        </p:spPr>
        <p:txBody>
          <a:bodyPr>
            <a:normAutofit fontScale="92500" lnSpcReduction="20000"/>
          </a:bodyPr>
          <a:lstStyle/>
          <a:p>
            <a:pPr>
              <a:buNone/>
            </a:pPr>
            <a:r>
              <a:rPr lang="en-US" dirty="0"/>
              <a:t>body {</a:t>
            </a:r>
            <a:br>
              <a:rPr lang="en-US" dirty="0"/>
            </a:br>
            <a:r>
              <a:rPr lang="en-US" dirty="0"/>
              <a:t>    background-color: </a:t>
            </a:r>
            <a:r>
              <a:rPr lang="en-US" dirty="0" smtClean="0"/>
              <a:t>grey;</a:t>
            </a:r>
            <a:r>
              <a:rPr lang="en-US" dirty="0"/>
              <a:t/>
            </a:r>
            <a:br>
              <a:rPr lang="en-US" dirty="0"/>
            </a:br>
            <a:r>
              <a:rPr lang="en-US" dirty="0"/>
              <a:t>}</a:t>
            </a:r>
            <a:r>
              <a:rPr lang="en-US" dirty="0" smtClean="0"/>
              <a:t/>
            </a:r>
            <a:br>
              <a:rPr lang="en-US" dirty="0" smtClean="0"/>
            </a:br>
            <a:r>
              <a:rPr lang="en-US" dirty="0" smtClean="0"/>
              <a:t/>
            </a:r>
            <a:br>
              <a:rPr lang="en-US" dirty="0" smtClean="0"/>
            </a:br>
            <a:r>
              <a:rPr lang="en-US" dirty="0"/>
              <a:t>h1 {</a:t>
            </a:r>
            <a:br>
              <a:rPr lang="en-US" dirty="0"/>
            </a:br>
            <a:r>
              <a:rPr lang="en-US" dirty="0"/>
              <a:t>    color: white;</a:t>
            </a:r>
            <a:br>
              <a:rPr lang="en-US" dirty="0"/>
            </a:br>
            <a:r>
              <a:rPr lang="en-US" dirty="0"/>
              <a:t>    text-align: center;</a:t>
            </a:r>
            <a:br>
              <a:rPr lang="en-US" dirty="0"/>
            </a:br>
            <a:r>
              <a:rPr lang="en-US" dirty="0"/>
              <a:t>}</a:t>
            </a:r>
            <a:r>
              <a:rPr lang="en-US" dirty="0" smtClean="0"/>
              <a:t/>
            </a:r>
            <a:br>
              <a:rPr lang="en-US" dirty="0" smtClean="0"/>
            </a:br>
            <a:r>
              <a:rPr lang="en-US" dirty="0" smtClean="0"/>
              <a:t/>
            </a:r>
            <a:br>
              <a:rPr lang="en-US" dirty="0" smtClean="0"/>
            </a:br>
            <a:r>
              <a:rPr lang="en-US" dirty="0"/>
              <a:t>p {</a:t>
            </a:r>
            <a:br>
              <a:rPr lang="en-US" dirty="0"/>
            </a:br>
            <a:r>
              <a:rPr lang="en-US" dirty="0"/>
              <a:t>    font-family: </a:t>
            </a:r>
            <a:r>
              <a:rPr lang="en-US" dirty="0" err="1"/>
              <a:t>verdana</a:t>
            </a:r>
            <a:r>
              <a:rPr lang="en-US" dirty="0"/>
              <a:t>;</a:t>
            </a:r>
            <a:br>
              <a:rPr lang="en-US" dirty="0"/>
            </a:br>
            <a:r>
              <a:rPr lang="en-US" dirty="0"/>
              <a:t>    font-size: </a:t>
            </a:r>
            <a:r>
              <a:rPr lang="en-US" dirty="0" smtClean="0"/>
              <a:t>25px</a:t>
            </a:r>
            <a:r>
              <a:rPr lang="en-US" dirty="0"/>
              <a:t>;</a:t>
            </a:r>
            <a:br>
              <a:rPr lang="en-US" dirty="0"/>
            </a:br>
            <a:r>
              <a:rPr lang="en-US" dirty="0"/>
              <a:t>}</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CSS Comments</a:t>
            </a:r>
            <a:endParaRPr lang="en-US" dirty="0"/>
          </a:p>
        </p:txBody>
      </p:sp>
      <p:sp>
        <p:nvSpPr>
          <p:cNvPr id="3" name="Content Placeholder 2"/>
          <p:cNvSpPr>
            <a:spLocks noGrp="1"/>
          </p:cNvSpPr>
          <p:nvPr>
            <p:ph idx="1"/>
          </p:nvPr>
        </p:nvSpPr>
        <p:spPr/>
        <p:txBody>
          <a:bodyPr/>
          <a:lstStyle/>
          <a:p>
            <a:pPr>
              <a:buNone/>
            </a:pPr>
            <a:r>
              <a:rPr lang="en-US" dirty="0" smtClean="0"/>
              <a:t>/* This is a single-line comment */</a:t>
            </a:r>
          </a:p>
          <a:p>
            <a:endParaRPr lang="en-US" dirty="0" smtClean="0"/>
          </a:p>
          <a:p>
            <a:pPr>
              <a:buNone/>
            </a:pPr>
            <a:endParaRPr lang="en-US" dirty="0" smtClean="0"/>
          </a:p>
          <a:p>
            <a:pPr>
              <a:buNone/>
            </a:pPr>
            <a:r>
              <a:rPr lang="en-US" dirty="0" smtClean="0"/>
              <a:t>/* This is</a:t>
            </a:r>
            <a:br>
              <a:rPr lang="en-US" dirty="0" smtClean="0"/>
            </a:br>
            <a:r>
              <a:rPr lang="en-US" dirty="0" smtClean="0"/>
              <a:t>a multi-line</a:t>
            </a:r>
            <a:br>
              <a:rPr lang="en-US" dirty="0" smtClean="0"/>
            </a:br>
            <a:r>
              <a:rPr lang="en-US" dirty="0" smtClean="0"/>
              <a:t>comment */</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295400"/>
          </a:xfrm>
        </p:spPr>
        <p:txBody>
          <a:bodyPr>
            <a:normAutofit/>
          </a:bodyPr>
          <a:lstStyle/>
          <a:p>
            <a:r>
              <a:rPr lang="en-US" dirty="0" smtClean="0"/>
              <a:t>Ways to Insert CSS in HTML</a:t>
            </a:r>
            <a:endParaRPr lang="en-US" dirty="0"/>
          </a:p>
        </p:txBody>
      </p:sp>
      <p:sp>
        <p:nvSpPr>
          <p:cNvPr id="3" name="Content Placeholder 2"/>
          <p:cNvSpPr>
            <a:spLocks noGrp="1"/>
          </p:cNvSpPr>
          <p:nvPr>
            <p:ph idx="1"/>
          </p:nvPr>
        </p:nvSpPr>
        <p:spPr>
          <a:xfrm>
            <a:off x="457200" y="2590800"/>
            <a:ext cx="8229600" cy="3535363"/>
          </a:xfrm>
        </p:spPr>
        <p:txBody>
          <a:bodyPr/>
          <a:lstStyle/>
          <a:p>
            <a:pPr marL="514350" indent="-514350">
              <a:buFont typeface="+mj-lt"/>
              <a:buAutoNum type="arabicPeriod"/>
            </a:pPr>
            <a:r>
              <a:rPr lang="en-US" dirty="0" smtClean="0"/>
              <a:t>Inline style</a:t>
            </a:r>
          </a:p>
          <a:p>
            <a:pPr marL="514350" indent="-514350">
              <a:buFont typeface="+mj-lt"/>
              <a:buAutoNum type="arabicPeriod"/>
            </a:pPr>
            <a:r>
              <a:rPr lang="en-US" dirty="0" smtClean="0"/>
              <a:t>Internal style sheet</a:t>
            </a:r>
          </a:p>
          <a:p>
            <a:pPr marL="514350" indent="-514350">
              <a:buFont typeface="+mj-lt"/>
              <a:buAutoNum type="arabicPeriod"/>
            </a:pPr>
            <a:r>
              <a:rPr lang="en-US" dirty="0" smtClean="0"/>
              <a:t>External style sheet</a:t>
            </a:r>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hlinkClick r:id="rId2" action="ppaction://hlinkfile"/>
              </a:rPr>
              <a:t>Inline</a:t>
            </a:r>
            <a:r>
              <a:rPr lang="en-US" dirty="0" smtClean="0"/>
              <a:t> Styles</a:t>
            </a:r>
            <a:endParaRPr lang="en-US" dirty="0"/>
          </a:p>
        </p:txBody>
      </p:sp>
      <p:sp>
        <p:nvSpPr>
          <p:cNvPr id="3" name="Content Placeholder 2"/>
          <p:cNvSpPr>
            <a:spLocks noGrp="1"/>
          </p:cNvSpPr>
          <p:nvPr>
            <p:ph idx="1"/>
          </p:nvPr>
        </p:nvSpPr>
        <p:spPr/>
        <p:txBody>
          <a:bodyPr>
            <a:normAutofit/>
          </a:bodyPr>
          <a:lstStyle/>
          <a:p>
            <a:r>
              <a:rPr lang="en-US" dirty="0" smtClean="0"/>
              <a:t>An inline style may be used to apply a unique style for a single element.</a:t>
            </a:r>
          </a:p>
          <a:p>
            <a:pPr>
              <a:buNone/>
            </a:pPr>
            <a:endParaRPr lang="en-US" dirty="0" smtClean="0"/>
          </a:p>
          <a:p>
            <a:pPr>
              <a:buNone/>
            </a:pPr>
            <a:endParaRPr lang="en-US" dirty="0" smtClean="0"/>
          </a:p>
          <a:p>
            <a:pPr>
              <a:buNone/>
            </a:pPr>
            <a:r>
              <a:rPr lang="en-US" dirty="0" smtClean="0"/>
              <a:t>&lt;h1 style="color:blue;margin-left:30px;"&gt;This is a heading&lt;/h1&gt;</a:t>
            </a:r>
          </a:p>
          <a:p>
            <a:pPr>
              <a:buNone/>
            </a:pPr>
            <a:endParaRPr lang="en-US"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hlinkClick r:id="rId2" action="ppaction://hlinkfile"/>
              </a:rPr>
              <a:t>Internal</a:t>
            </a:r>
            <a:r>
              <a:rPr lang="en-US" dirty="0" smtClean="0"/>
              <a:t> Style Sheet</a:t>
            </a:r>
            <a:endParaRPr lang="en-US" dirty="0"/>
          </a:p>
        </p:txBody>
      </p:sp>
      <p:sp>
        <p:nvSpPr>
          <p:cNvPr id="3" name="Content Placeholder 2"/>
          <p:cNvSpPr>
            <a:spLocks noGrp="1"/>
          </p:cNvSpPr>
          <p:nvPr>
            <p:ph idx="1"/>
          </p:nvPr>
        </p:nvSpPr>
        <p:spPr>
          <a:xfrm>
            <a:off x="457200" y="1219200"/>
            <a:ext cx="8229600" cy="5257800"/>
          </a:xfrm>
        </p:spPr>
        <p:txBody>
          <a:bodyPr>
            <a:normAutofit fontScale="77500" lnSpcReduction="20000"/>
          </a:bodyPr>
          <a:lstStyle/>
          <a:p>
            <a:pPr>
              <a:buNone/>
            </a:pPr>
            <a:r>
              <a:rPr lang="en-US" dirty="0" smtClean="0"/>
              <a:t>It is used if one single page has a unique style.</a:t>
            </a:r>
          </a:p>
          <a:p>
            <a:pPr>
              <a:buNone/>
            </a:pPr>
            <a:endParaRPr lang="en-US" dirty="0" smtClean="0"/>
          </a:p>
          <a:p>
            <a:pPr>
              <a:buNone/>
            </a:pPr>
            <a:r>
              <a:rPr lang="en-US" dirty="0" smtClean="0"/>
              <a:t>&lt;head&gt;</a:t>
            </a:r>
          </a:p>
          <a:p>
            <a:pPr>
              <a:buNone/>
            </a:pPr>
            <a:r>
              <a:rPr lang="en-US" dirty="0" smtClean="0"/>
              <a:t>&lt;style&gt;</a:t>
            </a:r>
          </a:p>
          <a:p>
            <a:pPr>
              <a:buNone/>
            </a:pPr>
            <a:r>
              <a:rPr lang="en-US" dirty="0" smtClean="0"/>
              <a:t>body {</a:t>
            </a:r>
          </a:p>
          <a:p>
            <a:pPr>
              <a:buNone/>
            </a:pPr>
            <a:r>
              <a:rPr lang="en-US" dirty="0" smtClean="0"/>
              <a:t>    background-color: lightgrey;</a:t>
            </a:r>
          </a:p>
          <a:p>
            <a:pPr>
              <a:buNone/>
            </a:pPr>
            <a:r>
              <a:rPr lang="en-US" dirty="0" smtClean="0"/>
              <a:t>}</a:t>
            </a:r>
          </a:p>
          <a:p>
            <a:pPr>
              <a:buNone/>
            </a:pPr>
            <a:r>
              <a:rPr lang="en-US" dirty="0" smtClean="0"/>
              <a:t>h1 {</a:t>
            </a:r>
          </a:p>
          <a:p>
            <a:pPr>
              <a:buNone/>
            </a:pPr>
            <a:r>
              <a:rPr lang="en-US" dirty="0" smtClean="0"/>
              <a:t>    color: maroon;</a:t>
            </a:r>
          </a:p>
          <a:p>
            <a:pPr>
              <a:buNone/>
            </a:pPr>
            <a:r>
              <a:rPr lang="en-US" dirty="0" smtClean="0"/>
              <a:t>    margin-left: 50px;</a:t>
            </a:r>
          </a:p>
          <a:p>
            <a:pPr>
              <a:buNone/>
            </a:pPr>
            <a:r>
              <a:rPr lang="en-US" dirty="0" smtClean="0"/>
              <a:t>} </a:t>
            </a:r>
          </a:p>
          <a:p>
            <a:pPr>
              <a:buNone/>
            </a:pPr>
            <a:r>
              <a:rPr lang="en-US" dirty="0" smtClean="0"/>
              <a:t>&lt;/style&gt;</a:t>
            </a:r>
          </a:p>
          <a:p>
            <a:pPr>
              <a:buNone/>
            </a:pPr>
            <a:r>
              <a:rPr lang="en-US" dirty="0" smtClean="0"/>
              <a:t>&lt;/head&gt;</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dirty="0" smtClean="0">
                <a:hlinkClick r:id="rId2" action="ppaction://hlinkfile"/>
              </a:rPr>
              <a:t>External</a:t>
            </a:r>
            <a:r>
              <a:rPr lang="en-US" dirty="0" smtClean="0"/>
              <a:t> Style Sheet</a:t>
            </a:r>
            <a:endParaRPr lang="en-US" dirty="0"/>
          </a:p>
        </p:txBody>
      </p:sp>
      <p:sp>
        <p:nvSpPr>
          <p:cNvPr id="3" name="Content Placeholder 2"/>
          <p:cNvSpPr>
            <a:spLocks noGrp="1"/>
          </p:cNvSpPr>
          <p:nvPr>
            <p:ph idx="1"/>
          </p:nvPr>
        </p:nvSpPr>
        <p:spPr>
          <a:xfrm>
            <a:off x="228600" y="1143000"/>
            <a:ext cx="8534400" cy="5334000"/>
          </a:xfrm>
        </p:spPr>
        <p:txBody>
          <a:bodyPr>
            <a:normAutofit lnSpcReduction="10000"/>
          </a:bodyPr>
          <a:lstStyle/>
          <a:p>
            <a:r>
              <a:rPr lang="en-US" dirty="0" smtClean="0"/>
              <a:t>With an external style sheet, you can change the look of an entire website by changing just one file</a:t>
            </a:r>
          </a:p>
          <a:p>
            <a:endParaRPr lang="en-US" dirty="0" smtClean="0"/>
          </a:p>
          <a:p>
            <a:endParaRPr lang="en-US" dirty="0" smtClean="0"/>
          </a:p>
          <a:p>
            <a:pPr>
              <a:buNone/>
            </a:pPr>
            <a:r>
              <a:rPr lang="en-US" dirty="0" smtClean="0"/>
              <a:t>&lt;head&gt;</a:t>
            </a:r>
            <a:br>
              <a:rPr lang="en-US" dirty="0" smtClean="0"/>
            </a:br>
            <a:r>
              <a:rPr lang="en-US" dirty="0" smtClean="0"/>
              <a:t>&lt;link </a:t>
            </a:r>
            <a:r>
              <a:rPr lang="en-US" dirty="0" err="1" smtClean="0"/>
              <a:t>rel</a:t>
            </a:r>
            <a:r>
              <a:rPr lang="en-US" dirty="0" smtClean="0"/>
              <a:t>="</a:t>
            </a:r>
            <a:r>
              <a:rPr lang="en-US" dirty="0" err="1" smtClean="0"/>
              <a:t>stylesheet</a:t>
            </a:r>
            <a:r>
              <a:rPr lang="en-US" dirty="0" smtClean="0"/>
              <a:t>" type="text/</a:t>
            </a:r>
            <a:r>
              <a:rPr lang="en-US" dirty="0" err="1" smtClean="0"/>
              <a:t>css</a:t>
            </a:r>
            <a:r>
              <a:rPr lang="en-US" dirty="0" smtClean="0"/>
              <a:t>" </a:t>
            </a:r>
          </a:p>
          <a:p>
            <a:pPr>
              <a:buNone/>
            </a:pPr>
            <a:r>
              <a:rPr lang="en-US" dirty="0" smtClean="0"/>
              <a:t>	</a:t>
            </a:r>
            <a:r>
              <a:rPr lang="en-US" dirty="0" err="1" smtClean="0"/>
              <a:t>href</a:t>
            </a:r>
            <a:r>
              <a:rPr lang="en-US" dirty="0" smtClean="0"/>
              <a:t>="mystyle.css"&gt;</a:t>
            </a:r>
            <a:br>
              <a:rPr lang="en-US" dirty="0" smtClean="0"/>
            </a:br>
            <a:endParaRPr lang="en-US" dirty="0" smtClean="0"/>
          </a:p>
          <a:p>
            <a:pPr>
              <a:buNone/>
            </a:pPr>
            <a:r>
              <a:rPr lang="en-US" dirty="0" smtClean="0"/>
              <a:t>&lt;/head</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code</a:t>
            </a:r>
            <a:endParaRPr lang="en-US" dirty="0"/>
          </a:p>
        </p:txBody>
      </p:sp>
      <p:sp>
        <p:nvSpPr>
          <p:cNvPr id="3" name="Content Placeholder 2"/>
          <p:cNvSpPr>
            <a:spLocks noGrp="1"/>
          </p:cNvSpPr>
          <p:nvPr>
            <p:ph idx="1"/>
          </p:nvPr>
        </p:nvSpPr>
        <p:spPr/>
        <p:txBody>
          <a:bodyPr/>
          <a:lstStyle/>
          <a:p>
            <a:pPr>
              <a:buNone/>
            </a:pPr>
            <a:r>
              <a:rPr lang="en-US" dirty="0" smtClean="0"/>
              <a:t>&lt;head&gt;</a:t>
            </a:r>
          </a:p>
          <a:p>
            <a:pPr>
              <a:buNone/>
            </a:pPr>
            <a:r>
              <a:rPr lang="en-US" dirty="0" smtClean="0"/>
              <a:t>&lt;style&gt;</a:t>
            </a:r>
          </a:p>
          <a:p>
            <a:pPr>
              <a:buNone/>
            </a:pPr>
            <a:r>
              <a:rPr lang="en-US" dirty="0" smtClean="0"/>
              <a:t>@import "myStyleSheet1.css";</a:t>
            </a:r>
          </a:p>
          <a:p>
            <a:pPr>
              <a:buNone/>
            </a:pPr>
            <a:r>
              <a:rPr lang="en-US" dirty="0" smtClean="0"/>
              <a:t>&lt;/style&gt;</a:t>
            </a:r>
          </a:p>
          <a:p>
            <a:pPr>
              <a:buNone/>
            </a:pPr>
            <a:r>
              <a:rPr lang="en-US" dirty="0" smtClean="0"/>
              <a:t>&lt;/head&gt;</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CSS Rules Overriding</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r>
              <a:rPr lang="en-US" dirty="0" smtClean="0"/>
              <a:t>Any inline style sheet takes highest priority. So, it will override any rule defined in &lt;style&gt;...&lt;/style&gt; tags or rules defined in any external style sheet file.</a:t>
            </a:r>
          </a:p>
          <a:p>
            <a:r>
              <a:rPr lang="en-US" dirty="0" smtClean="0"/>
              <a:t>Any rule defined in &lt;style&gt;...&lt;/style&gt; tags will override rules defined in any external style sheet file.</a:t>
            </a:r>
          </a:p>
          <a:p>
            <a:r>
              <a:rPr lang="en-US" dirty="0" smtClean="0"/>
              <a:t>Any rule defined in external style sheet file takes lowest priority, and rules defined in this file will be applied only when above two rules are not applicable.</a:t>
            </a:r>
          </a:p>
          <a:p>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CSS Backgrounds</a:t>
            </a:r>
            <a:endParaRPr lang="en-US" dirty="0"/>
          </a:p>
        </p:txBody>
      </p:sp>
      <p:sp>
        <p:nvSpPr>
          <p:cNvPr id="3" name="Content Placeholder 2"/>
          <p:cNvSpPr>
            <a:spLocks noGrp="1"/>
          </p:cNvSpPr>
          <p:nvPr>
            <p:ph idx="1"/>
          </p:nvPr>
        </p:nvSpPr>
        <p:spPr/>
        <p:txBody>
          <a:bodyPr/>
          <a:lstStyle/>
          <a:p>
            <a:pPr>
              <a:buNone/>
            </a:pPr>
            <a:r>
              <a:rPr lang="en-US" dirty="0" smtClean="0"/>
              <a:t>CSS background properties:</a:t>
            </a:r>
          </a:p>
          <a:p>
            <a:r>
              <a:rPr lang="en-US" dirty="0" smtClean="0"/>
              <a:t>background-color</a:t>
            </a:r>
          </a:p>
          <a:p>
            <a:r>
              <a:rPr lang="en-US" dirty="0" smtClean="0"/>
              <a:t>background-image</a:t>
            </a:r>
          </a:p>
          <a:p>
            <a:r>
              <a:rPr lang="en-US" dirty="0" smtClean="0"/>
              <a:t>background-repeat</a:t>
            </a:r>
          </a:p>
          <a:p>
            <a:r>
              <a:rPr lang="en-US" dirty="0" smtClean="0"/>
              <a:t>background-attachment</a:t>
            </a:r>
          </a:p>
          <a:p>
            <a:r>
              <a:rPr lang="en-US" dirty="0" smtClean="0"/>
              <a:t>background-position</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CSS Colors</a:t>
            </a:r>
            <a:endParaRPr lang="en-US" dirty="0"/>
          </a:p>
        </p:txBody>
      </p:sp>
      <p:sp>
        <p:nvSpPr>
          <p:cNvPr id="3" name="Content Placeholder 2"/>
          <p:cNvSpPr>
            <a:spLocks noGrp="1"/>
          </p:cNvSpPr>
          <p:nvPr>
            <p:ph idx="1"/>
          </p:nvPr>
        </p:nvSpPr>
        <p:spPr/>
        <p:txBody>
          <a:bodyPr/>
          <a:lstStyle/>
          <a:p>
            <a:r>
              <a:rPr lang="en-US" dirty="0" smtClean="0"/>
              <a:t>&lt;h1 style="background-color:grey;"&gt;Hello World&lt;/h1&gt;</a:t>
            </a:r>
          </a:p>
          <a:p>
            <a:endParaRPr lang="en-US" dirty="0" smtClean="0"/>
          </a:p>
          <a:p>
            <a:r>
              <a:rPr lang="en-US" dirty="0" smtClean="0"/>
              <a:t>&lt;h1 style="</a:t>
            </a:r>
            <a:r>
              <a:rPr lang="en-US" dirty="0" err="1" smtClean="0"/>
              <a:t>color:red</a:t>
            </a:r>
            <a:r>
              <a:rPr lang="en-US" dirty="0" smtClean="0"/>
              <a:t>;"&gt;Hello World&lt;/h1&gt;</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background-color: </a:t>
            </a:r>
            <a:r>
              <a:rPr lang="en-US" dirty="0" err="1" smtClean="0"/>
              <a:t>lightblue</a:t>
            </a:r>
            <a:r>
              <a:rPr lang="en-US" dirty="0" smtClean="0"/>
              <a:t>;</a:t>
            </a:r>
          </a:p>
          <a:p>
            <a:endParaRPr lang="en-US" dirty="0" smtClean="0"/>
          </a:p>
          <a:p>
            <a:r>
              <a:rPr lang="en-US" dirty="0" smtClean="0"/>
              <a:t>background-image: </a:t>
            </a:r>
            <a:r>
              <a:rPr lang="en-US" dirty="0" err="1" smtClean="0"/>
              <a:t>url</a:t>
            </a:r>
            <a:r>
              <a:rPr lang="en-US" dirty="0" smtClean="0"/>
              <a:t>(“img.jpg");</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a:t>CSS Syntax</a:t>
            </a:r>
          </a:p>
          <a:p>
            <a:r>
              <a:rPr lang="en-US" dirty="0"/>
              <a:t>A CSS rule-set consists of a selector and a declaration block:</a:t>
            </a:r>
          </a:p>
          <a:p>
            <a:endParaRPr lang="en-US" dirty="0"/>
          </a:p>
        </p:txBody>
      </p:sp>
      <p:pic>
        <p:nvPicPr>
          <p:cNvPr id="4" name="Picture 3" descr="selector.gif"/>
          <p:cNvPicPr>
            <a:picLocks noChangeAspect="1"/>
          </p:cNvPicPr>
          <p:nvPr/>
        </p:nvPicPr>
        <p:blipFill>
          <a:blip r:embed="rId2"/>
          <a:stretch>
            <a:fillRect/>
          </a:stretch>
        </p:blipFill>
        <p:spPr>
          <a:xfrm>
            <a:off x="838200" y="2209800"/>
            <a:ext cx="7467600" cy="1600200"/>
          </a:xfrm>
          <a:prstGeom prst="rect">
            <a:avLst/>
          </a:prstGeom>
        </p:spPr>
      </p:pic>
      <p:sp>
        <p:nvSpPr>
          <p:cNvPr id="6" name="TextBox 5"/>
          <p:cNvSpPr txBox="1"/>
          <p:nvPr/>
        </p:nvSpPr>
        <p:spPr>
          <a:xfrm>
            <a:off x="1066800" y="4737318"/>
            <a:ext cx="6858000" cy="1815882"/>
          </a:xfrm>
          <a:prstGeom prst="rect">
            <a:avLst/>
          </a:prstGeom>
          <a:noFill/>
        </p:spPr>
        <p:txBody>
          <a:bodyPr wrap="square" rtlCol="0">
            <a:spAutoFit/>
          </a:bodyPr>
          <a:lstStyle/>
          <a:p>
            <a:r>
              <a:rPr lang="en-US" sz="2800" dirty="0"/>
              <a:t>p {</a:t>
            </a:r>
            <a:br>
              <a:rPr lang="en-US" sz="2800" dirty="0"/>
            </a:br>
            <a:r>
              <a:rPr lang="en-US" sz="2800" dirty="0"/>
              <a:t>    color: red;</a:t>
            </a:r>
            <a:br>
              <a:rPr lang="en-US" sz="2800" dirty="0"/>
            </a:br>
            <a:r>
              <a:rPr lang="en-US" sz="2800" dirty="0"/>
              <a:t>    text-align: center;</a:t>
            </a:r>
            <a:br>
              <a:rPr lang="en-US" sz="2800" dirty="0"/>
            </a:br>
            <a:r>
              <a:rPr lang="en-US" sz="2800" dirty="0"/>
              <a: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background-position</a:t>
            </a:r>
            <a:endParaRPr lang="en-US" dirty="0"/>
          </a:p>
        </p:txBody>
      </p:sp>
      <p:sp>
        <p:nvSpPr>
          <p:cNvPr id="3" name="Content Placeholder 2"/>
          <p:cNvSpPr>
            <a:spLocks noGrp="1"/>
          </p:cNvSpPr>
          <p:nvPr>
            <p:ph idx="1"/>
          </p:nvPr>
        </p:nvSpPr>
        <p:spPr/>
        <p:txBody>
          <a:bodyPr/>
          <a:lstStyle/>
          <a:p>
            <a:r>
              <a:rPr lang="en-US" dirty="0" smtClean="0"/>
              <a:t>The position of the image is specified by the background-position property:</a:t>
            </a:r>
          </a:p>
          <a:p>
            <a:endParaRPr lang="en-US" dirty="0" smtClean="0"/>
          </a:p>
          <a:p>
            <a:r>
              <a:rPr lang="en-US" dirty="0" smtClean="0"/>
              <a:t>background-position: left top</a:t>
            </a:r>
          </a:p>
          <a:p>
            <a:r>
              <a:rPr lang="en-US" dirty="0" smtClean="0"/>
              <a:t>background-position: bottom right</a:t>
            </a:r>
          </a:p>
          <a:p>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smtClean="0"/>
              <a:t>CSS Backgrounds</a:t>
            </a:r>
            <a:endParaRPr lang="en-US" dirty="0"/>
          </a:p>
        </p:txBody>
      </p:sp>
      <p:sp>
        <p:nvSpPr>
          <p:cNvPr id="3" name="Content Placeholder 2"/>
          <p:cNvSpPr>
            <a:spLocks noGrp="1"/>
          </p:cNvSpPr>
          <p:nvPr>
            <p:ph idx="1"/>
          </p:nvPr>
        </p:nvSpPr>
        <p:spPr>
          <a:xfrm>
            <a:off x="457200" y="1143000"/>
            <a:ext cx="8229600" cy="5334000"/>
          </a:xfrm>
        </p:spPr>
        <p:txBody>
          <a:bodyPr>
            <a:normAutofit/>
          </a:bodyPr>
          <a:lstStyle/>
          <a:p>
            <a:pPr>
              <a:buNone/>
            </a:pPr>
            <a:r>
              <a:rPr lang="en-US" dirty="0" smtClean="0"/>
              <a:t>body {</a:t>
            </a:r>
          </a:p>
          <a:p>
            <a:pPr>
              <a:buNone/>
            </a:pPr>
            <a:r>
              <a:rPr lang="en-US" dirty="0" smtClean="0"/>
              <a:t> 		background-color: green;</a:t>
            </a:r>
            <a:br>
              <a:rPr lang="en-US" dirty="0" smtClean="0"/>
            </a:br>
            <a:r>
              <a:rPr lang="en-US" dirty="0" smtClean="0"/>
              <a:t>    	background-image: </a:t>
            </a:r>
            <a:r>
              <a:rPr lang="en-US" dirty="0" err="1" smtClean="0"/>
              <a:t>url</a:t>
            </a:r>
            <a:r>
              <a:rPr lang="en-US" dirty="0" smtClean="0"/>
              <a:t>("paper.gif");</a:t>
            </a:r>
          </a:p>
          <a:p>
            <a:pPr>
              <a:buNone/>
            </a:pPr>
            <a:r>
              <a:rPr lang="en-US" dirty="0" smtClean="0"/>
              <a:t>		background-repeat: repeat-x| repeat-y | 	no-repeat | repeat (default);</a:t>
            </a:r>
          </a:p>
          <a:p>
            <a:pPr>
              <a:buNone/>
            </a:pPr>
            <a:r>
              <a:rPr lang="en-US" dirty="0" smtClean="0"/>
              <a:t>		background-position: left top;</a:t>
            </a:r>
          </a:p>
          <a:p>
            <a:pPr>
              <a:buNone/>
            </a:pPr>
            <a:r>
              <a:rPr lang="en-US" dirty="0" smtClean="0"/>
              <a:t>    	background-attachment: fixed /scroll; </a:t>
            </a:r>
            <a:br>
              <a:rPr lang="en-US" dirty="0" smtClean="0"/>
            </a:br>
            <a:r>
              <a:rPr lang="en-US" dirty="0" smtClean="0"/>
              <a:t>}</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Repeat </a:t>
            </a:r>
            <a:r>
              <a:rPr lang="en-US" dirty="0" err="1" smtClean="0"/>
              <a:t>Backgroung</a:t>
            </a:r>
            <a:r>
              <a:rPr lang="en-US" dirty="0" smtClean="0"/>
              <a:t> Image</a:t>
            </a:r>
            <a:endParaRPr lang="en-US" dirty="0"/>
          </a:p>
        </p:txBody>
      </p:sp>
      <p:sp>
        <p:nvSpPr>
          <p:cNvPr id="3" name="Content Placeholder 2"/>
          <p:cNvSpPr>
            <a:spLocks noGrp="1"/>
          </p:cNvSpPr>
          <p:nvPr>
            <p:ph idx="1"/>
          </p:nvPr>
        </p:nvSpPr>
        <p:spPr>
          <a:xfrm>
            <a:off x="457200" y="1600200"/>
            <a:ext cx="8229600" cy="4953000"/>
          </a:xfrm>
        </p:spPr>
        <p:txBody>
          <a:bodyPr>
            <a:normAutofit fontScale="92500" lnSpcReduction="10000"/>
          </a:bodyPr>
          <a:lstStyle/>
          <a:p>
            <a:r>
              <a:rPr lang="en-US" dirty="0" smtClean="0"/>
              <a:t>repeat-x will repeat a background image only horizontally.</a:t>
            </a:r>
          </a:p>
          <a:p>
            <a:r>
              <a:rPr lang="en-US" dirty="0" smtClean="0"/>
              <a:t>background-repeat: repeat-x;</a:t>
            </a:r>
          </a:p>
          <a:p>
            <a:endParaRPr lang="en-US" dirty="0" smtClean="0"/>
          </a:p>
          <a:p>
            <a:r>
              <a:rPr lang="en-US" dirty="0" smtClean="0"/>
              <a:t>Repeat-y will repeat a background image only vertically.</a:t>
            </a:r>
          </a:p>
          <a:p>
            <a:r>
              <a:rPr lang="en-US" dirty="0" smtClean="0"/>
              <a:t>background-repeat: repeat-y;</a:t>
            </a:r>
          </a:p>
          <a:p>
            <a:endParaRPr lang="en-US" dirty="0" smtClean="0"/>
          </a:p>
          <a:p>
            <a:r>
              <a:rPr lang="en-US" dirty="0" smtClean="0"/>
              <a:t>background-repeat: repeat; {default}</a:t>
            </a:r>
          </a:p>
          <a:p>
            <a:r>
              <a:rPr lang="en-US" dirty="0" smtClean="0"/>
              <a:t>background-repeat: no-repeat;</a:t>
            </a:r>
          </a:p>
          <a:p>
            <a:endParaRPr lang="en-US" dirty="0" smtClean="0"/>
          </a:p>
          <a:p>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Background position</a:t>
            </a:r>
            <a:br>
              <a:rPr lang="en-US" dirty="0" smtClean="0"/>
            </a:br>
            <a:endParaRPr lang="en-US" dirty="0"/>
          </a:p>
        </p:txBody>
      </p:sp>
      <p:sp>
        <p:nvSpPr>
          <p:cNvPr id="3" name="Content Placeholder 2"/>
          <p:cNvSpPr>
            <a:spLocks noGrp="1"/>
          </p:cNvSpPr>
          <p:nvPr>
            <p:ph idx="1"/>
          </p:nvPr>
        </p:nvSpPr>
        <p:spPr/>
        <p:txBody>
          <a:bodyPr/>
          <a:lstStyle/>
          <a:p>
            <a:r>
              <a:rPr lang="en-US" dirty="0" smtClean="0"/>
              <a:t>background-position: right top;</a:t>
            </a:r>
          </a:p>
          <a:p>
            <a:r>
              <a:rPr lang="en-US" dirty="0" smtClean="0"/>
              <a:t>background-position: bottom right;</a:t>
            </a:r>
          </a:p>
          <a:p>
            <a:r>
              <a:rPr lang="en-US" dirty="0" smtClean="0"/>
              <a:t>background-position: 100px;</a:t>
            </a:r>
          </a:p>
          <a:p>
            <a:endParaRPr lang="en-US" dirty="0" smtClean="0"/>
          </a:p>
          <a:p>
            <a:r>
              <a:rPr lang="en-US" dirty="0" smtClean="0"/>
              <a:t>background-position: 50px 70px;</a:t>
            </a:r>
          </a:p>
          <a:p>
            <a:endParaRPr lang="en-US" dirty="0" smtClean="0"/>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dirty="0" smtClean="0"/>
              <a:t>CSS BORDER</a:t>
            </a:r>
            <a:endParaRPr lang="en-US" dirty="0"/>
          </a:p>
        </p:txBody>
      </p:sp>
      <p:sp>
        <p:nvSpPr>
          <p:cNvPr id="3" name="Content Placeholder 2"/>
          <p:cNvSpPr>
            <a:spLocks noGrp="1"/>
          </p:cNvSpPr>
          <p:nvPr>
            <p:ph idx="1"/>
          </p:nvPr>
        </p:nvSpPr>
        <p:spPr>
          <a:xfrm>
            <a:off x="457200" y="1371600"/>
            <a:ext cx="8229600" cy="5029200"/>
          </a:xfrm>
        </p:spPr>
        <p:txBody>
          <a:bodyPr>
            <a:normAutofit fontScale="92500" lnSpcReduction="20000"/>
          </a:bodyPr>
          <a:lstStyle/>
          <a:p>
            <a:r>
              <a:rPr lang="en-US" dirty="0" smtClean="0"/>
              <a:t>The </a:t>
            </a:r>
            <a:r>
              <a:rPr lang="en-US" i="1" dirty="0" smtClean="0"/>
              <a:t>border</a:t>
            </a:r>
            <a:r>
              <a:rPr lang="en-US" dirty="0" smtClean="0"/>
              <a:t> properties allow you to specify how the border of the box representing an element should look. </a:t>
            </a:r>
          </a:p>
          <a:p>
            <a:r>
              <a:rPr lang="en-US" dirty="0" smtClean="0"/>
              <a:t>There are three properties of a border you can change:</a:t>
            </a:r>
          </a:p>
          <a:p>
            <a:r>
              <a:rPr lang="en-US" dirty="0" smtClean="0"/>
              <a:t>The </a:t>
            </a:r>
            <a:r>
              <a:rPr lang="en-US" b="1" dirty="0" smtClean="0"/>
              <a:t>border-color</a:t>
            </a:r>
            <a:r>
              <a:rPr lang="en-US" dirty="0" smtClean="0"/>
              <a:t> specifies the color of a border.</a:t>
            </a:r>
          </a:p>
          <a:p>
            <a:r>
              <a:rPr lang="en-US" dirty="0" smtClean="0"/>
              <a:t>The </a:t>
            </a:r>
            <a:r>
              <a:rPr lang="en-US" b="1" dirty="0" smtClean="0"/>
              <a:t>border-style</a:t>
            </a:r>
            <a:r>
              <a:rPr lang="en-US" dirty="0" smtClean="0"/>
              <a:t> specifies whether a border should be solid, dashed line, double line,  etc.</a:t>
            </a:r>
          </a:p>
          <a:p>
            <a:r>
              <a:rPr lang="en-US" dirty="0" smtClean="0"/>
              <a:t>The </a:t>
            </a:r>
            <a:r>
              <a:rPr lang="en-US" b="1" dirty="0" smtClean="0"/>
              <a:t>border-width</a:t>
            </a:r>
            <a:r>
              <a:rPr lang="en-US" dirty="0" smtClean="0"/>
              <a:t> specifies the width of a border.</a:t>
            </a:r>
          </a:p>
          <a:p>
            <a:r>
              <a:rPr lang="en-US" dirty="0" smtClean="0"/>
              <a:t>The </a:t>
            </a:r>
            <a:r>
              <a:rPr lang="en-US" b="1" dirty="0" smtClean="0"/>
              <a:t>border-radius</a:t>
            </a:r>
            <a:r>
              <a:rPr lang="en-US" dirty="0" smtClean="0"/>
              <a:t> property defines the radius of the element's corners.</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border-style Property</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none:</a:t>
            </a:r>
            <a:r>
              <a:rPr lang="en-US" dirty="0" smtClean="0"/>
              <a:t> No border. (Equivalent of border-width:0;)</a:t>
            </a:r>
          </a:p>
          <a:p>
            <a:r>
              <a:rPr lang="en-US" b="1" dirty="0" smtClean="0"/>
              <a:t>solid:</a:t>
            </a:r>
            <a:r>
              <a:rPr lang="en-US" dirty="0" smtClean="0"/>
              <a:t> Border is a single solid line.</a:t>
            </a:r>
          </a:p>
          <a:p>
            <a:r>
              <a:rPr lang="en-US" b="1" dirty="0" smtClean="0"/>
              <a:t>dotted:</a:t>
            </a:r>
            <a:r>
              <a:rPr lang="en-US" dirty="0" smtClean="0"/>
              <a:t> Border is a series of dots.</a:t>
            </a:r>
          </a:p>
          <a:p>
            <a:r>
              <a:rPr lang="en-US" b="1" dirty="0" smtClean="0"/>
              <a:t>dashed:</a:t>
            </a:r>
            <a:r>
              <a:rPr lang="en-US" dirty="0" smtClean="0"/>
              <a:t> Border is a series of short lines.</a:t>
            </a:r>
          </a:p>
          <a:p>
            <a:r>
              <a:rPr lang="en-US" b="1" dirty="0" smtClean="0"/>
              <a:t>double:</a:t>
            </a:r>
            <a:r>
              <a:rPr lang="en-US" dirty="0" smtClean="0"/>
              <a:t> Border is two solid lines.</a:t>
            </a:r>
          </a:p>
          <a:p>
            <a:r>
              <a:rPr lang="en-US" b="1" dirty="0" smtClean="0"/>
              <a:t>groove:</a:t>
            </a:r>
            <a:r>
              <a:rPr lang="en-US" dirty="0" smtClean="0"/>
              <a:t> Border looks as though it is carved into the page.</a:t>
            </a:r>
          </a:p>
          <a:p>
            <a:r>
              <a:rPr lang="en-US" b="1" dirty="0" smtClean="0"/>
              <a:t>ridge:</a:t>
            </a:r>
            <a:r>
              <a:rPr lang="en-US" dirty="0" smtClean="0"/>
              <a:t> Border looks the opposite of groove.</a:t>
            </a:r>
          </a:p>
          <a:p>
            <a:r>
              <a:rPr lang="en-US" b="1" dirty="0" smtClean="0"/>
              <a:t>inset:</a:t>
            </a:r>
            <a:r>
              <a:rPr lang="en-US" dirty="0" smtClean="0"/>
              <a:t> Border makes the box look like it is embedded in the page.</a:t>
            </a:r>
          </a:p>
          <a:p>
            <a:r>
              <a:rPr lang="en-US" b="1" dirty="0" smtClean="0"/>
              <a:t>outset:</a:t>
            </a:r>
            <a:r>
              <a:rPr lang="en-US" dirty="0" smtClean="0"/>
              <a:t> Border makes the box look like it is coming out of the canvas.</a:t>
            </a:r>
          </a:p>
          <a:p>
            <a:r>
              <a:rPr lang="en-US" b="1" dirty="0" smtClean="0"/>
              <a:t>hidden:</a:t>
            </a:r>
            <a:r>
              <a:rPr lang="en-US" dirty="0" smtClean="0"/>
              <a:t> Same as none, except in terms of border-conflict resolution for table elements.</a:t>
            </a:r>
          </a:p>
          <a:p>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pPr>
              <a:buNone/>
            </a:pPr>
            <a:r>
              <a:rPr lang="en-US" dirty="0" smtClean="0"/>
              <a:t>p {</a:t>
            </a:r>
            <a:br>
              <a:rPr lang="en-US" dirty="0" smtClean="0"/>
            </a:br>
            <a:r>
              <a:rPr lang="en-US" dirty="0" smtClean="0"/>
              <a:t>    border-style: solid;</a:t>
            </a:r>
            <a:br>
              <a:rPr lang="en-US" dirty="0" smtClean="0"/>
            </a:br>
            <a:r>
              <a:rPr lang="en-US" dirty="0" smtClean="0"/>
              <a:t>    border-width: 5px;</a:t>
            </a:r>
          </a:p>
          <a:p>
            <a:pPr>
              <a:buNone/>
            </a:pPr>
            <a:r>
              <a:rPr lang="en-US" dirty="0" smtClean="0"/>
              <a:t>	    border-color: green;</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457200" y="1295400"/>
            <a:ext cx="8229600" cy="5257800"/>
          </a:xfrm>
        </p:spPr>
        <p:txBody>
          <a:bodyPr>
            <a:normAutofit fontScale="92500" lnSpcReduction="10000"/>
          </a:bodyPr>
          <a:lstStyle/>
          <a:p>
            <a:pPr>
              <a:buNone/>
            </a:pPr>
            <a:r>
              <a:rPr lang="en-US" dirty="0" smtClean="0"/>
              <a:t>&lt;style&gt;</a:t>
            </a:r>
          </a:p>
          <a:p>
            <a:pPr>
              <a:buNone/>
            </a:pPr>
            <a:r>
              <a:rPr lang="en-US" dirty="0" smtClean="0"/>
              <a:t>div {</a:t>
            </a:r>
          </a:p>
          <a:p>
            <a:pPr>
              <a:buNone/>
            </a:pPr>
            <a:r>
              <a:rPr lang="en-US" dirty="0" smtClean="0"/>
              <a:t>    border: 1px solid black;</a:t>
            </a:r>
          </a:p>
          <a:p>
            <a:pPr>
              <a:buNone/>
            </a:pPr>
            <a:r>
              <a:rPr lang="en-US" dirty="0" smtClean="0"/>
              <a:t>    background-color: grey;</a:t>
            </a:r>
          </a:p>
          <a:p>
            <a:pPr>
              <a:buNone/>
            </a:pPr>
            <a:r>
              <a:rPr lang="en-US" dirty="0" smtClean="0"/>
              <a:t>    padding-top: 50px;</a:t>
            </a:r>
          </a:p>
          <a:p>
            <a:pPr>
              <a:buNone/>
            </a:pPr>
            <a:r>
              <a:rPr lang="en-US" dirty="0" smtClean="0"/>
              <a:t>    padding-right: 30px;</a:t>
            </a:r>
          </a:p>
          <a:p>
            <a:pPr>
              <a:buNone/>
            </a:pPr>
            <a:r>
              <a:rPr lang="en-US" dirty="0" smtClean="0"/>
              <a:t>    padding-bottom: 50px;</a:t>
            </a:r>
          </a:p>
          <a:p>
            <a:pPr>
              <a:buNone/>
            </a:pPr>
            <a:r>
              <a:rPr lang="en-US" dirty="0" smtClean="0"/>
              <a:t>    padding-left: 80px;</a:t>
            </a:r>
          </a:p>
          <a:p>
            <a:pPr>
              <a:buNone/>
            </a:pPr>
            <a:r>
              <a:rPr lang="en-US" dirty="0" smtClean="0"/>
              <a:t>}</a:t>
            </a:r>
          </a:p>
          <a:p>
            <a:pPr>
              <a:buNone/>
            </a:pPr>
            <a:r>
              <a:rPr lang="en-US" dirty="0" smtClean="0"/>
              <a:t>&lt;/style&gt;</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dirty="0" smtClean="0"/>
              <a:t>Border - Shorthand Property</a:t>
            </a:r>
            <a:endParaRPr lang="en-US" dirty="0"/>
          </a:p>
        </p:txBody>
      </p:sp>
      <p:sp>
        <p:nvSpPr>
          <p:cNvPr id="3" name="Content Placeholder 2"/>
          <p:cNvSpPr>
            <a:spLocks noGrp="1"/>
          </p:cNvSpPr>
          <p:nvPr>
            <p:ph idx="1"/>
          </p:nvPr>
        </p:nvSpPr>
        <p:spPr>
          <a:xfrm>
            <a:off x="457200" y="990600"/>
            <a:ext cx="8229600" cy="5715000"/>
          </a:xfrm>
        </p:spPr>
        <p:txBody>
          <a:bodyPr>
            <a:normAutofit/>
          </a:bodyPr>
          <a:lstStyle/>
          <a:p>
            <a:pPr>
              <a:buNone/>
            </a:pPr>
            <a:r>
              <a:rPr lang="en-US" dirty="0" smtClean="0"/>
              <a:t>&lt;style&gt;</a:t>
            </a:r>
          </a:p>
          <a:p>
            <a:pPr>
              <a:buNone/>
            </a:pPr>
            <a:r>
              <a:rPr lang="en-US" dirty="0" smtClean="0"/>
              <a:t>P</a:t>
            </a:r>
          </a:p>
          <a:p>
            <a:pPr>
              <a:buNone/>
            </a:pPr>
            <a:r>
              <a:rPr lang="en-US" dirty="0" smtClean="0"/>
              <a:t> {</a:t>
            </a:r>
          </a:p>
          <a:p>
            <a:pPr>
              <a:buNone/>
            </a:pPr>
            <a:r>
              <a:rPr lang="en-US" dirty="0" smtClean="0"/>
              <a:t>border: 2px solid blue;}</a:t>
            </a:r>
          </a:p>
          <a:p>
            <a:pPr>
              <a:buNone/>
            </a:pPr>
            <a:r>
              <a:rPr lang="en-US" dirty="0" smtClean="0"/>
              <a:t>}</a:t>
            </a:r>
          </a:p>
          <a:p>
            <a:pPr>
              <a:buNone/>
            </a:pPr>
            <a:r>
              <a:rPr lang="en-US" dirty="0" smtClean="0"/>
              <a:t>&lt;/style&gt;</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CSS - Fonts</a:t>
            </a:r>
            <a:endParaRPr lang="en-US" dirty="0"/>
          </a:p>
        </p:txBody>
      </p:sp>
      <p:sp>
        <p:nvSpPr>
          <p:cNvPr id="3" name="Content Placeholder 2"/>
          <p:cNvSpPr>
            <a:spLocks noGrp="1"/>
          </p:cNvSpPr>
          <p:nvPr>
            <p:ph idx="1"/>
          </p:nvPr>
        </p:nvSpPr>
        <p:spPr>
          <a:xfrm>
            <a:off x="457200" y="1600200"/>
            <a:ext cx="8229600" cy="4724400"/>
          </a:xfrm>
        </p:spPr>
        <p:txBody>
          <a:bodyPr>
            <a:normAutofit fontScale="92500" lnSpcReduction="10000"/>
          </a:bodyPr>
          <a:lstStyle/>
          <a:p>
            <a:r>
              <a:rPr lang="en-US" dirty="0" smtClean="0"/>
              <a:t>The </a:t>
            </a:r>
            <a:r>
              <a:rPr lang="en-US" b="1" dirty="0" smtClean="0"/>
              <a:t>font-family</a:t>
            </a:r>
            <a:r>
              <a:rPr lang="en-US" dirty="0" smtClean="0"/>
              <a:t> property is used to change the face of a font.</a:t>
            </a:r>
          </a:p>
          <a:p>
            <a:r>
              <a:rPr lang="en-US" dirty="0" smtClean="0"/>
              <a:t>The </a:t>
            </a:r>
            <a:r>
              <a:rPr lang="en-US" b="1" dirty="0" smtClean="0"/>
              <a:t>font-style</a:t>
            </a:r>
            <a:r>
              <a:rPr lang="en-US" dirty="0" smtClean="0"/>
              <a:t> property is used to make a font italic or oblique.</a:t>
            </a:r>
          </a:p>
          <a:p>
            <a:r>
              <a:rPr lang="en-US" dirty="0" smtClean="0"/>
              <a:t>The </a:t>
            </a:r>
            <a:r>
              <a:rPr lang="en-US" b="1" dirty="0" smtClean="0"/>
              <a:t>font-variant</a:t>
            </a:r>
            <a:r>
              <a:rPr lang="en-US" dirty="0" smtClean="0"/>
              <a:t> property is used to create a small-caps effect.</a:t>
            </a:r>
          </a:p>
          <a:p>
            <a:r>
              <a:rPr lang="en-US" dirty="0" smtClean="0"/>
              <a:t>The </a:t>
            </a:r>
            <a:r>
              <a:rPr lang="en-US" b="1" dirty="0" smtClean="0"/>
              <a:t>font-weight</a:t>
            </a:r>
            <a:r>
              <a:rPr lang="en-US" dirty="0" smtClean="0"/>
              <a:t> property is used to increase or decrease how bold or light a font appears.</a:t>
            </a:r>
          </a:p>
          <a:p>
            <a:r>
              <a:rPr lang="en-US" dirty="0" smtClean="0"/>
              <a:t>The </a:t>
            </a:r>
            <a:r>
              <a:rPr lang="en-US" b="1" dirty="0" smtClean="0"/>
              <a:t>font-size</a:t>
            </a:r>
            <a:r>
              <a:rPr lang="en-US" dirty="0" smtClean="0"/>
              <a:t> property is used to increase or decrease the size of a font.</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CSS Selectors</a:t>
            </a:r>
            <a:endParaRPr lang="en-US" dirty="0"/>
          </a:p>
        </p:txBody>
      </p:sp>
      <p:sp>
        <p:nvSpPr>
          <p:cNvPr id="3" name="Content Placeholder 2"/>
          <p:cNvSpPr>
            <a:spLocks noGrp="1"/>
          </p:cNvSpPr>
          <p:nvPr>
            <p:ph idx="1"/>
          </p:nvPr>
        </p:nvSpPr>
        <p:spPr/>
        <p:txBody>
          <a:bodyPr/>
          <a:lstStyle/>
          <a:p>
            <a:r>
              <a:rPr lang="en-US" dirty="0" smtClean="0"/>
              <a:t>Element Selector</a:t>
            </a:r>
          </a:p>
          <a:p>
            <a:r>
              <a:rPr lang="en-US" dirty="0" smtClean="0"/>
              <a:t>Id Selector</a:t>
            </a:r>
          </a:p>
          <a:p>
            <a:r>
              <a:rPr lang="en-US" dirty="0" smtClean="0"/>
              <a:t>Class Selector</a:t>
            </a:r>
          </a:p>
          <a:p>
            <a:r>
              <a:rPr lang="en-US" dirty="0" smtClean="0"/>
              <a:t>Universal Selector</a:t>
            </a:r>
          </a:p>
          <a:p>
            <a:r>
              <a:rPr lang="en-US" dirty="0" smtClean="0"/>
              <a:t>Group Selector</a:t>
            </a:r>
          </a:p>
          <a:p>
            <a:endParaRPr lang="en-US" dirty="0" smtClean="0"/>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Font-size : xx-small/small/medium/large/x-large/xx-large/no. in </a:t>
            </a:r>
            <a:r>
              <a:rPr lang="en-US" dirty="0" err="1" smtClean="0"/>
              <a:t>px</a:t>
            </a:r>
            <a:r>
              <a:rPr lang="en-US" dirty="0" smtClean="0"/>
              <a:t> or %</a:t>
            </a:r>
          </a:p>
          <a:p>
            <a:r>
              <a:rPr lang="en-US" b="1" dirty="0" smtClean="0"/>
              <a:t>&lt;p</a:t>
            </a:r>
            <a:r>
              <a:rPr lang="en-US" dirty="0" smtClean="0"/>
              <a:t> style="font-</a:t>
            </a:r>
            <a:r>
              <a:rPr lang="en-US" dirty="0" err="1" smtClean="0"/>
              <a:t>size:x</a:t>
            </a:r>
            <a:r>
              <a:rPr lang="en-US" dirty="0" smtClean="0"/>
              <a:t>-large;"</a:t>
            </a:r>
            <a:r>
              <a:rPr lang="en-US" b="1" dirty="0" smtClean="0"/>
              <a:t>&gt;</a:t>
            </a:r>
          </a:p>
          <a:p>
            <a:r>
              <a:rPr lang="en-US" b="1" dirty="0" smtClean="0"/>
              <a:t>&lt;p</a:t>
            </a:r>
            <a:r>
              <a:rPr lang="en-US" dirty="0" smtClean="0"/>
              <a:t> style="font-size:200%;"</a:t>
            </a:r>
            <a:r>
              <a:rPr lang="en-US" b="1" dirty="0" smtClean="0"/>
              <a:t>&gt;</a:t>
            </a:r>
            <a:r>
              <a:rPr lang="en-US" dirty="0" smtClean="0"/>
              <a:t>  </a:t>
            </a:r>
          </a:p>
          <a:p>
            <a:r>
              <a:rPr lang="en-US" b="1" dirty="0" smtClean="0"/>
              <a:t>&lt;p</a:t>
            </a:r>
            <a:r>
              <a:rPr lang="en-US" dirty="0" smtClean="0"/>
              <a:t> style="font-size:20px;"</a:t>
            </a:r>
            <a:r>
              <a:rPr lang="en-US" b="1" dirty="0" smtClean="0"/>
              <a:t>&gt;</a:t>
            </a:r>
            <a:endParaRPr lang="en-US" dirty="0" smtClean="0"/>
          </a:p>
          <a:p>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Font Style : italic /oblique/normal;</a:t>
            </a:r>
          </a:p>
          <a:p>
            <a:endParaRPr lang="en-US" dirty="0" smtClean="0"/>
          </a:p>
          <a:p>
            <a:r>
              <a:rPr lang="en-US" dirty="0" smtClean="0"/>
              <a:t>CSS Font Variant :small-caps/normal; </a:t>
            </a:r>
          </a:p>
          <a:p>
            <a:endParaRPr lang="en-US" dirty="0" smtClean="0"/>
          </a:p>
          <a:p>
            <a:r>
              <a:rPr lang="en-US" dirty="0" smtClean="0"/>
              <a:t>Font Weight :normal, bold, bolder, lighter or value (100-900);</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fr-FR" dirty="0" smtClean="0"/>
              <a:t>p {</a:t>
            </a:r>
          </a:p>
          <a:p>
            <a:pPr>
              <a:buNone/>
            </a:pPr>
            <a:r>
              <a:rPr lang="fr-FR" dirty="0" smtClean="0"/>
              <a:t>	     font-</a:t>
            </a:r>
            <a:r>
              <a:rPr lang="fr-FR" dirty="0" err="1" smtClean="0"/>
              <a:t>family</a:t>
            </a:r>
            <a:r>
              <a:rPr lang="fr-FR" dirty="0" smtClean="0"/>
              <a:t>: </a:t>
            </a:r>
            <a:r>
              <a:rPr lang="fr-FR" dirty="0" err="1" smtClean="0"/>
              <a:t>verdana</a:t>
            </a:r>
            <a:r>
              <a:rPr lang="fr-FR" dirty="0" smtClean="0"/>
              <a:t>;</a:t>
            </a:r>
          </a:p>
          <a:p>
            <a:pPr>
              <a:buNone/>
            </a:pPr>
            <a:r>
              <a:rPr lang="fr-FR" dirty="0" smtClean="0"/>
              <a:t>	     font-size: 20px;</a:t>
            </a:r>
          </a:p>
          <a:p>
            <a:pPr lvl="1">
              <a:buNone/>
            </a:pPr>
            <a:r>
              <a:rPr lang="en-US" b="1" dirty="0" smtClean="0"/>
              <a:t>    </a:t>
            </a:r>
            <a:r>
              <a:rPr lang="en-US" sz="3200" dirty="0" smtClean="0"/>
              <a:t>font-</a:t>
            </a:r>
            <a:r>
              <a:rPr lang="en-US" sz="3200" dirty="0" err="1" smtClean="0"/>
              <a:t>style:italic</a:t>
            </a:r>
            <a:r>
              <a:rPr lang="en-US" sz="3200" dirty="0" smtClean="0"/>
              <a:t>;</a:t>
            </a:r>
          </a:p>
          <a:p>
            <a:pPr lvl="1">
              <a:buNone/>
            </a:pPr>
            <a:r>
              <a:rPr lang="en-US" sz="3200" dirty="0" smtClean="0"/>
              <a:t>   font-</a:t>
            </a:r>
            <a:r>
              <a:rPr lang="en-US" sz="3200" dirty="0" err="1" smtClean="0"/>
              <a:t>variant:small</a:t>
            </a:r>
            <a:r>
              <a:rPr lang="en-US" sz="3200" dirty="0" smtClean="0"/>
              <a:t>-caps;</a:t>
            </a:r>
          </a:p>
          <a:p>
            <a:pPr lvl="1">
              <a:buNone/>
            </a:pPr>
            <a:r>
              <a:rPr lang="en-US" sz="3200" dirty="0" smtClean="0"/>
              <a:t>	font-</a:t>
            </a:r>
            <a:r>
              <a:rPr lang="en-US" sz="3200" dirty="0" err="1" smtClean="0"/>
              <a:t>weight:bold</a:t>
            </a:r>
            <a:r>
              <a:rPr lang="en-US" sz="3200" dirty="0" smtClean="0"/>
              <a:t> | 500;</a:t>
            </a:r>
            <a:endParaRPr lang="fr-FR" sz="3200" dirty="0" err="1" smtClean="0"/>
          </a:p>
          <a:p>
            <a:pPr>
              <a:buNone/>
            </a:pPr>
            <a:r>
              <a:rPr lang="fr-FR" dirty="0" smtClean="0"/>
              <a:t>} </a:t>
            </a:r>
            <a:endParaRPr lang="en-US" dirty="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CSS Text Properties</a:t>
            </a:r>
            <a:endParaRPr lang="en-US" dirty="0"/>
          </a:p>
        </p:txBody>
      </p:sp>
      <p:sp>
        <p:nvSpPr>
          <p:cNvPr id="3" name="Content Placeholder 2"/>
          <p:cNvSpPr>
            <a:spLocks noGrp="1"/>
          </p:cNvSpPr>
          <p:nvPr>
            <p:ph idx="1"/>
          </p:nvPr>
        </p:nvSpPr>
        <p:spPr>
          <a:xfrm>
            <a:off x="0" y="1600200"/>
            <a:ext cx="8991600" cy="4525963"/>
          </a:xfrm>
        </p:spPr>
        <p:txBody>
          <a:bodyPr>
            <a:normAutofit lnSpcReduction="10000"/>
          </a:bodyPr>
          <a:lstStyle/>
          <a:p>
            <a:r>
              <a:rPr lang="en-US" smtClean="0"/>
              <a:t>Color</a:t>
            </a:r>
            <a:endParaRPr lang="en-US" dirty="0" smtClean="0"/>
          </a:p>
          <a:p>
            <a:r>
              <a:rPr lang="en-US" dirty="0" err="1" smtClean="0"/>
              <a:t>Color:red</a:t>
            </a:r>
            <a:r>
              <a:rPr lang="en-US" dirty="0" smtClean="0"/>
              <a:t>;</a:t>
            </a:r>
          </a:p>
          <a:p>
            <a:r>
              <a:rPr lang="en-US" dirty="0" smtClean="0"/>
              <a:t>text-align: left/right/center/justify;</a:t>
            </a:r>
          </a:p>
          <a:p>
            <a:r>
              <a:rPr lang="en-US" dirty="0" smtClean="0"/>
              <a:t>text-decoration: </a:t>
            </a:r>
            <a:r>
              <a:rPr lang="en-US" dirty="0" err="1" smtClean="0"/>
              <a:t>overline</a:t>
            </a:r>
            <a:r>
              <a:rPr lang="en-US" dirty="0" smtClean="0"/>
              <a:t>/underline/line-through;</a:t>
            </a:r>
          </a:p>
          <a:p>
            <a:r>
              <a:rPr lang="en-US" dirty="0" smtClean="0"/>
              <a:t>text-transform: uppercase/lowercase/capitalize;</a:t>
            </a:r>
          </a:p>
          <a:p>
            <a:r>
              <a:rPr lang="en-US" dirty="0" smtClean="0"/>
              <a:t>letter-spacing: 3px;</a:t>
            </a:r>
          </a:p>
          <a:p>
            <a:r>
              <a:rPr lang="en-US" dirty="0" smtClean="0"/>
              <a:t>line-height: 0.8;</a:t>
            </a:r>
          </a:p>
          <a:p>
            <a:r>
              <a:rPr lang="en-US" dirty="0" smtClean="0"/>
              <a:t>text-indent: 70px;</a:t>
            </a:r>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172200"/>
          </a:xfrm>
        </p:spPr>
        <p:txBody>
          <a:bodyPr/>
          <a:lstStyle/>
          <a:p>
            <a:r>
              <a:rPr lang="en-US" dirty="0" smtClean="0"/>
              <a:t>The text-indent property is used to specify the indentation of the first line of a text:</a:t>
            </a:r>
          </a:p>
          <a:p>
            <a:r>
              <a:rPr lang="en-US" dirty="0" smtClean="0"/>
              <a:t>text-indent: 50px;</a:t>
            </a:r>
          </a:p>
          <a:p>
            <a:r>
              <a:rPr lang="en-US" dirty="0" smtClean="0"/>
              <a:t>text-shadow: 3px(Hori Shadow) 2px (</a:t>
            </a:r>
            <a:r>
              <a:rPr lang="en-US" dirty="0" err="1" smtClean="0"/>
              <a:t>Vert</a:t>
            </a:r>
            <a:r>
              <a:rPr lang="en-US" dirty="0" smtClean="0"/>
              <a:t> Shadow) red;</a:t>
            </a:r>
          </a:p>
          <a:p>
            <a:r>
              <a:rPr lang="en-US" dirty="0" smtClean="0"/>
              <a:t>direction: </a:t>
            </a:r>
            <a:r>
              <a:rPr lang="en-US" dirty="0" err="1" smtClean="0"/>
              <a:t>rtl</a:t>
            </a:r>
            <a:r>
              <a:rPr lang="en-US" dirty="0" smtClean="0"/>
              <a:t>/</a:t>
            </a:r>
            <a:r>
              <a:rPr lang="en-US" dirty="0" err="1" smtClean="0"/>
              <a:t>ltr</a:t>
            </a:r>
            <a:r>
              <a:rPr lang="en-US" dirty="0" smtClean="0"/>
              <a:t>;</a:t>
            </a:r>
          </a:p>
          <a:p>
            <a:r>
              <a:rPr lang="en-US" dirty="0" smtClean="0"/>
              <a:t>word-spacing: 10px | -10px;</a:t>
            </a:r>
          </a:p>
          <a:p>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cap="all" dirty="0" smtClean="0"/>
              <a:t>CSS TEXT FORMATTING</a:t>
            </a:r>
            <a:endParaRPr lang="en-US" dirty="0"/>
          </a:p>
        </p:txBody>
      </p:sp>
      <p:sp>
        <p:nvSpPr>
          <p:cNvPr id="3" name="Content Placeholder 2"/>
          <p:cNvSpPr>
            <a:spLocks noGrp="1"/>
          </p:cNvSpPr>
          <p:nvPr>
            <p:ph idx="1"/>
          </p:nvPr>
        </p:nvSpPr>
        <p:spPr>
          <a:xfrm>
            <a:off x="457200" y="1143000"/>
            <a:ext cx="8458200" cy="5410200"/>
          </a:xfrm>
        </p:spPr>
        <p:txBody>
          <a:bodyPr>
            <a:normAutofit fontScale="92500" lnSpcReduction="20000"/>
          </a:bodyPr>
          <a:lstStyle/>
          <a:p>
            <a:pPr marL="514350" indent="-514350">
              <a:buNone/>
            </a:pPr>
            <a:r>
              <a:rPr lang="en-US" dirty="0" smtClean="0"/>
              <a:t>p {</a:t>
            </a:r>
          </a:p>
          <a:p>
            <a:pPr marL="514350" indent="-514350">
              <a:buNone/>
            </a:pPr>
            <a:r>
              <a:rPr lang="en-US" dirty="0" smtClean="0"/>
              <a:t>color: blue;</a:t>
            </a:r>
          </a:p>
          <a:p>
            <a:pPr marL="514350" indent="-514350">
              <a:buNone/>
            </a:pPr>
            <a:r>
              <a:rPr lang="en-US" dirty="0" smtClean="0"/>
              <a:t>text-align: center/left/right/justify;</a:t>
            </a:r>
          </a:p>
          <a:p>
            <a:pPr marL="514350" indent="-514350">
              <a:buNone/>
            </a:pPr>
            <a:r>
              <a:rPr lang="en-US" dirty="0" smtClean="0"/>
              <a:t>text-decoration: </a:t>
            </a:r>
            <a:r>
              <a:rPr lang="en-US" dirty="0" err="1" smtClean="0"/>
              <a:t>overline</a:t>
            </a:r>
            <a:r>
              <a:rPr lang="en-US" dirty="0" smtClean="0"/>
              <a:t>/underline/line-through;</a:t>
            </a:r>
          </a:p>
          <a:p>
            <a:pPr marL="514350" indent="-514350">
              <a:buNone/>
            </a:pPr>
            <a:r>
              <a:rPr lang="en-US" dirty="0" smtClean="0"/>
              <a:t>text-transform: uppercase/lowercase/capitalize;</a:t>
            </a:r>
          </a:p>
          <a:p>
            <a:pPr marL="514350" indent="-514350">
              <a:buNone/>
            </a:pPr>
            <a:r>
              <a:rPr lang="en-US" dirty="0" smtClean="0"/>
              <a:t>text-indent: 50px;</a:t>
            </a:r>
          </a:p>
          <a:p>
            <a:pPr marL="514350" indent="-514350">
              <a:buNone/>
            </a:pPr>
            <a:r>
              <a:rPr lang="en-US" dirty="0" smtClean="0"/>
              <a:t>letter-spacing: 3px;</a:t>
            </a:r>
          </a:p>
          <a:p>
            <a:pPr marL="514350" indent="-514350">
              <a:buNone/>
            </a:pPr>
            <a:r>
              <a:rPr lang="en-US" dirty="0" smtClean="0"/>
              <a:t>line-height: 1.0;</a:t>
            </a:r>
          </a:p>
          <a:p>
            <a:pPr marL="514350" indent="-514350">
              <a:buNone/>
            </a:pPr>
            <a:r>
              <a:rPr lang="en-US" dirty="0" smtClean="0"/>
              <a:t>direction: </a:t>
            </a:r>
            <a:r>
              <a:rPr lang="en-US" dirty="0" err="1" smtClean="0"/>
              <a:t>rtl</a:t>
            </a:r>
            <a:r>
              <a:rPr lang="en-US" dirty="0" smtClean="0"/>
              <a:t>;</a:t>
            </a:r>
          </a:p>
          <a:p>
            <a:pPr marL="514350" indent="-514350">
              <a:buNone/>
            </a:pPr>
            <a:r>
              <a:rPr lang="en-US" dirty="0" smtClean="0"/>
              <a:t>word-spacing: 10px ;</a:t>
            </a:r>
          </a:p>
          <a:p>
            <a:pPr marL="514350" indent="-514350">
              <a:buNone/>
            </a:pPr>
            <a:r>
              <a:rPr lang="en-US" dirty="0" smtClean="0"/>
              <a:t>text-shadow: 3px 2px  red;</a:t>
            </a:r>
            <a:br>
              <a:rPr lang="en-US" dirty="0" smtClean="0"/>
            </a:br>
            <a:r>
              <a:rPr lang="en-US" dirty="0" smtClean="0"/>
              <a:t>}</a:t>
            </a:r>
            <a:endParaRPr 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Margin</a:t>
            </a:r>
            <a:endParaRPr lang="en-US" dirty="0"/>
          </a:p>
        </p:txBody>
      </p:sp>
      <p:sp>
        <p:nvSpPr>
          <p:cNvPr id="3" name="Content Placeholder 2"/>
          <p:cNvSpPr>
            <a:spLocks noGrp="1"/>
          </p:cNvSpPr>
          <p:nvPr>
            <p:ph idx="1"/>
          </p:nvPr>
        </p:nvSpPr>
        <p:spPr/>
        <p:txBody>
          <a:bodyPr>
            <a:normAutofit/>
          </a:bodyPr>
          <a:lstStyle/>
          <a:p>
            <a:r>
              <a:rPr lang="en-US" dirty="0" smtClean="0"/>
              <a:t>The CSS margin properties are used to generate space around elements.</a:t>
            </a:r>
          </a:p>
          <a:p>
            <a:r>
              <a:rPr lang="en-US" dirty="0" smtClean="0"/>
              <a:t>Units : </a:t>
            </a:r>
            <a:r>
              <a:rPr lang="en-US" dirty="0" err="1" smtClean="0"/>
              <a:t>px,pt,cm</a:t>
            </a:r>
            <a:r>
              <a:rPr lang="en-US" dirty="0" smtClean="0"/>
              <a:t>,%</a:t>
            </a:r>
          </a:p>
          <a:p>
            <a:r>
              <a:rPr lang="en-US" dirty="0" smtClean="0"/>
              <a:t>Margin-This property is used to set all the properties in one declaration.</a:t>
            </a:r>
          </a:p>
          <a:p>
            <a:r>
              <a:rPr lang="en-US" dirty="0" smtClean="0"/>
              <a:t>margin-left /margin-right/margin-top/margin-bottom</a:t>
            </a:r>
          </a:p>
          <a:p>
            <a:endParaRPr lang="en-US" dirty="0" smtClean="0"/>
          </a:p>
          <a:p>
            <a:endParaRPr lang="en-US"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457200" y="1143000"/>
            <a:ext cx="8229600" cy="5410200"/>
          </a:xfrm>
        </p:spPr>
        <p:txBody>
          <a:bodyPr>
            <a:normAutofit fontScale="92500" lnSpcReduction="10000"/>
          </a:bodyPr>
          <a:lstStyle/>
          <a:p>
            <a:pPr>
              <a:buNone/>
            </a:pPr>
            <a:r>
              <a:rPr lang="en-US" dirty="0" smtClean="0"/>
              <a:t>p {</a:t>
            </a:r>
            <a:br>
              <a:rPr lang="en-US" dirty="0" smtClean="0"/>
            </a:br>
            <a:r>
              <a:rPr lang="en-US" dirty="0" smtClean="0"/>
              <a:t>    margin-top:50px;</a:t>
            </a:r>
            <a:br>
              <a:rPr lang="en-US" dirty="0" smtClean="0"/>
            </a:br>
            <a:r>
              <a:rPr lang="en-US" dirty="0" smtClean="0"/>
              <a:t>    margin-bottom: 100px;</a:t>
            </a:r>
            <a:br>
              <a:rPr lang="en-US" dirty="0" smtClean="0"/>
            </a:br>
            <a:r>
              <a:rPr lang="en-US" dirty="0" smtClean="0"/>
              <a:t>    margin-right: 150px;</a:t>
            </a:r>
            <a:br>
              <a:rPr lang="en-US" dirty="0" smtClean="0"/>
            </a:br>
            <a:r>
              <a:rPr lang="en-US" dirty="0" smtClean="0"/>
              <a:t>    margin-left: 80px;</a:t>
            </a:r>
            <a:br>
              <a:rPr lang="en-US" dirty="0" smtClean="0"/>
            </a:br>
            <a:r>
              <a:rPr lang="en-US" dirty="0" smtClean="0"/>
              <a:t>}</a:t>
            </a:r>
          </a:p>
          <a:p>
            <a:pPr>
              <a:buNone/>
            </a:pPr>
            <a:endParaRPr lang="en-US" dirty="0" smtClean="0"/>
          </a:p>
          <a:p>
            <a:pPr algn="ctr">
              <a:buNone/>
            </a:pPr>
            <a:r>
              <a:rPr lang="en-US" b="1" dirty="0" smtClean="0"/>
              <a:t>OR</a:t>
            </a:r>
          </a:p>
          <a:p>
            <a:pPr>
              <a:buNone/>
            </a:pPr>
            <a:r>
              <a:rPr lang="en-US" b="1" dirty="0" smtClean="0"/>
              <a:t>P{margin: top right </a:t>
            </a:r>
            <a:r>
              <a:rPr lang="en-US" b="1" smtClean="0"/>
              <a:t>bottom left}</a:t>
            </a:r>
            <a:endParaRPr lang="en-US" b="1" dirty="0" smtClean="0"/>
          </a:p>
          <a:p>
            <a:pPr>
              <a:buNone/>
            </a:pPr>
            <a:r>
              <a:rPr lang="en-US" dirty="0" smtClean="0"/>
              <a:t>p {</a:t>
            </a:r>
            <a:br>
              <a:rPr lang="en-US" dirty="0" smtClean="0"/>
            </a:br>
            <a:r>
              <a:rPr lang="en-US" dirty="0" smtClean="0"/>
              <a:t>    margin: 100px 150px 100px 80px;</a:t>
            </a:r>
            <a:br>
              <a:rPr lang="en-US" dirty="0" smtClean="0"/>
            </a:br>
            <a:r>
              <a:rPr lang="en-US" dirty="0" smtClean="0"/>
              <a:t>}</a:t>
            </a:r>
          </a:p>
          <a:p>
            <a:pPr>
              <a:buNone/>
            </a:pP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 height and width</a:t>
            </a:r>
            <a:endParaRPr lang="en-US" dirty="0"/>
          </a:p>
        </p:txBody>
      </p:sp>
      <p:sp>
        <p:nvSpPr>
          <p:cNvPr id="3" name="Content Placeholder 2"/>
          <p:cNvSpPr>
            <a:spLocks noGrp="1"/>
          </p:cNvSpPr>
          <p:nvPr>
            <p:ph idx="1"/>
          </p:nvPr>
        </p:nvSpPr>
        <p:spPr/>
        <p:txBody>
          <a:bodyPr/>
          <a:lstStyle/>
          <a:p>
            <a:r>
              <a:rPr lang="en-US" dirty="0" smtClean="0"/>
              <a:t>The height and width properties are used to set the height and width of an element.</a:t>
            </a:r>
          </a:p>
          <a:p>
            <a:pPr>
              <a:buNone/>
            </a:pPr>
            <a:r>
              <a:rPr lang="en-US" dirty="0" smtClean="0"/>
              <a:t>h1{</a:t>
            </a:r>
          </a:p>
          <a:p>
            <a:pPr>
              <a:buNone/>
            </a:pPr>
            <a:r>
              <a:rPr lang="en-US" dirty="0" smtClean="0"/>
              <a:t>width:100px;</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CSS Padding</a:t>
            </a:r>
            <a:endParaRPr lang="en-US" dirty="0"/>
          </a:p>
        </p:txBody>
      </p:sp>
      <p:sp>
        <p:nvSpPr>
          <p:cNvPr id="3" name="Content Placeholder 2"/>
          <p:cNvSpPr>
            <a:spLocks noGrp="1"/>
          </p:cNvSpPr>
          <p:nvPr>
            <p:ph idx="1"/>
          </p:nvPr>
        </p:nvSpPr>
        <p:spPr>
          <a:xfrm>
            <a:off x="457200" y="1600200"/>
            <a:ext cx="8229600" cy="4953000"/>
          </a:xfrm>
        </p:spPr>
        <p:txBody>
          <a:bodyPr>
            <a:normAutofit fontScale="85000" lnSpcReduction="10000"/>
          </a:bodyPr>
          <a:lstStyle/>
          <a:p>
            <a:r>
              <a:rPr lang="en-US" b="1" dirty="0" smtClean="0"/>
              <a:t>CSS Padding property</a:t>
            </a:r>
            <a:r>
              <a:rPr lang="en-US" dirty="0" smtClean="0"/>
              <a:t> is used to define the space between the element content and the element border.</a:t>
            </a:r>
          </a:p>
          <a:p>
            <a:r>
              <a:rPr lang="en-US" dirty="0" smtClean="0"/>
              <a:t>div {</a:t>
            </a:r>
            <a:br>
              <a:rPr lang="en-US" dirty="0" smtClean="0"/>
            </a:br>
            <a:r>
              <a:rPr lang="en-US" dirty="0" smtClean="0"/>
              <a:t>    padding-top: 50px;</a:t>
            </a:r>
            <a:br>
              <a:rPr lang="en-US" dirty="0" smtClean="0"/>
            </a:br>
            <a:r>
              <a:rPr lang="en-US" dirty="0" smtClean="0"/>
              <a:t>    padding-right: 30px;</a:t>
            </a:r>
            <a:br>
              <a:rPr lang="en-US" dirty="0" smtClean="0"/>
            </a:br>
            <a:r>
              <a:rPr lang="en-US" dirty="0" smtClean="0"/>
              <a:t>    padding-bottom: 50px;</a:t>
            </a:r>
            <a:br>
              <a:rPr lang="en-US" dirty="0" smtClean="0"/>
            </a:br>
            <a:r>
              <a:rPr lang="en-US" dirty="0" smtClean="0"/>
              <a:t>    padding-left: 80px;</a:t>
            </a:r>
            <a:br>
              <a:rPr lang="en-US" dirty="0" smtClean="0"/>
            </a:br>
            <a:r>
              <a:rPr lang="en-US" dirty="0" smtClean="0"/>
              <a:t>}</a:t>
            </a:r>
          </a:p>
          <a:p>
            <a:r>
              <a:rPr lang="en-US" dirty="0" smtClean="0"/>
              <a:t>OR</a:t>
            </a:r>
          </a:p>
          <a:p>
            <a:r>
              <a:rPr lang="en-US" dirty="0" smtClean="0"/>
              <a:t>div {</a:t>
            </a:r>
            <a:br>
              <a:rPr lang="en-US" dirty="0" smtClean="0"/>
            </a:br>
            <a:r>
              <a:rPr lang="en-US" dirty="0" smtClean="0"/>
              <a:t>    padding: 25px 50px 75px 100px;</a:t>
            </a:r>
            <a:br>
              <a:rPr lang="en-US" dirty="0" smtClean="0"/>
            </a:br>
            <a:r>
              <a:rPr lang="en-US" dirty="0" smtClean="0"/>
              <a:t>}</a:t>
            </a:r>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CSS Element Selector</a:t>
            </a:r>
            <a:endParaRPr lang="en-US" dirty="0"/>
          </a:p>
        </p:txBody>
      </p:sp>
      <p:sp>
        <p:nvSpPr>
          <p:cNvPr id="3" name="Content Placeholder 2"/>
          <p:cNvSpPr>
            <a:spLocks noGrp="1"/>
          </p:cNvSpPr>
          <p:nvPr>
            <p:ph idx="1"/>
          </p:nvPr>
        </p:nvSpPr>
        <p:spPr>
          <a:xfrm>
            <a:off x="0" y="914400"/>
            <a:ext cx="8915400" cy="5715000"/>
          </a:xfrm>
        </p:spPr>
        <p:txBody>
          <a:bodyPr>
            <a:normAutofit/>
          </a:bodyPr>
          <a:lstStyle/>
          <a:p>
            <a:pPr>
              <a:buNone/>
            </a:pPr>
            <a:r>
              <a:rPr lang="en-US" b="1" dirty="0" smtClean="0"/>
              <a:t>&lt;style&gt;</a:t>
            </a:r>
            <a:r>
              <a:rPr lang="en-US" dirty="0" smtClean="0"/>
              <a:t>  </a:t>
            </a:r>
          </a:p>
          <a:p>
            <a:pPr>
              <a:buNone/>
            </a:pPr>
            <a:r>
              <a:rPr lang="en-US" dirty="0" smtClean="0"/>
              <a:t>p{  </a:t>
            </a:r>
          </a:p>
          <a:p>
            <a:pPr>
              <a:buNone/>
            </a:pPr>
            <a:r>
              <a:rPr lang="en-US" dirty="0" smtClean="0"/>
              <a:t>    text-align: center;  </a:t>
            </a:r>
          </a:p>
          <a:p>
            <a:pPr>
              <a:buNone/>
            </a:pPr>
            <a:r>
              <a:rPr lang="en-US" dirty="0" smtClean="0"/>
              <a:t>    color: blue;  </a:t>
            </a:r>
          </a:p>
          <a:p>
            <a:pPr>
              <a:buNone/>
            </a:pPr>
            <a:r>
              <a:rPr lang="en-US" dirty="0" smtClean="0"/>
              <a:t>}   </a:t>
            </a:r>
          </a:p>
          <a:p>
            <a:pPr>
              <a:buNone/>
            </a:pPr>
            <a:r>
              <a:rPr lang="en-US" b="1" dirty="0" smtClean="0"/>
              <a:t>&lt;/style&gt;</a:t>
            </a:r>
            <a:r>
              <a:rPr lang="en-US" dirty="0" smtClean="0"/>
              <a:t>  </a:t>
            </a:r>
          </a:p>
          <a:p>
            <a:pPr>
              <a:buNone/>
            </a:pPr>
            <a:r>
              <a:rPr lang="en-US" b="1" dirty="0" smtClean="0"/>
              <a:t>&lt;/head&gt;</a:t>
            </a:r>
            <a:r>
              <a:rPr lang="en-US" dirty="0" smtClean="0"/>
              <a:t>  </a:t>
            </a:r>
          </a:p>
          <a:p>
            <a:pPr>
              <a:buNone/>
            </a:pPr>
            <a:r>
              <a:rPr lang="en-US" b="1" dirty="0" smtClean="0"/>
              <a:t>&lt;body&gt;</a:t>
            </a:r>
            <a:r>
              <a:rPr lang="en-US" dirty="0" smtClean="0"/>
              <a:t>  </a:t>
            </a:r>
          </a:p>
          <a:p>
            <a:pPr>
              <a:buNone/>
            </a:pPr>
            <a:r>
              <a:rPr lang="en-US" b="1" dirty="0" smtClean="0"/>
              <a:t>&lt;p&gt;</a:t>
            </a:r>
            <a:r>
              <a:rPr lang="en-US" dirty="0" smtClean="0"/>
              <a:t>This style will be applied on every </a:t>
            </a:r>
            <a:r>
              <a:rPr lang="en-US" dirty="0" err="1" smtClean="0"/>
              <a:t>paragrap</a:t>
            </a:r>
            <a:r>
              <a:rPr lang="en-US" b="1" dirty="0" smtClean="0"/>
              <a:t>&lt;/p&gt;</a:t>
            </a:r>
            <a:r>
              <a:rPr lang="en-US" dirty="0" smtClean="0"/>
              <a:t>  </a:t>
            </a:r>
          </a:p>
          <a:p>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81000" y="0"/>
            <a:ext cx="8229600" cy="7478970"/>
          </a:xfrm>
          <a:prstGeom prst="rect">
            <a:avLst/>
          </a:prstGeom>
        </p:spPr>
        <p:txBody>
          <a:bodyPr wrap="square">
            <a:spAutoFit/>
          </a:bodyPr>
          <a:lstStyle/>
          <a:p>
            <a:pPr marL="514350" indent="-514350">
              <a:buNone/>
            </a:pPr>
            <a:r>
              <a:rPr lang="en-US" sz="3200" dirty="0" smtClean="0"/>
              <a:t>CSS margin is different from CSS padding  in the</a:t>
            </a:r>
          </a:p>
          <a:p>
            <a:pPr marL="514350" indent="-514350">
              <a:buNone/>
            </a:pPr>
            <a:r>
              <a:rPr lang="en-US" sz="3200" dirty="0" smtClean="0"/>
              <a:t>way that it defines the space around elements</a:t>
            </a:r>
          </a:p>
          <a:p>
            <a:r>
              <a:rPr lang="en-US" sz="2200" b="1" dirty="0" smtClean="0"/>
              <a:t>&lt;style&gt;</a:t>
            </a:r>
            <a:r>
              <a:rPr lang="en-US" sz="2200" dirty="0" smtClean="0"/>
              <a:t>  </a:t>
            </a:r>
          </a:p>
          <a:p>
            <a:r>
              <a:rPr lang="en-US" sz="2200" dirty="0" smtClean="0"/>
              <a:t>p {  </a:t>
            </a:r>
          </a:p>
          <a:p>
            <a:r>
              <a:rPr lang="en-US" sz="2200" dirty="0" smtClean="0"/>
              <a:t>    background-color: grey;  </a:t>
            </a:r>
          </a:p>
          <a:p>
            <a:r>
              <a:rPr lang="en-US" sz="2200" dirty="0" smtClean="0"/>
              <a:t>}  </a:t>
            </a:r>
          </a:p>
          <a:p>
            <a:r>
              <a:rPr lang="en-US" sz="2200" dirty="0" err="1" smtClean="0"/>
              <a:t>p.padding</a:t>
            </a:r>
            <a:r>
              <a:rPr lang="en-US" sz="2200" dirty="0" smtClean="0"/>
              <a:t> {  </a:t>
            </a:r>
          </a:p>
          <a:p>
            <a:r>
              <a:rPr lang="en-US" sz="2200" dirty="0" smtClean="0"/>
              <a:t>    margin-top: 50px;  </a:t>
            </a:r>
          </a:p>
          <a:p>
            <a:r>
              <a:rPr lang="en-US" sz="2200" dirty="0" smtClean="0"/>
              <a:t>    padding-right: 100px;  </a:t>
            </a:r>
          </a:p>
          <a:p>
            <a:r>
              <a:rPr lang="en-US" sz="2200" dirty="0" smtClean="0"/>
              <a:t>    padding-bottom: 150px;  </a:t>
            </a:r>
          </a:p>
          <a:p>
            <a:r>
              <a:rPr lang="en-US" sz="2200" dirty="0" smtClean="0"/>
              <a:t>    padding-left: 200px;  </a:t>
            </a:r>
          </a:p>
          <a:p>
            <a:r>
              <a:rPr lang="en-US" sz="2200" dirty="0" smtClean="0"/>
              <a:t>}  </a:t>
            </a:r>
          </a:p>
          <a:p>
            <a:r>
              <a:rPr lang="en-US" sz="2200" b="1" dirty="0" smtClean="0"/>
              <a:t>&lt;/style&gt;</a:t>
            </a:r>
            <a:r>
              <a:rPr lang="en-US" sz="2200" dirty="0" smtClean="0"/>
              <a:t>  </a:t>
            </a:r>
          </a:p>
          <a:p>
            <a:r>
              <a:rPr lang="en-US" sz="2200" b="1" dirty="0" smtClean="0"/>
              <a:t>&lt;/head&gt;</a:t>
            </a:r>
            <a:r>
              <a:rPr lang="en-US" sz="2200" dirty="0" smtClean="0"/>
              <a:t>  </a:t>
            </a:r>
          </a:p>
          <a:p>
            <a:r>
              <a:rPr lang="en-US" sz="2200" b="1" dirty="0" smtClean="0"/>
              <a:t>&lt;body&gt;</a:t>
            </a:r>
            <a:r>
              <a:rPr lang="en-US" sz="2200" dirty="0" smtClean="0"/>
              <a:t>  </a:t>
            </a:r>
          </a:p>
          <a:p>
            <a:r>
              <a:rPr lang="en-US" sz="2200" b="1" dirty="0" smtClean="0"/>
              <a:t>&lt;p&gt;</a:t>
            </a:r>
            <a:r>
              <a:rPr lang="en-US" sz="2200" dirty="0" smtClean="0"/>
              <a:t>This is a paragraph with no specified padding.</a:t>
            </a:r>
            <a:r>
              <a:rPr lang="en-US" sz="2200" b="1" dirty="0" smtClean="0"/>
              <a:t>&lt;/p&gt;</a:t>
            </a:r>
            <a:r>
              <a:rPr lang="en-US" sz="2200" dirty="0" smtClean="0"/>
              <a:t>  </a:t>
            </a:r>
          </a:p>
          <a:p>
            <a:r>
              <a:rPr lang="en-US" sz="2200" b="1" dirty="0" smtClean="0"/>
              <a:t>&lt;p</a:t>
            </a:r>
            <a:r>
              <a:rPr lang="en-US" sz="2200" dirty="0" smtClean="0"/>
              <a:t> class="padding"</a:t>
            </a:r>
            <a:r>
              <a:rPr lang="en-US" sz="2200" b="1" dirty="0" smtClean="0"/>
              <a:t>&gt;</a:t>
            </a:r>
            <a:r>
              <a:rPr lang="en-US" sz="2200" dirty="0" smtClean="0"/>
              <a:t>This is a paragraph with specified </a:t>
            </a:r>
            <a:r>
              <a:rPr lang="en-US" sz="2200" dirty="0" err="1" smtClean="0"/>
              <a:t>paddings</a:t>
            </a:r>
            <a:r>
              <a:rPr lang="en-US" sz="2200" dirty="0" smtClean="0"/>
              <a:t>.</a:t>
            </a:r>
            <a:r>
              <a:rPr lang="en-US" sz="2200" b="1" dirty="0" smtClean="0"/>
              <a:t>&lt;/p&gt;</a:t>
            </a:r>
            <a:r>
              <a:rPr lang="en-US" sz="2200" dirty="0" smtClean="0"/>
              <a:t>  </a:t>
            </a:r>
          </a:p>
          <a:p>
            <a:endParaRPr lang="en-US" sz="2200" dirty="0" smtClean="0"/>
          </a:p>
          <a:p>
            <a:r>
              <a:rPr lang="en-US" sz="3200" dirty="0" smtClean="0"/>
              <a:t> </a:t>
            </a:r>
          </a:p>
          <a:p>
            <a:pPr marL="514350" indent="-514350">
              <a:buNone/>
            </a:pPr>
            <a:endParaRPr lang="en-US" sz="3200"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CSS Comments</a:t>
            </a:r>
            <a:endParaRPr lang="en-US" dirty="0"/>
          </a:p>
        </p:txBody>
      </p:sp>
      <p:sp>
        <p:nvSpPr>
          <p:cNvPr id="3" name="Content Placeholder 2"/>
          <p:cNvSpPr>
            <a:spLocks noGrp="1"/>
          </p:cNvSpPr>
          <p:nvPr>
            <p:ph idx="1"/>
          </p:nvPr>
        </p:nvSpPr>
        <p:spPr>
          <a:xfrm>
            <a:off x="457200" y="1295400"/>
            <a:ext cx="8229600" cy="5181600"/>
          </a:xfrm>
        </p:spPr>
        <p:txBody>
          <a:bodyPr>
            <a:normAutofit/>
          </a:bodyPr>
          <a:lstStyle/>
          <a:p>
            <a:r>
              <a:rPr lang="en-US" dirty="0" smtClean="0"/>
              <a:t>Comments are single or multiple lines statement and written within</a:t>
            </a:r>
          </a:p>
          <a:p>
            <a:r>
              <a:rPr lang="en-US" dirty="0" smtClean="0"/>
              <a:t> /*……..message/code………. */</a:t>
            </a:r>
          </a:p>
          <a:p>
            <a:r>
              <a:rPr lang="en-US" dirty="0" smtClean="0"/>
              <a:t>p {  </a:t>
            </a:r>
          </a:p>
          <a:p>
            <a:r>
              <a:rPr lang="en-US" dirty="0" smtClean="0"/>
              <a:t>    color: blue;  </a:t>
            </a:r>
          </a:p>
          <a:p>
            <a:r>
              <a:rPr lang="en-US" dirty="0" smtClean="0"/>
              <a:t>    /* This is a single-line comment */  </a:t>
            </a:r>
          </a:p>
          <a:p>
            <a:r>
              <a:rPr lang="en-US" dirty="0" smtClean="0"/>
              <a:t>    text-align: center;  </a:t>
            </a:r>
          </a:p>
          <a:p>
            <a:r>
              <a:rPr lang="en-US" dirty="0" smtClean="0"/>
              <a:t>}   </a:t>
            </a:r>
          </a:p>
          <a:p>
            <a:endParaRPr 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CSS Box Model</a:t>
            </a:r>
            <a:endParaRPr lang="en-US" dirty="0"/>
          </a:p>
        </p:txBody>
      </p:sp>
      <p:sp>
        <p:nvSpPr>
          <p:cNvPr id="3" name="Content Placeholder 2"/>
          <p:cNvSpPr>
            <a:spLocks noGrp="1"/>
          </p:cNvSpPr>
          <p:nvPr>
            <p:ph idx="1"/>
          </p:nvPr>
        </p:nvSpPr>
        <p:spPr>
          <a:xfrm>
            <a:off x="457200" y="1600200"/>
            <a:ext cx="8229600" cy="4800600"/>
          </a:xfrm>
        </p:spPr>
        <p:txBody>
          <a:bodyPr>
            <a:normAutofit lnSpcReduction="10000"/>
          </a:bodyPr>
          <a:lstStyle/>
          <a:p>
            <a:r>
              <a:rPr lang="en-US" dirty="0" smtClean="0"/>
              <a:t>All HTML elements (tags) can be considered as boxes. </a:t>
            </a:r>
          </a:p>
          <a:p>
            <a:r>
              <a:rPr lang="en-US" dirty="0" smtClean="0"/>
              <a:t>The CSS box model is essentially a box that wraps around every HTML element. It consists of: </a:t>
            </a:r>
          </a:p>
          <a:p>
            <a:r>
              <a:rPr lang="en-US" dirty="0" smtClean="0"/>
              <a:t>Margins</a:t>
            </a:r>
          </a:p>
          <a:p>
            <a:r>
              <a:rPr lang="en-US" dirty="0" smtClean="0"/>
              <a:t>Borders</a:t>
            </a:r>
          </a:p>
          <a:p>
            <a:r>
              <a:rPr lang="en-US" dirty="0" smtClean="0"/>
              <a:t>Padding</a:t>
            </a:r>
          </a:p>
          <a:p>
            <a:r>
              <a:rPr lang="en-US" dirty="0" smtClean="0"/>
              <a:t>Actual content. </a:t>
            </a:r>
            <a:endParaRPr lang="en-US"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boxmodel.gif"/>
          <p:cNvPicPr>
            <a:picLocks noGrp="1" noChangeAspect="1"/>
          </p:cNvPicPr>
          <p:nvPr>
            <p:ph idx="1"/>
          </p:nvPr>
        </p:nvPicPr>
        <p:blipFill>
          <a:blip r:embed="rId2"/>
          <a:stretch>
            <a:fillRect/>
          </a:stretch>
        </p:blipFill>
        <p:spPr>
          <a:xfrm>
            <a:off x="0" y="0"/>
            <a:ext cx="9144000" cy="6858000"/>
          </a:xfrm>
        </p:spPr>
      </p:pic>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BOX MODEL</a:t>
            </a:r>
            <a:endParaRPr lang="en-US" dirty="0"/>
          </a:p>
        </p:txBody>
      </p:sp>
      <p:sp>
        <p:nvSpPr>
          <p:cNvPr id="3" name="Content Placeholder 2"/>
          <p:cNvSpPr>
            <a:spLocks noGrp="1"/>
          </p:cNvSpPr>
          <p:nvPr>
            <p:ph idx="1"/>
          </p:nvPr>
        </p:nvSpPr>
        <p:spPr>
          <a:xfrm>
            <a:off x="457200" y="1600200"/>
            <a:ext cx="8229600" cy="4876800"/>
          </a:xfrm>
        </p:spPr>
        <p:txBody>
          <a:bodyPr/>
          <a:lstStyle/>
          <a:p>
            <a:r>
              <a:rPr lang="en-US" b="1" dirty="0" smtClean="0"/>
              <a:t>Content</a:t>
            </a:r>
            <a:r>
              <a:rPr lang="en-US" dirty="0" smtClean="0"/>
              <a:t> - The content of the box, where text and images appear</a:t>
            </a:r>
          </a:p>
          <a:p>
            <a:r>
              <a:rPr lang="en-US" b="1" dirty="0" smtClean="0"/>
              <a:t>Padding</a:t>
            </a:r>
            <a:r>
              <a:rPr lang="en-US" dirty="0" smtClean="0"/>
              <a:t> - Clears an area around the content. The padding is transparent</a:t>
            </a:r>
          </a:p>
          <a:p>
            <a:r>
              <a:rPr lang="en-US" b="1" dirty="0" smtClean="0"/>
              <a:t>Border</a:t>
            </a:r>
            <a:r>
              <a:rPr lang="en-US" dirty="0" smtClean="0"/>
              <a:t> - A border that goes around the padding and content</a:t>
            </a:r>
          </a:p>
          <a:p>
            <a:r>
              <a:rPr lang="en-US" b="1" dirty="0" smtClean="0"/>
              <a:t>Margin</a:t>
            </a:r>
            <a:r>
              <a:rPr lang="en-US" dirty="0" smtClean="0"/>
              <a:t> - Clears an area outside the border. The margin is transparent</a:t>
            </a:r>
          </a:p>
          <a:p>
            <a:endParaRPr lang="en-US" dirty="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r>
              <a:rPr lang="en-US" dirty="0" smtClean="0"/>
              <a:t>div {</a:t>
            </a:r>
            <a:br>
              <a:rPr lang="en-US" dirty="0" smtClean="0"/>
            </a:br>
            <a:r>
              <a:rPr lang="en-US" dirty="0" smtClean="0"/>
              <a:t> 	background-color: grey;   </a:t>
            </a:r>
          </a:p>
          <a:p>
            <a:pPr>
              <a:buNone/>
            </a:pPr>
            <a:r>
              <a:rPr lang="en-US" dirty="0" smtClean="0"/>
              <a:t> 	  	margin: 30px;	</a:t>
            </a:r>
          </a:p>
          <a:p>
            <a:pPr>
              <a:buNone/>
            </a:pPr>
            <a:r>
              <a:rPr lang="en-US" dirty="0" smtClean="0"/>
              <a:t>		border: 10px solid blue;</a:t>
            </a:r>
            <a:br>
              <a:rPr lang="en-US" dirty="0" smtClean="0"/>
            </a:br>
            <a:r>
              <a:rPr lang="en-US" dirty="0" smtClean="0"/>
              <a:t>	padding: 50px;</a:t>
            </a:r>
          </a:p>
          <a:p>
            <a:pPr>
              <a:buNone/>
            </a:pPr>
            <a:r>
              <a:rPr lang="en-US" dirty="0" smtClean="0"/>
              <a:t>		width: 500px;</a:t>
            </a:r>
          </a:p>
          <a:p>
            <a:pPr>
              <a:buNone/>
            </a:pPr>
            <a:r>
              <a:rPr lang="en-US" dirty="0" smtClean="0"/>
              <a:t>	</a:t>
            </a:r>
            <a:r>
              <a:rPr lang="en-US" smtClean="0"/>
              <a:t>	height:100px;</a:t>
            </a:r>
            <a:r>
              <a:rPr lang="en-US" dirty="0" smtClean="0"/>
              <a:t/>
            </a:r>
            <a:br>
              <a:rPr lang="en-US" dirty="0" smtClean="0"/>
            </a:br>
            <a:r>
              <a:rPr lang="en-US" dirty="0" smtClean="0"/>
              <a:t>   }</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Example</a:t>
            </a:r>
            <a:endParaRPr lang="en-US" dirty="0"/>
          </a:p>
        </p:txBody>
      </p:sp>
      <p:sp>
        <p:nvSpPr>
          <p:cNvPr id="3" name="Content Placeholder 2"/>
          <p:cNvSpPr>
            <a:spLocks noGrp="1"/>
          </p:cNvSpPr>
          <p:nvPr>
            <p:ph idx="1"/>
          </p:nvPr>
        </p:nvSpPr>
        <p:spPr>
          <a:xfrm>
            <a:off x="457200" y="1143000"/>
            <a:ext cx="8229600" cy="5334000"/>
          </a:xfrm>
        </p:spPr>
        <p:txBody>
          <a:bodyPr>
            <a:normAutofit/>
          </a:bodyPr>
          <a:lstStyle/>
          <a:p>
            <a:pPr marL="514350" indent="-514350">
              <a:buNone/>
            </a:pPr>
            <a:r>
              <a:rPr lang="en-US" dirty="0" smtClean="0"/>
              <a:t>&lt;style&gt;</a:t>
            </a:r>
          </a:p>
          <a:p>
            <a:pPr marL="514350" indent="-514350">
              <a:buNone/>
            </a:pPr>
            <a:r>
              <a:rPr lang="en-US" dirty="0" smtClean="0"/>
              <a:t>input{</a:t>
            </a:r>
          </a:p>
          <a:p>
            <a:pPr marL="514350" indent="-514350">
              <a:buNone/>
            </a:pPr>
            <a:r>
              <a:rPr lang="en-US" dirty="0" smtClean="0"/>
              <a:t>    height: 100px;</a:t>
            </a:r>
          </a:p>
          <a:p>
            <a:pPr marL="514350" indent="-514350">
              <a:buNone/>
            </a:pPr>
            <a:r>
              <a:rPr lang="en-US" dirty="0" smtClean="0"/>
              <a:t>    width: 50px;</a:t>
            </a:r>
          </a:p>
          <a:p>
            <a:pPr marL="514350" indent="-514350">
              <a:buNone/>
            </a:pPr>
            <a:r>
              <a:rPr lang="en-US" dirty="0" smtClean="0"/>
              <a:t>    background-color: </a:t>
            </a:r>
            <a:r>
              <a:rPr lang="en-US" dirty="0" err="1" smtClean="0"/>
              <a:t>lightgrey</a:t>
            </a:r>
            <a:r>
              <a:rPr lang="en-US" dirty="0" smtClean="0"/>
              <a:t>;</a:t>
            </a:r>
          </a:p>
          <a:p>
            <a:pPr marL="514350" indent="-514350">
              <a:buNone/>
            </a:pPr>
            <a:r>
              <a:rPr lang="en-US" dirty="0" smtClean="0"/>
              <a:t>}</a:t>
            </a:r>
          </a:p>
          <a:p>
            <a:pPr marL="514350" indent="-514350">
              <a:buNone/>
            </a:pPr>
            <a:r>
              <a:rPr lang="en-US" dirty="0" smtClean="0"/>
              <a:t>&lt;/style&gt;</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CSS Links</a:t>
            </a:r>
            <a:endParaRPr lang="en-US" dirty="0"/>
          </a:p>
        </p:txBody>
      </p:sp>
      <p:sp>
        <p:nvSpPr>
          <p:cNvPr id="3" name="Content Placeholder 2"/>
          <p:cNvSpPr>
            <a:spLocks noGrp="1"/>
          </p:cNvSpPr>
          <p:nvPr>
            <p:ph idx="1"/>
          </p:nvPr>
        </p:nvSpPr>
        <p:spPr>
          <a:xfrm>
            <a:off x="457200" y="914400"/>
            <a:ext cx="8229600" cy="5715000"/>
          </a:xfrm>
        </p:spPr>
        <p:txBody>
          <a:bodyPr>
            <a:normAutofit fontScale="70000" lnSpcReduction="20000"/>
          </a:bodyPr>
          <a:lstStyle/>
          <a:p>
            <a:pPr>
              <a:buNone/>
            </a:pPr>
            <a:r>
              <a:rPr lang="en-US" dirty="0" smtClean="0"/>
              <a:t>	a:link {</a:t>
            </a:r>
            <a:br>
              <a:rPr lang="en-US" dirty="0" smtClean="0"/>
            </a:br>
            <a:r>
              <a:rPr lang="en-US" dirty="0" smtClean="0"/>
              <a:t>    color: red;</a:t>
            </a:r>
            <a:br>
              <a:rPr lang="en-US" dirty="0" smtClean="0"/>
            </a:br>
            <a:r>
              <a:rPr lang="en-US" dirty="0" smtClean="0"/>
              <a:t>}</a:t>
            </a:r>
            <a:br>
              <a:rPr lang="en-US" dirty="0" smtClean="0"/>
            </a:br>
            <a:r>
              <a:rPr lang="en-US" dirty="0" smtClean="0"/>
              <a:t/>
            </a:r>
            <a:br>
              <a:rPr lang="en-US" dirty="0" smtClean="0"/>
            </a:br>
            <a:r>
              <a:rPr lang="en-US" dirty="0" smtClean="0"/>
              <a:t>/* visited link */</a:t>
            </a:r>
            <a:br>
              <a:rPr lang="en-US" dirty="0" smtClean="0"/>
            </a:br>
            <a:r>
              <a:rPr lang="en-US" dirty="0" smtClean="0"/>
              <a:t>a:visited {</a:t>
            </a:r>
            <a:br>
              <a:rPr lang="en-US" dirty="0" smtClean="0"/>
            </a:br>
            <a:r>
              <a:rPr lang="en-US" dirty="0" smtClean="0"/>
              <a:t>    color: green;</a:t>
            </a:r>
            <a:br>
              <a:rPr lang="en-US" dirty="0" smtClean="0"/>
            </a:br>
            <a:r>
              <a:rPr lang="en-US" dirty="0" smtClean="0"/>
              <a:t>}</a:t>
            </a:r>
            <a:br>
              <a:rPr lang="en-US" dirty="0" smtClean="0"/>
            </a:br>
            <a:r>
              <a:rPr lang="en-US" dirty="0" smtClean="0"/>
              <a:t/>
            </a:r>
            <a:br>
              <a:rPr lang="en-US" dirty="0" smtClean="0"/>
            </a:br>
            <a:r>
              <a:rPr lang="en-US" dirty="0" smtClean="0"/>
              <a:t>/* mouse over link */</a:t>
            </a:r>
            <a:br>
              <a:rPr lang="en-US" dirty="0" smtClean="0"/>
            </a:br>
            <a:r>
              <a:rPr lang="en-US" dirty="0" smtClean="0"/>
              <a:t>a:hover {</a:t>
            </a:r>
            <a:br>
              <a:rPr lang="en-US" dirty="0" smtClean="0"/>
            </a:br>
            <a:r>
              <a:rPr lang="en-US" dirty="0" smtClean="0"/>
              <a:t>    color: yellow;</a:t>
            </a:r>
          </a:p>
          <a:p>
            <a:pPr>
              <a:buNone/>
            </a:pPr>
            <a:r>
              <a:rPr lang="en-US" dirty="0" smtClean="0"/>
              <a:t>		text-decoration: underline;</a:t>
            </a:r>
          </a:p>
          <a:p>
            <a:pPr>
              <a:buNone/>
            </a:pPr>
            <a:r>
              <a:rPr lang="en-US" dirty="0" smtClean="0"/>
              <a:t>		 background-color: </a:t>
            </a:r>
            <a:r>
              <a:rPr lang="en-US" dirty="0" err="1" smtClean="0"/>
              <a:t>lightgreen</a:t>
            </a:r>
            <a:r>
              <a:rPr lang="en-US" dirty="0" smtClean="0"/>
              <a:t>;</a:t>
            </a:r>
            <a:br>
              <a:rPr lang="en-US" dirty="0" smtClean="0"/>
            </a:br>
            <a:r>
              <a:rPr lang="en-US" dirty="0" smtClean="0"/>
              <a:t>}</a:t>
            </a:r>
            <a:br>
              <a:rPr lang="en-US" dirty="0" smtClean="0"/>
            </a:br>
            <a:r>
              <a:rPr lang="en-US" dirty="0" smtClean="0"/>
              <a:t/>
            </a:r>
            <a:br>
              <a:rPr lang="en-US" dirty="0" smtClean="0"/>
            </a:br>
            <a:r>
              <a:rPr lang="en-US" dirty="0" smtClean="0"/>
              <a:t>/* selected link */</a:t>
            </a:r>
            <a:br>
              <a:rPr lang="en-US" dirty="0" smtClean="0"/>
            </a:br>
            <a:r>
              <a:rPr lang="en-US" dirty="0" smtClean="0"/>
              <a:t>a:active {</a:t>
            </a:r>
            <a:br>
              <a:rPr lang="en-US" dirty="0" smtClean="0"/>
            </a:br>
            <a:r>
              <a:rPr lang="en-US" dirty="0" smtClean="0"/>
              <a:t>    color: blue;</a:t>
            </a:r>
            <a:br>
              <a:rPr lang="en-US" dirty="0" smtClean="0"/>
            </a:br>
            <a:r>
              <a:rPr lang="en-US" dirty="0" smtClean="0"/>
              <a:t>}</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dirty="0" smtClean="0"/>
              <a:t>CSS Tables Styles</a:t>
            </a:r>
            <a:endParaRPr lang="en-US" dirty="0"/>
          </a:p>
        </p:txBody>
      </p:sp>
      <p:sp>
        <p:nvSpPr>
          <p:cNvPr id="3" name="Content Placeholder 2"/>
          <p:cNvSpPr>
            <a:spLocks noGrp="1"/>
          </p:cNvSpPr>
          <p:nvPr>
            <p:ph idx="1"/>
          </p:nvPr>
        </p:nvSpPr>
        <p:spPr>
          <a:xfrm>
            <a:off x="381000" y="990600"/>
            <a:ext cx="8382000" cy="5486400"/>
          </a:xfrm>
        </p:spPr>
        <p:txBody>
          <a:bodyPr>
            <a:normAutofit/>
          </a:bodyPr>
          <a:lstStyle/>
          <a:p>
            <a:pPr marL="514350" indent="-514350">
              <a:buNone/>
            </a:pPr>
            <a:r>
              <a:rPr lang="en-US" dirty="0" smtClean="0"/>
              <a:t>table, td, </a:t>
            </a:r>
            <a:r>
              <a:rPr lang="en-US" dirty="0" err="1" smtClean="0"/>
              <a:t>tr</a:t>
            </a:r>
            <a:r>
              <a:rPr lang="en-US" dirty="0" smtClean="0"/>
              <a:t> {</a:t>
            </a:r>
          </a:p>
          <a:p>
            <a:pPr marL="514350" indent="-514350">
              <a:buNone/>
            </a:pPr>
            <a:r>
              <a:rPr lang="en-US" dirty="0" smtClean="0"/>
              <a:t>    	border: 1px solid black; </a:t>
            </a:r>
          </a:p>
          <a:p>
            <a:pPr marL="514350" indent="-514350">
              <a:buNone/>
            </a:pPr>
            <a:r>
              <a:rPr lang="en-US" dirty="0" smtClean="0"/>
              <a:t>	border-collapse: collapse;</a:t>
            </a:r>
          </a:p>
          <a:p>
            <a:pPr marL="514350" indent="-514350">
              <a:buNone/>
            </a:pPr>
            <a:r>
              <a:rPr lang="en-US" dirty="0" smtClean="0"/>
              <a:t>	width: 100%;</a:t>
            </a:r>
          </a:p>
          <a:p>
            <a:pPr marL="514350" indent="-514350">
              <a:buNone/>
            </a:pPr>
            <a:r>
              <a:rPr lang="en-US" dirty="0" smtClean="0"/>
              <a:t>	height: 50px;</a:t>
            </a:r>
          </a:p>
          <a:p>
            <a:pPr marL="514350" indent="-514350">
              <a:buNone/>
            </a:pPr>
            <a:r>
              <a:rPr lang="en-US" dirty="0" smtClean="0"/>
              <a:t>	text-align: left;</a:t>
            </a:r>
          </a:p>
          <a:p>
            <a:pPr marL="514350" indent="-514350">
              <a:buNone/>
            </a:pPr>
            <a:r>
              <a:rPr lang="en-US" dirty="0" smtClean="0"/>
              <a:t>	vertical-align: top/bottom/middle;</a:t>
            </a:r>
          </a:p>
          <a:p>
            <a:pPr marL="514350" indent="-514350">
              <a:buNone/>
            </a:pPr>
            <a:r>
              <a:rPr lang="en-US" dirty="0" smtClean="0"/>
              <a:t>	}</a:t>
            </a:r>
            <a:endParaRPr 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dirty="0" smtClean="0"/>
              <a:t>CSS Position Property</a:t>
            </a:r>
            <a:endParaRPr lang="en-US" dirty="0"/>
          </a:p>
        </p:txBody>
      </p:sp>
      <p:sp>
        <p:nvSpPr>
          <p:cNvPr id="3" name="Content Placeholder 2"/>
          <p:cNvSpPr>
            <a:spLocks noGrp="1"/>
          </p:cNvSpPr>
          <p:nvPr>
            <p:ph idx="1"/>
          </p:nvPr>
        </p:nvSpPr>
        <p:spPr>
          <a:xfrm>
            <a:off x="457200" y="1143000"/>
            <a:ext cx="8229600" cy="5257800"/>
          </a:xfrm>
        </p:spPr>
        <p:txBody>
          <a:bodyPr>
            <a:normAutofit/>
          </a:bodyPr>
          <a:lstStyle/>
          <a:p>
            <a:pPr>
              <a:buNone/>
            </a:pPr>
            <a:r>
              <a:rPr lang="en-US" dirty="0" smtClean="0"/>
              <a:t>The </a:t>
            </a:r>
            <a:r>
              <a:rPr lang="en-US" b="1" dirty="0" smtClean="0"/>
              <a:t>CSS position property</a:t>
            </a:r>
            <a:r>
              <a:rPr lang="en-US" dirty="0" smtClean="0"/>
              <a:t> is used </a:t>
            </a:r>
            <a:r>
              <a:rPr lang="en-US" i="1" dirty="0" smtClean="0"/>
              <a:t>to set position for an element</a:t>
            </a:r>
            <a:r>
              <a:rPr lang="en-US" dirty="0" smtClean="0"/>
              <a:t>. it is also used to place an element behind another and also useful for scripted animation effect. </a:t>
            </a:r>
          </a:p>
          <a:p>
            <a:pPr>
              <a:buNone/>
            </a:pPr>
            <a:r>
              <a:rPr lang="en-US" dirty="0" smtClean="0"/>
              <a:t>There are four different position values:</a:t>
            </a:r>
          </a:p>
          <a:p>
            <a:pPr marL="514350" indent="-514350">
              <a:buFont typeface="+mj-lt"/>
              <a:buAutoNum type="arabicPeriod"/>
            </a:pPr>
            <a:r>
              <a:rPr lang="en-US" dirty="0" smtClean="0"/>
              <a:t>CSS Static Positioning</a:t>
            </a:r>
          </a:p>
          <a:p>
            <a:pPr marL="514350" indent="-514350">
              <a:buFont typeface="+mj-lt"/>
              <a:buAutoNum type="arabicPeriod"/>
            </a:pPr>
            <a:r>
              <a:rPr lang="en-US" dirty="0" smtClean="0"/>
              <a:t>CSS Fixed Positioning</a:t>
            </a:r>
          </a:p>
          <a:p>
            <a:pPr marL="514350" indent="-514350">
              <a:buFont typeface="+mj-lt"/>
              <a:buAutoNum type="arabicPeriod"/>
            </a:pPr>
            <a:r>
              <a:rPr lang="en-US" dirty="0" smtClean="0"/>
              <a:t>CSS Relative Positioning</a:t>
            </a:r>
          </a:p>
          <a:p>
            <a:pPr marL="514350" indent="-514350">
              <a:buFont typeface="+mj-lt"/>
              <a:buAutoNum type="arabicPeriod"/>
            </a:pPr>
            <a:r>
              <a:rPr lang="en-US" dirty="0" smtClean="0"/>
              <a:t>CSS Absolute Positioning</a:t>
            </a:r>
          </a:p>
          <a:p>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rmAutofit fontScale="90000"/>
          </a:bodyPr>
          <a:lstStyle/>
          <a:p>
            <a:r>
              <a:rPr lang="en-US" dirty="0" smtClean="0"/>
              <a:t> id Selector</a:t>
            </a:r>
            <a:endParaRPr lang="en-US" dirty="0"/>
          </a:p>
        </p:txBody>
      </p:sp>
      <p:sp>
        <p:nvSpPr>
          <p:cNvPr id="3" name="Content Placeholder 2"/>
          <p:cNvSpPr>
            <a:spLocks noGrp="1"/>
          </p:cNvSpPr>
          <p:nvPr>
            <p:ph idx="1"/>
          </p:nvPr>
        </p:nvSpPr>
        <p:spPr>
          <a:xfrm>
            <a:off x="457200" y="838200"/>
            <a:ext cx="8229600" cy="5638800"/>
          </a:xfrm>
        </p:spPr>
        <p:txBody>
          <a:bodyPr>
            <a:normAutofit/>
          </a:bodyPr>
          <a:lstStyle/>
          <a:p>
            <a:r>
              <a:rPr lang="en-US" dirty="0" smtClean="0"/>
              <a:t>The id selector uses the id attribute of an HTML element to select a specific element.</a:t>
            </a:r>
          </a:p>
          <a:p>
            <a:r>
              <a:rPr lang="en-US" dirty="0" smtClean="0"/>
              <a:t>The id of an element should be unique within a page so it is chosen to select a single, unique element.</a:t>
            </a:r>
          </a:p>
          <a:p>
            <a:r>
              <a:rPr lang="en-US" dirty="0" smtClean="0"/>
              <a:t>It is written with the hash character (#), followed by the id of the element.</a:t>
            </a:r>
          </a:p>
          <a:p>
            <a:r>
              <a:rPr lang="en-US" dirty="0" smtClean="0"/>
              <a:t> </a:t>
            </a:r>
            <a:r>
              <a:rPr lang="en-US" dirty="0" smtClean="0">
                <a:solidFill>
                  <a:srgbClr val="FF0000"/>
                </a:solidFill>
              </a:rPr>
              <a:t>An id name cannot start with a number</a:t>
            </a:r>
            <a:r>
              <a:rPr lang="en-US" dirty="0" smtClean="0"/>
              <a:t>	</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CSS Static Positioning</a:t>
            </a:r>
            <a:endParaRPr lang="en-US" dirty="0"/>
          </a:p>
        </p:txBody>
      </p:sp>
      <p:sp>
        <p:nvSpPr>
          <p:cNvPr id="3" name="Content Placeholder 2"/>
          <p:cNvSpPr>
            <a:spLocks noGrp="1"/>
          </p:cNvSpPr>
          <p:nvPr>
            <p:ph idx="1"/>
          </p:nvPr>
        </p:nvSpPr>
        <p:spPr/>
        <p:txBody>
          <a:bodyPr/>
          <a:lstStyle/>
          <a:p>
            <a:r>
              <a:rPr lang="en-US" dirty="0" smtClean="0"/>
              <a:t>This is a by default position for HTML elements. </a:t>
            </a:r>
          </a:p>
          <a:p>
            <a:r>
              <a:rPr lang="en-US" dirty="0" smtClean="0"/>
              <a:t>It always positions an element according to the normal flow of the page.</a:t>
            </a:r>
          </a:p>
          <a:p>
            <a:r>
              <a:rPr lang="en-US" dirty="0" smtClean="0"/>
              <a:t>It is not affected by the top, bottom, left and right properties.</a:t>
            </a:r>
          </a:p>
          <a:p>
            <a:endParaRPr lang="en-US"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638800"/>
          </a:xfrm>
        </p:spPr>
        <p:txBody>
          <a:bodyPr>
            <a:normAutofit/>
          </a:bodyPr>
          <a:lstStyle/>
          <a:p>
            <a:pPr>
              <a:buNone/>
            </a:pPr>
            <a:r>
              <a:rPr lang="en-US" dirty="0" smtClean="0"/>
              <a:t>div{</a:t>
            </a:r>
          </a:p>
          <a:p>
            <a:pPr>
              <a:buNone/>
            </a:pPr>
            <a:r>
              <a:rPr lang="en-US" dirty="0" smtClean="0"/>
              <a:t>    position: static;</a:t>
            </a:r>
            <a:br>
              <a:rPr lang="en-US" dirty="0" smtClean="0"/>
            </a:br>
            <a:r>
              <a:rPr lang="en-US" dirty="0" smtClean="0"/>
              <a:t>width: 40px;</a:t>
            </a:r>
          </a:p>
          <a:p>
            <a:pPr>
              <a:buNone/>
            </a:pPr>
            <a:r>
              <a:rPr lang="en-US" dirty="0" smtClean="0"/>
              <a:t>  	height: 200px;</a:t>
            </a:r>
          </a:p>
          <a:p>
            <a:pPr>
              <a:buNone/>
            </a:pPr>
            <a:r>
              <a:rPr lang="en-US" dirty="0" smtClean="0"/>
              <a:t>  	border: 3px solid orange;</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Relative Positioning</a:t>
            </a:r>
            <a:endParaRPr lang="en-US" dirty="0"/>
          </a:p>
        </p:txBody>
      </p:sp>
      <p:sp>
        <p:nvSpPr>
          <p:cNvPr id="3" name="Content Placeholder 2"/>
          <p:cNvSpPr>
            <a:spLocks noGrp="1"/>
          </p:cNvSpPr>
          <p:nvPr>
            <p:ph idx="1"/>
          </p:nvPr>
        </p:nvSpPr>
        <p:spPr/>
        <p:txBody>
          <a:bodyPr/>
          <a:lstStyle/>
          <a:p>
            <a:r>
              <a:rPr lang="en-US" dirty="0" smtClean="0"/>
              <a:t>Relative positioning changes the position of the HTML element relative to where it normally appears.</a:t>
            </a:r>
          </a:p>
          <a:p>
            <a:endParaRPr lang="en-US" dirty="0" smtClean="0"/>
          </a:p>
          <a:p>
            <a:r>
              <a:rPr lang="en-US" dirty="0" smtClean="0"/>
              <a:t>So "left:20" adds 20 pixels to the element's LEFT position.</a:t>
            </a:r>
          </a:p>
          <a:p>
            <a:endParaRPr 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34962"/>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457200" y="533400"/>
            <a:ext cx="8229600" cy="6096000"/>
          </a:xfrm>
        </p:spPr>
        <p:txBody>
          <a:bodyPr>
            <a:normAutofit fontScale="92500" lnSpcReduction="10000"/>
          </a:bodyPr>
          <a:lstStyle/>
          <a:p>
            <a:pPr>
              <a:buNone/>
            </a:pPr>
            <a:r>
              <a:rPr lang="en-US" dirty="0" smtClean="0"/>
              <a:t>&lt;html&gt; &lt;head&gt;</a:t>
            </a:r>
          </a:p>
          <a:p>
            <a:pPr>
              <a:buNone/>
            </a:pPr>
            <a:r>
              <a:rPr lang="en-US" dirty="0" smtClean="0"/>
              <a:t>&lt;style&gt;</a:t>
            </a:r>
          </a:p>
          <a:p>
            <a:pPr>
              <a:buNone/>
            </a:pPr>
            <a:r>
              <a:rPr lang="en-US" dirty="0" smtClean="0"/>
              <a:t>div{</a:t>
            </a:r>
          </a:p>
          <a:p>
            <a:pPr>
              <a:buNone/>
            </a:pPr>
            <a:r>
              <a:rPr lang="en-US" dirty="0" smtClean="0"/>
              <a:t>position: relative;</a:t>
            </a:r>
          </a:p>
          <a:p>
            <a:pPr>
              <a:buNone/>
            </a:pPr>
            <a:r>
              <a:rPr lang="en-US" dirty="0" smtClean="0"/>
              <a:t>left:80px;</a:t>
            </a:r>
          </a:p>
          <a:p>
            <a:pPr>
              <a:buNone/>
            </a:pPr>
            <a:r>
              <a:rPr lang="en-US" dirty="0" smtClean="0"/>
              <a:t>top:2px;</a:t>
            </a:r>
          </a:p>
          <a:p>
            <a:pPr>
              <a:buNone/>
            </a:pPr>
            <a:r>
              <a:rPr lang="en-US" dirty="0" smtClean="0"/>
              <a:t>background-color : grey;</a:t>
            </a:r>
          </a:p>
          <a:p>
            <a:pPr>
              <a:buNone/>
            </a:pPr>
            <a:r>
              <a:rPr lang="en-US" dirty="0" smtClean="0"/>
              <a:t>}</a:t>
            </a:r>
          </a:p>
          <a:p>
            <a:pPr>
              <a:buNone/>
            </a:pPr>
            <a:r>
              <a:rPr lang="en-US" dirty="0" smtClean="0"/>
              <a:t>&lt;/head&gt;</a:t>
            </a:r>
          </a:p>
          <a:p>
            <a:pPr>
              <a:buNone/>
            </a:pPr>
            <a:r>
              <a:rPr lang="en-US" dirty="0" smtClean="0"/>
              <a:t>&lt;body&gt; &lt;div &gt; This div has relative positioning. &lt;/div&gt;</a:t>
            </a:r>
          </a:p>
          <a:p>
            <a:pPr>
              <a:buNone/>
            </a:pPr>
            <a:r>
              <a:rPr lang="en-US" dirty="0" smtClean="0"/>
              <a:t>&lt;/body&gt; &lt;/html&gt;</a:t>
            </a:r>
            <a:endParaRPr 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Absolute Positioning</a:t>
            </a:r>
            <a:endParaRPr lang="en-US" dirty="0"/>
          </a:p>
        </p:txBody>
      </p:sp>
      <p:sp>
        <p:nvSpPr>
          <p:cNvPr id="3" name="Content Placeholder 2"/>
          <p:cNvSpPr>
            <a:spLocks noGrp="1"/>
          </p:cNvSpPr>
          <p:nvPr>
            <p:ph idx="1"/>
          </p:nvPr>
        </p:nvSpPr>
        <p:spPr>
          <a:xfrm>
            <a:off x="457200" y="1600200"/>
            <a:ext cx="8229600" cy="4876800"/>
          </a:xfrm>
        </p:spPr>
        <p:txBody>
          <a:bodyPr>
            <a:normAutofit/>
          </a:bodyPr>
          <a:lstStyle/>
          <a:p>
            <a:pPr algn="just"/>
            <a:r>
              <a:rPr lang="en-US" dirty="0" smtClean="0"/>
              <a:t>An element with </a:t>
            </a:r>
            <a:r>
              <a:rPr lang="en-US" b="1" dirty="0" smtClean="0"/>
              <a:t>position: absolute</a:t>
            </a:r>
            <a:r>
              <a:rPr lang="en-US" dirty="0" smtClean="0"/>
              <a:t> is positioned at the specified coordinates relative to your screen top-left corner.</a:t>
            </a:r>
          </a:p>
          <a:p>
            <a:pPr>
              <a:buNone/>
            </a:pPr>
            <a:r>
              <a:rPr lang="en-US" dirty="0" smtClean="0"/>
              <a:t>div{</a:t>
            </a:r>
          </a:p>
          <a:p>
            <a:pPr>
              <a:buNone/>
            </a:pPr>
            <a:r>
              <a:rPr lang="en-US" dirty="0" smtClean="0"/>
              <a:t>    position: absolute;</a:t>
            </a:r>
            <a:br>
              <a:rPr lang="en-US" dirty="0" smtClean="0"/>
            </a:br>
            <a:r>
              <a:rPr lang="en-US" dirty="0" smtClean="0"/>
              <a:t>top:100px;</a:t>
            </a:r>
          </a:p>
          <a:p>
            <a:pPr>
              <a:buNone/>
            </a:pPr>
            <a:r>
              <a:rPr lang="en-US" dirty="0" smtClean="0"/>
              <a:t>	left:50px:</a:t>
            </a:r>
          </a:p>
          <a:p>
            <a:pPr>
              <a:buNone/>
            </a:pPr>
            <a:r>
              <a:rPr lang="en-US" dirty="0" smtClean="0"/>
              <a:t>	}</a:t>
            </a:r>
          </a:p>
          <a:p>
            <a:pPr algn="just"/>
            <a:endParaRPr lang="en-US" dirty="0" smtClean="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normAutofit/>
          </a:bodyPr>
          <a:lstStyle/>
          <a:p>
            <a:r>
              <a:rPr lang="en-US" sz="4800" dirty="0" smtClean="0"/>
              <a:t>div{</a:t>
            </a:r>
            <a:br>
              <a:rPr lang="en-US" sz="4800" dirty="0" smtClean="0"/>
            </a:br>
            <a:r>
              <a:rPr lang="en-US" sz="4800" dirty="0" smtClean="0"/>
              <a:t>    position: relative;</a:t>
            </a:r>
            <a:br>
              <a:rPr lang="en-US" sz="4800" dirty="0" smtClean="0"/>
            </a:br>
            <a:r>
              <a:rPr lang="en-US" sz="4800" dirty="0" smtClean="0"/>
              <a:t>    left: 30px;</a:t>
            </a:r>
            <a:br>
              <a:rPr lang="en-US" sz="4800" dirty="0" smtClean="0"/>
            </a:br>
            <a:r>
              <a:rPr lang="en-US" sz="4800" dirty="0" smtClean="0"/>
              <a:t>    border: 3px solid red;</a:t>
            </a:r>
            <a:br>
              <a:rPr lang="en-US" sz="4800" dirty="0" smtClean="0"/>
            </a:br>
            <a:r>
              <a:rPr lang="en-US" sz="4800" dirty="0" smtClean="0"/>
              <a:t>}</a:t>
            </a:r>
            <a:endParaRPr lang="en-US" sz="4800" dirty="0"/>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239962"/>
          </a:xfrm>
        </p:spPr>
        <p:txBody>
          <a:bodyPr>
            <a:normAutofit/>
          </a:bodyPr>
          <a:lstStyle/>
          <a:p>
            <a:r>
              <a:rPr lang="en-US" dirty="0" smtClean="0"/>
              <a:t>Fixed : It always stays in the same place even if the page is scrolled. </a:t>
            </a:r>
            <a:endParaRPr lang="en-US" dirty="0"/>
          </a:p>
        </p:txBody>
      </p:sp>
      <p:sp>
        <p:nvSpPr>
          <p:cNvPr id="3" name="Content Placeholder 2"/>
          <p:cNvSpPr>
            <a:spLocks noGrp="1"/>
          </p:cNvSpPr>
          <p:nvPr>
            <p:ph idx="1"/>
          </p:nvPr>
        </p:nvSpPr>
        <p:spPr>
          <a:xfrm>
            <a:off x="457200" y="2895600"/>
            <a:ext cx="8229600" cy="3230563"/>
          </a:xfrm>
        </p:spPr>
        <p:txBody>
          <a:bodyPr>
            <a:normAutofit lnSpcReduction="10000"/>
          </a:bodyPr>
          <a:lstStyle/>
          <a:p>
            <a:r>
              <a:rPr lang="en-US" dirty="0" err="1" smtClean="0"/>
              <a:t>div.fixed</a:t>
            </a:r>
            <a:r>
              <a:rPr lang="en-US" dirty="0" smtClean="0"/>
              <a:t> {</a:t>
            </a:r>
            <a:br>
              <a:rPr lang="en-US" dirty="0" smtClean="0"/>
            </a:br>
            <a:r>
              <a:rPr lang="en-US" dirty="0" smtClean="0"/>
              <a:t>    position: fixed;</a:t>
            </a:r>
            <a:br>
              <a:rPr lang="en-US" dirty="0" smtClean="0"/>
            </a:br>
            <a:r>
              <a:rPr lang="en-US" dirty="0" smtClean="0"/>
              <a:t>    bottom: 0;</a:t>
            </a:r>
            <a:br>
              <a:rPr lang="en-US" dirty="0" smtClean="0"/>
            </a:br>
            <a:r>
              <a:rPr lang="en-US" dirty="0" smtClean="0"/>
              <a:t>    right: 0;</a:t>
            </a:r>
            <a:br>
              <a:rPr lang="en-US" dirty="0" smtClean="0"/>
            </a:br>
            <a:r>
              <a:rPr lang="en-US" dirty="0" smtClean="0"/>
              <a:t>    width: 300px;</a:t>
            </a:r>
            <a:br>
              <a:rPr lang="en-US" dirty="0" smtClean="0"/>
            </a:br>
            <a:r>
              <a:rPr lang="en-US" dirty="0" smtClean="0"/>
              <a:t>    border: 3px solid #73AD21;</a:t>
            </a:r>
            <a:br>
              <a:rPr lang="en-US" dirty="0" smtClean="0"/>
            </a:br>
            <a:r>
              <a:rPr lang="en-US" dirty="0" smtClean="0"/>
              <a:t>}</a:t>
            </a:r>
            <a:endParaRPr lang="en-US"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is positioned relative to the nearest positioned ancestor</a:t>
            </a:r>
            <a:endParaRPr lang="en-US" dirty="0"/>
          </a:p>
        </p:txBody>
      </p:sp>
      <p:sp>
        <p:nvSpPr>
          <p:cNvPr id="3" name="Content Placeholder 2"/>
          <p:cNvSpPr>
            <a:spLocks noGrp="1"/>
          </p:cNvSpPr>
          <p:nvPr>
            <p:ph idx="1"/>
          </p:nvPr>
        </p:nvSpPr>
        <p:spPr/>
        <p:txBody>
          <a:bodyPr>
            <a:normAutofit lnSpcReduction="10000"/>
          </a:bodyPr>
          <a:lstStyle/>
          <a:p>
            <a:pPr>
              <a:buNone/>
            </a:pPr>
            <a:r>
              <a:rPr lang="en-US" dirty="0" err="1" smtClean="0"/>
              <a:t>div.absolute</a:t>
            </a:r>
            <a:r>
              <a:rPr lang="en-US" dirty="0" smtClean="0"/>
              <a:t> {</a:t>
            </a:r>
          </a:p>
          <a:p>
            <a:pPr>
              <a:buNone/>
            </a:pPr>
            <a:r>
              <a:rPr lang="en-US" dirty="0" smtClean="0"/>
              <a:t>    position: absolute;</a:t>
            </a:r>
          </a:p>
          <a:p>
            <a:pPr>
              <a:buNone/>
            </a:pPr>
            <a:r>
              <a:rPr lang="en-US" dirty="0" smtClean="0"/>
              <a:t>    top: 50px;</a:t>
            </a:r>
          </a:p>
          <a:p>
            <a:pPr>
              <a:buNone/>
            </a:pPr>
            <a:r>
              <a:rPr lang="en-US" dirty="0" smtClean="0"/>
              <a:t>    right: 0;</a:t>
            </a:r>
          </a:p>
          <a:p>
            <a:pPr>
              <a:buNone/>
            </a:pPr>
            <a:r>
              <a:rPr lang="en-US" dirty="0" smtClean="0"/>
              <a:t>    width: 200px;</a:t>
            </a:r>
          </a:p>
          <a:p>
            <a:pPr>
              <a:buNone/>
            </a:pPr>
            <a:r>
              <a:rPr lang="en-US" dirty="0" smtClean="0"/>
              <a:t>    height: 100px;</a:t>
            </a:r>
          </a:p>
          <a:p>
            <a:pPr>
              <a:buNone/>
            </a:pPr>
            <a:r>
              <a:rPr lang="en-US" dirty="0" smtClean="0"/>
              <a:t>    border: 3px solid #73AD21;</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Layout - float and clear</a:t>
            </a:r>
            <a:endParaRPr lang="en-US" dirty="0"/>
          </a:p>
        </p:txBody>
      </p:sp>
      <p:sp>
        <p:nvSpPr>
          <p:cNvPr id="3" name="Content Placeholder 2"/>
          <p:cNvSpPr>
            <a:spLocks noGrp="1"/>
          </p:cNvSpPr>
          <p:nvPr>
            <p:ph idx="1"/>
          </p:nvPr>
        </p:nvSpPr>
        <p:spPr/>
        <p:txBody>
          <a:bodyPr/>
          <a:lstStyle/>
          <a:p>
            <a:r>
              <a:rPr lang="en-US" dirty="0" smtClean="0"/>
              <a:t>The CSS float property specifies how an element should float.</a:t>
            </a:r>
          </a:p>
          <a:p>
            <a:r>
              <a:rPr lang="en-US" dirty="0" smtClean="0"/>
              <a:t>The CSS clear property specifies what elements can float beside the cleared element and on which side.</a:t>
            </a:r>
          </a:p>
          <a:p>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float Property</a:t>
            </a:r>
            <a:endParaRPr lang="en-US" dirty="0"/>
          </a:p>
        </p:txBody>
      </p:sp>
      <p:sp>
        <p:nvSpPr>
          <p:cNvPr id="3" name="Content Placeholder 2"/>
          <p:cNvSpPr>
            <a:spLocks noGrp="1"/>
          </p:cNvSpPr>
          <p:nvPr>
            <p:ph idx="1"/>
          </p:nvPr>
        </p:nvSpPr>
        <p:spPr>
          <a:xfrm>
            <a:off x="228600" y="1600200"/>
            <a:ext cx="8686800" cy="4953000"/>
          </a:xfrm>
        </p:spPr>
        <p:txBody>
          <a:bodyPr>
            <a:normAutofit fontScale="70000" lnSpcReduction="20000"/>
          </a:bodyPr>
          <a:lstStyle/>
          <a:p>
            <a:pPr algn="just"/>
            <a:r>
              <a:rPr lang="en-US" sz="4000" dirty="0" smtClean="0"/>
              <a:t>The float property is used for positioning and formatting content e.g. let an image float left to the text in a container.</a:t>
            </a:r>
          </a:p>
          <a:p>
            <a:r>
              <a:rPr lang="en-US" sz="4000" dirty="0" smtClean="0">
                <a:solidFill>
                  <a:srgbClr val="FF0000"/>
                </a:solidFill>
              </a:rPr>
              <a:t>The float property can have one of the following values:</a:t>
            </a:r>
          </a:p>
          <a:p>
            <a:r>
              <a:rPr lang="en-US" sz="4000" b="1" dirty="0" smtClean="0"/>
              <a:t>left</a:t>
            </a:r>
            <a:r>
              <a:rPr lang="en-US" sz="4000" dirty="0" smtClean="0"/>
              <a:t> - The element floats to the left of its container</a:t>
            </a:r>
          </a:p>
          <a:p>
            <a:r>
              <a:rPr lang="en-US" sz="4000" b="1" dirty="0" smtClean="0"/>
              <a:t>right</a:t>
            </a:r>
            <a:r>
              <a:rPr lang="en-US" sz="4000" dirty="0" smtClean="0"/>
              <a:t> - The element floats to the right of its container</a:t>
            </a:r>
          </a:p>
          <a:p>
            <a:r>
              <a:rPr lang="en-US" sz="4000" b="1" dirty="0" smtClean="0"/>
              <a:t>none</a:t>
            </a:r>
            <a:r>
              <a:rPr lang="en-US" sz="4000" dirty="0" smtClean="0"/>
              <a:t> - The element does not float (will be displayed just where it occurs in the text). This is default</a:t>
            </a:r>
          </a:p>
          <a:p>
            <a:r>
              <a:rPr lang="en-US" sz="4000" b="1" dirty="0" smtClean="0"/>
              <a:t>inherit</a:t>
            </a:r>
            <a:r>
              <a:rPr lang="en-US" sz="4000" dirty="0" smtClean="0"/>
              <a:t> - The element inherits the float value of its parent</a:t>
            </a:r>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6477000"/>
          </a:xfrm>
        </p:spPr>
        <p:txBody>
          <a:bodyPr>
            <a:normAutofit fontScale="92500" lnSpcReduction="10000"/>
          </a:bodyPr>
          <a:lstStyle/>
          <a:p>
            <a:pPr>
              <a:buNone/>
            </a:pPr>
            <a:r>
              <a:rPr lang="en-US" b="1" dirty="0" smtClean="0"/>
              <a:t>&lt;style&gt;</a:t>
            </a:r>
            <a:r>
              <a:rPr lang="en-US" dirty="0" smtClean="0"/>
              <a:t>  </a:t>
            </a:r>
          </a:p>
          <a:p>
            <a:pPr>
              <a:buNone/>
            </a:pPr>
            <a:r>
              <a:rPr lang="en-US" dirty="0" smtClean="0"/>
              <a:t>#p1 {  </a:t>
            </a:r>
          </a:p>
          <a:p>
            <a:pPr>
              <a:buNone/>
            </a:pPr>
            <a:r>
              <a:rPr lang="en-US" dirty="0" smtClean="0"/>
              <a:t>    text-align: center;  </a:t>
            </a:r>
          </a:p>
          <a:p>
            <a:pPr>
              <a:buNone/>
            </a:pPr>
            <a:r>
              <a:rPr lang="en-US" dirty="0" smtClean="0"/>
              <a:t>    color: blue;  </a:t>
            </a:r>
          </a:p>
          <a:p>
            <a:pPr>
              <a:buNone/>
            </a:pPr>
            <a:r>
              <a:rPr lang="en-US" dirty="0" smtClean="0"/>
              <a:t>}  </a:t>
            </a:r>
          </a:p>
          <a:p>
            <a:pPr>
              <a:buNone/>
            </a:pPr>
            <a:r>
              <a:rPr lang="en-US" b="1" dirty="0" smtClean="0"/>
              <a:t>&lt;/style&gt;</a:t>
            </a:r>
            <a:r>
              <a:rPr lang="en-US" dirty="0" smtClean="0"/>
              <a:t>  </a:t>
            </a:r>
          </a:p>
          <a:p>
            <a:pPr>
              <a:buNone/>
            </a:pPr>
            <a:r>
              <a:rPr lang="en-US" b="1" dirty="0" smtClean="0"/>
              <a:t>&lt;/head&gt;</a:t>
            </a:r>
            <a:r>
              <a:rPr lang="en-US" dirty="0" smtClean="0"/>
              <a:t>  </a:t>
            </a:r>
          </a:p>
          <a:p>
            <a:pPr>
              <a:buNone/>
            </a:pPr>
            <a:r>
              <a:rPr lang="en-US" b="1" dirty="0" smtClean="0"/>
              <a:t>&lt;body&gt;</a:t>
            </a:r>
            <a:r>
              <a:rPr lang="en-US" dirty="0" smtClean="0"/>
              <a:t>  </a:t>
            </a:r>
          </a:p>
          <a:p>
            <a:pPr>
              <a:buNone/>
            </a:pPr>
            <a:r>
              <a:rPr lang="en-US" b="1" dirty="0" smtClean="0"/>
              <a:t>&lt;p</a:t>
            </a:r>
            <a:r>
              <a:rPr lang="en-US" dirty="0" smtClean="0"/>
              <a:t> id=“p1"</a:t>
            </a:r>
            <a:r>
              <a:rPr lang="en-US" b="1" dirty="0" smtClean="0"/>
              <a:t>&gt;Welcome to My Page&lt;/p&gt;</a:t>
            </a:r>
            <a:r>
              <a:rPr lang="en-US" dirty="0" smtClean="0"/>
              <a:t>  </a:t>
            </a:r>
          </a:p>
          <a:p>
            <a:pPr>
              <a:buNone/>
            </a:pPr>
            <a:r>
              <a:rPr lang="en-US" b="1" dirty="0" smtClean="0"/>
              <a:t>&lt;p&gt;</a:t>
            </a:r>
            <a:r>
              <a:rPr lang="en-US" dirty="0" smtClean="0"/>
              <a:t>This paragraph will not be affected.</a:t>
            </a:r>
            <a:r>
              <a:rPr lang="en-US" b="1" dirty="0" smtClean="0"/>
              <a:t>&lt;/p&gt;</a:t>
            </a:r>
            <a:r>
              <a:rPr lang="en-US" dirty="0" smtClean="0"/>
              <a:t>  </a:t>
            </a:r>
          </a:p>
          <a:p>
            <a:pPr>
              <a:buNone/>
            </a:pPr>
            <a:r>
              <a:rPr lang="en-US" b="1" dirty="0" smtClean="0"/>
              <a:t>&lt;/body&gt;</a:t>
            </a:r>
            <a:r>
              <a:rPr lang="en-US" dirty="0" smtClean="0"/>
              <a:t>  </a:t>
            </a:r>
          </a:p>
          <a:p>
            <a:pPr>
              <a:buNone/>
            </a:pPr>
            <a:r>
              <a:rPr lang="en-US" b="1" dirty="0" smtClean="0"/>
              <a:t>&lt;/html&gt;</a:t>
            </a:r>
            <a:r>
              <a:rPr lang="en-US" dirty="0" smtClean="0"/>
              <a:t>  </a:t>
            </a:r>
          </a:p>
          <a:p>
            <a:endParaRPr lang="en-U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Bootstrap</a:t>
            </a:r>
            <a:endParaRPr lang="en-US"/>
          </a:p>
        </p:txBody>
      </p:sp>
      <p:sp>
        <p:nvSpPr>
          <p:cNvPr id="3" name="Content Placeholder 2"/>
          <p:cNvSpPr>
            <a:spLocks noGrp="1"/>
          </p:cNvSpPr>
          <p:nvPr>
            <p:ph idx="1"/>
          </p:nvPr>
        </p:nvSpPr>
        <p:spPr/>
        <p:txBody>
          <a:bodyPr/>
          <a:lstStyle/>
          <a:p>
            <a:r>
              <a:rPr lang="en-US" dirty="0" smtClean="0"/>
              <a:t>Bootstrap is a free and open-source tool collection for creating responsive websites and web applications. It is the most popular HTML, CSS, and JavaScript framework for developing responsive, mobile-first websites.</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IN" dirty="0" smtClean="0"/>
              <a:t>Advantages</a:t>
            </a:r>
            <a:endParaRPr lang="en-US" dirty="0"/>
          </a:p>
        </p:txBody>
      </p:sp>
      <p:sp>
        <p:nvSpPr>
          <p:cNvPr id="3" name="Content Placeholder 2"/>
          <p:cNvSpPr>
            <a:spLocks noGrp="1"/>
          </p:cNvSpPr>
          <p:nvPr>
            <p:ph idx="1"/>
          </p:nvPr>
        </p:nvSpPr>
        <p:spPr>
          <a:xfrm>
            <a:off x="228600" y="1066800"/>
            <a:ext cx="8763000" cy="5486400"/>
          </a:xfrm>
        </p:spPr>
        <p:txBody>
          <a:bodyPr>
            <a:normAutofit fontScale="47500" lnSpcReduction="20000"/>
          </a:bodyPr>
          <a:lstStyle/>
          <a:p>
            <a:pPr algn="just"/>
            <a:r>
              <a:rPr lang="en-US" sz="4400" b="1" dirty="0" smtClean="0"/>
              <a:t>Responsive Design:</a:t>
            </a:r>
          </a:p>
          <a:p>
            <a:pPr algn="just"/>
            <a:r>
              <a:rPr lang="en-US" sz="4400" dirty="0" smtClean="0"/>
              <a:t>Responsive web design is about creating web sites which automatically adjust themselves to look good on all devices, from small phones to large desktops.</a:t>
            </a:r>
          </a:p>
          <a:p>
            <a:pPr algn="just" fontAlgn="ctr">
              <a:buNone/>
            </a:pPr>
            <a:r>
              <a:rPr lang="en-US" sz="4400" dirty="0" smtClean="0"/>
              <a:t>	</a:t>
            </a:r>
            <a:r>
              <a:rPr lang="en-US" sz="4400" b="1" dirty="0" smtClean="0"/>
              <a:t>Mobile-First Approach:</a:t>
            </a:r>
            <a:endParaRPr lang="en-US" sz="4400" dirty="0" smtClean="0"/>
          </a:p>
          <a:p>
            <a:pPr algn="just" fontAlgn="ctr">
              <a:buNone/>
            </a:pPr>
            <a:r>
              <a:rPr lang="en-US" sz="4400" dirty="0" smtClean="0"/>
              <a:t>	It prioritizes the mobile experience, with designs that scale up to larger screens. </a:t>
            </a:r>
          </a:p>
          <a:p>
            <a:pPr algn="just"/>
            <a:r>
              <a:rPr lang="en-US" sz="4400" b="1" dirty="0" smtClean="0"/>
              <a:t>Pre-designed Components:</a:t>
            </a:r>
            <a:endParaRPr lang="en-US" sz="4400" dirty="0" smtClean="0"/>
          </a:p>
          <a:p>
            <a:pPr algn="just" fontAlgn="ctr">
              <a:buNone/>
            </a:pPr>
            <a:r>
              <a:rPr lang="en-US" sz="4400" dirty="0" smtClean="0"/>
              <a:t>	Bootstrap offers a wide range of pre-styled components like buttons, forms, modals, and navigation bars, ready for immediate use. </a:t>
            </a:r>
          </a:p>
          <a:p>
            <a:pPr algn="just"/>
            <a:r>
              <a:rPr lang="en-US" sz="4400" b="1" dirty="0" smtClean="0"/>
              <a:t>CSS Grid System:</a:t>
            </a:r>
            <a:endParaRPr lang="en-US" sz="4400" dirty="0" smtClean="0"/>
          </a:p>
          <a:p>
            <a:pPr algn="just" fontAlgn="ctr">
              <a:buNone/>
            </a:pPr>
            <a:r>
              <a:rPr lang="en-US" sz="4400" dirty="0" smtClean="0"/>
              <a:t>	A flexible and responsive grid system allows for easy layout and content distribution. </a:t>
            </a:r>
          </a:p>
          <a:p>
            <a:pPr algn="just"/>
            <a:r>
              <a:rPr lang="en-US" sz="4400" b="1" dirty="0" smtClean="0"/>
              <a:t>Customization:</a:t>
            </a:r>
            <a:endParaRPr lang="en-US" sz="4400" dirty="0" smtClean="0"/>
          </a:p>
          <a:p>
            <a:pPr algn="just" fontAlgn="ctr">
              <a:buNone/>
            </a:pPr>
            <a:r>
              <a:rPr lang="en-US" sz="4400" dirty="0" smtClean="0"/>
              <a:t>	Bootstrap is highly customizable, allowing developers to tailor its appearance and behavior to their specific needs. </a:t>
            </a:r>
          </a:p>
          <a:p>
            <a:pPr algn="just"/>
            <a:r>
              <a:rPr lang="en-US" sz="4400" b="1" dirty="0" smtClean="0"/>
              <a:t>Open Source and Free:</a:t>
            </a:r>
            <a:endParaRPr lang="en-US" sz="4400" dirty="0" smtClean="0"/>
          </a:p>
          <a:p>
            <a:pPr algn="just">
              <a:buNone/>
            </a:pPr>
            <a:r>
              <a:rPr lang="en-US" sz="4400" dirty="0" smtClean="0"/>
              <a:t>	Bootstrap is freely available for use and modification.</a:t>
            </a:r>
            <a:r>
              <a:rPr lang="en-US" sz="3800" dirty="0" smtClean="0"/>
              <a:t> </a:t>
            </a:r>
          </a:p>
          <a:p>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Bootstrap Grid System</a:t>
            </a:r>
            <a:endParaRPr lang="en-US" dirty="0"/>
          </a:p>
        </p:txBody>
      </p:sp>
      <p:sp>
        <p:nvSpPr>
          <p:cNvPr id="3" name="Content Placeholder 2"/>
          <p:cNvSpPr>
            <a:spLocks noGrp="1"/>
          </p:cNvSpPr>
          <p:nvPr>
            <p:ph idx="1"/>
          </p:nvPr>
        </p:nvSpPr>
        <p:spPr/>
        <p:txBody>
          <a:bodyPr/>
          <a:lstStyle/>
          <a:p>
            <a:pPr algn="just"/>
            <a:r>
              <a:rPr lang="en-US" dirty="0" smtClean="0"/>
              <a:t>Bootstrap Grid System allows up to 12 columns across the page. You can use each of them individually or merge them together for wider columns. You can use all combinations of values summing up to 12. You can use 12 columns each of width 1, or use 4 columns each of width 3 or any other combination.</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 (1).png"/>
          <p:cNvPicPr>
            <a:picLocks noGrp="1" noChangeAspect="1"/>
          </p:cNvPicPr>
          <p:nvPr>
            <p:ph idx="1"/>
          </p:nvPr>
        </p:nvPicPr>
        <p:blipFill>
          <a:blip r:embed="rId2"/>
          <a:stretch>
            <a:fillRect/>
          </a:stretch>
        </p:blipFill>
        <p:spPr>
          <a:xfrm>
            <a:off x="0" y="1295400"/>
            <a:ext cx="9144000" cy="4571999"/>
          </a:xfr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Grid </a:t>
            </a:r>
            <a:r>
              <a:rPr lang="en-US" b="1" dirty="0" smtClean="0"/>
              <a:t>Classes</a:t>
            </a:r>
            <a:endParaRPr lang="en-US" dirty="0"/>
          </a:p>
        </p:txBody>
      </p:sp>
      <p:sp>
        <p:nvSpPr>
          <p:cNvPr id="3" name="Content Placeholder 2"/>
          <p:cNvSpPr>
            <a:spLocks noGrp="1"/>
          </p:cNvSpPr>
          <p:nvPr>
            <p:ph idx="1"/>
          </p:nvPr>
        </p:nvSpPr>
        <p:spPr/>
        <p:txBody>
          <a:bodyPr>
            <a:normAutofit/>
          </a:bodyPr>
          <a:lstStyle/>
          <a:p>
            <a:pPr fontAlgn="base"/>
            <a:r>
              <a:rPr lang="en-US" dirty="0" smtClean="0"/>
              <a:t> The Bootstrap grid system has four classes that can be combined to make more flexible layouts:</a:t>
            </a:r>
          </a:p>
          <a:p>
            <a:pPr fontAlgn="base"/>
            <a:r>
              <a:rPr lang="en-US" b="1" dirty="0" smtClean="0"/>
              <a:t>Xs :</a:t>
            </a:r>
            <a:r>
              <a:rPr lang="en-US" dirty="0" smtClean="0"/>
              <a:t> For Portrait Mobile Phones.</a:t>
            </a:r>
          </a:p>
          <a:p>
            <a:pPr fontAlgn="base"/>
            <a:r>
              <a:rPr lang="en-US" b="1" dirty="0" err="1" smtClean="0"/>
              <a:t>Sm</a:t>
            </a:r>
            <a:r>
              <a:rPr lang="en-US" b="1" dirty="0" smtClean="0"/>
              <a:t> :</a:t>
            </a:r>
            <a:r>
              <a:rPr lang="en-US" dirty="0" smtClean="0"/>
              <a:t> For Landscapes phones</a:t>
            </a:r>
          </a:p>
          <a:p>
            <a:pPr fontAlgn="base"/>
            <a:r>
              <a:rPr lang="en-US" b="1" dirty="0" err="1" smtClean="0"/>
              <a:t>Md</a:t>
            </a:r>
            <a:r>
              <a:rPr lang="en-US" b="1" dirty="0" smtClean="0"/>
              <a:t> :</a:t>
            </a:r>
            <a:r>
              <a:rPr lang="en-US" dirty="0" smtClean="0"/>
              <a:t> For Tablets/</a:t>
            </a:r>
            <a:r>
              <a:rPr lang="en-US" dirty="0" err="1" smtClean="0"/>
              <a:t>Phablets</a:t>
            </a:r>
            <a:endParaRPr lang="en-US" dirty="0" smtClean="0"/>
          </a:p>
          <a:p>
            <a:pPr fontAlgn="base"/>
            <a:r>
              <a:rPr lang="en-US" b="1" dirty="0" err="1" smtClean="0"/>
              <a:t>Lg</a:t>
            </a:r>
            <a:r>
              <a:rPr lang="en-US" b="1" dirty="0" smtClean="0"/>
              <a:t> :</a:t>
            </a:r>
            <a:r>
              <a:rPr lang="en-US" dirty="0" smtClean="0"/>
              <a:t> For Small-sized Desktops/Laptops</a:t>
            </a:r>
          </a:p>
          <a:p>
            <a:pPr fontAlgn="base"/>
            <a:r>
              <a:rPr lang="en-US" b="1" dirty="0" smtClean="0"/>
              <a:t>Xl :</a:t>
            </a:r>
            <a:r>
              <a:rPr lang="en-US" dirty="0" smtClean="0"/>
              <a:t> For Larger-sized Desktops/Laptops</a:t>
            </a:r>
          </a:p>
          <a:p>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	</a:t>
            </a:r>
            <a:r>
              <a:rPr lang="en-US" dirty="0" smtClean="0"/>
              <a:t> Basic Structure of a Bootstrap </a:t>
            </a:r>
            <a:r>
              <a:rPr lang="en-US" dirty="0" smtClean="0"/>
              <a:t>Grid</a:t>
            </a:r>
            <a:endParaRPr lang="en-US" dirty="0"/>
          </a:p>
        </p:txBody>
      </p:sp>
      <p:sp>
        <p:nvSpPr>
          <p:cNvPr id="3" name="Content Placeholder 2"/>
          <p:cNvSpPr>
            <a:spLocks noGrp="1"/>
          </p:cNvSpPr>
          <p:nvPr>
            <p:ph idx="1"/>
          </p:nvPr>
        </p:nvSpPr>
        <p:spPr>
          <a:xfrm>
            <a:off x="457200" y="1600200"/>
            <a:ext cx="8229600" cy="5257800"/>
          </a:xfrm>
        </p:spPr>
        <p:txBody>
          <a:bodyPr>
            <a:normAutofit fontScale="85000" lnSpcReduction="20000"/>
          </a:bodyPr>
          <a:lstStyle/>
          <a:p>
            <a:r>
              <a:rPr lang="en-US" dirty="0" smtClean="0"/>
              <a:t>&lt;div class="container"&gt;</a:t>
            </a:r>
            <a:br>
              <a:rPr lang="en-US" dirty="0" smtClean="0"/>
            </a:br>
            <a:r>
              <a:rPr lang="en-US" dirty="0" smtClean="0"/>
              <a:t>  &lt;div class="row"&gt;</a:t>
            </a:r>
            <a:br>
              <a:rPr lang="en-US" dirty="0" smtClean="0"/>
            </a:br>
            <a:r>
              <a:rPr lang="en-US" dirty="0" smtClean="0"/>
              <a:t>    &lt;div class="</a:t>
            </a:r>
            <a:r>
              <a:rPr lang="en-US" dirty="0" err="1" smtClean="0"/>
              <a:t>col</a:t>
            </a:r>
            <a:r>
              <a:rPr lang="en-US" dirty="0" smtClean="0"/>
              <a:t>-*-*"&gt;&lt;/div&gt;</a:t>
            </a:r>
            <a:br>
              <a:rPr lang="en-US" dirty="0" smtClean="0"/>
            </a:br>
            <a:r>
              <a:rPr lang="en-US" dirty="0" smtClean="0"/>
              <a:t>    &lt;div class="</a:t>
            </a:r>
            <a:r>
              <a:rPr lang="en-US" dirty="0" err="1" smtClean="0"/>
              <a:t>col</a:t>
            </a:r>
            <a:r>
              <a:rPr lang="en-US" dirty="0" smtClean="0"/>
              <a:t>-*-*"&gt;&lt;/div&gt;</a:t>
            </a:r>
            <a:br>
              <a:rPr lang="en-US" dirty="0" smtClean="0"/>
            </a:br>
            <a:r>
              <a:rPr lang="en-US" dirty="0" smtClean="0"/>
              <a:t>  &lt;/div&gt;</a:t>
            </a:r>
            <a:br>
              <a:rPr lang="en-US" dirty="0" smtClean="0"/>
            </a:br>
            <a:r>
              <a:rPr lang="en-US" dirty="0" smtClean="0"/>
              <a:t>  &lt;div class="row"&gt;</a:t>
            </a:r>
            <a:br>
              <a:rPr lang="en-US" dirty="0" smtClean="0"/>
            </a:br>
            <a:r>
              <a:rPr lang="en-US" dirty="0" smtClean="0"/>
              <a:t>    &lt;div class="</a:t>
            </a:r>
            <a:r>
              <a:rPr lang="en-US" dirty="0" err="1" smtClean="0"/>
              <a:t>col</a:t>
            </a:r>
            <a:r>
              <a:rPr lang="en-US" dirty="0" smtClean="0"/>
              <a:t>-*-*"&gt;&lt;/div&gt;</a:t>
            </a:r>
            <a:br>
              <a:rPr lang="en-US" dirty="0" smtClean="0"/>
            </a:br>
            <a:r>
              <a:rPr lang="en-US" dirty="0" smtClean="0"/>
              <a:t>    &lt;div class="</a:t>
            </a:r>
            <a:r>
              <a:rPr lang="en-US" dirty="0" err="1" smtClean="0"/>
              <a:t>col</a:t>
            </a:r>
            <a:r>
              <a:rPr lang="en-US" dirty="0" smtClean="0"/>
              <a:t>-*-*"&gt;&lt;/div&gt;</a:t>
            </a:r>
            <a:br>
              <a:rPr lang="en-US" dirty="0" smtClean="0"/>
            </a:br>
            <a:r>
              <a:rPr lang="en-US" dirty="0" smtClean="0"/>
              <a:t>    &lt;div class="</a:t>
            </a:r>
            <a:r>
              <a:rPr lang="en-US" dirty="0" err="1" smtClean="0"/>
              <a:t>col</a:t>
            </a:r>
            <a:r>
              <a:rPr lang="en-US" dirty="0" smtClean="0"/>
              <a:t>-*-*"&gt;&lt;/div&gt;</a:t>
            </a:r>
            <a:br>
              <a:rPr lang="en-US" dirty="0" smtClean="0"/>
            </a:br>
            <a:r>
              <a:rPr lang="en-US" dirty="0" smtClean="0"/>
              <a:t>  &lt;/div&gt;</a:t>
            </a:r>
            <a:br>
              <a:rPr lang="en-US" dirty="0" smtClean="0"/>
            </a:br>
            <a:r>
              <a:rPr lang="en-US" dirty="0" smtClean="0"/>
              <a:t>  &lt;div class="row"&gt;</a:t>
            </a:r>
            <a:br>
              <a:rPr lang="en-US" dirty="0" smtClean="0"/>
            </a:br>
            <a:r>
              <a:rPr lang="en-US" dirty="0" smtClean="0"/>
              <a:t>    ...</a:t>
            </a:r>
            <a:br>
              <a:rPr lang="en-US" dirty="0" smtClean="0"/>
            </a:br>
            <a:r>
              <a:rPr lang="en-US" dirty="0" smtClean="0"/>
              <a:t>  &lt;/div&gt;</a:t>
            </a:r>
            <a:br>
              <a:rPr lang="en-US" dirty="0" smtClean="0"/>
            </a:br>
            <a:r>
              <a:rPr lang="en-US" dirty="0" smtClean="0"/>
              <a:t>&lt;/div&gt;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553200"/>
          </a:xfrm>
        </p:spPr>
        <p:txBody>
          <a:bodyPr>
            <a:normAutofit fontScale="77500" lnSpcReduction="20000"/>
          </a:bodyPr>
          <a:lstStyle/>
          <a:p>
            <a:pPr>
              <a:buNone/>
            </a:pPr>
            <a:r>
              <a:rPr lang="en-US" sz="3600" dirty="0" smtClean="0"/>
              <a:t>&lt;html&gt;</a:t>
            </a:r>
          </a:p>
          <a:p>
            <a:pPr>
              <a:buNone/>
            </a:pPr>
            <a:r>
              <a:rPr lang="en-US" sz="3600" dirty="0" smtClean="0"/>
              <a:t>&lt;head&gt;</a:t>
            </a:r>
          </a:p>
          <a:p>
            <a:pPr>
              <a:buNone/>
            </a:pPr>
            <a:r>
              <a:rPr lang="en-US" sz="3600" dirty="0" smtClean="0"/>
              <a:t>&lt;style&gt;</a:t>
            </a:r>
          </a:p>
          <a:p>
            <a:pPr>
              <a:buNone/>
            </a:pPr>
            <a:r>
              <a:rPr lang="en-US" sz="3600" dirty="0" smtClean="0"/>
              <a:t>#s1{</a:t>
            </a:r>
          </a:p>
          <a:p>
            <a:pPr>
              <a:buNone/>
            </a:pPr>
            <a:r>
              <a:rPr lang="en-US" sz="3600" dirty="0" err="1" smtClean="0"/>
              <a:t>color:orange</a:t>
            </a:r>
            <a:r>
              <a:rPr lang="en-US" sz="3600" dirty="0" smtClean="0"/>
              <a:t>;</a:t>
            </a:r>
          </a:p>
          <a:p>
            <a:pPr>
              <a:buNone/>
            </a:pPr>
            <a:r>
              <a:rPr lang="en-US" sz="3600" dirty="0" smtClean="0"/>
              <a:t>}</a:t>
            </a:r>
          </a:p>
          <a:p>
            <a:pPr>
              <a:buNone/>
            </a:pPr>
            <a:r>
              <a:rPr lang="en-US" sz="3600" dirty="0" smtClean="0"/>
              <a:t>&lt;/style&gt;</a:t>
            </a:r>
          </a:p>
          <a:p>
            <a:pPr>
              <a:buNone/>
            </a:pPr>
            <a:r>
              <a:rPr lang="en-US" sz="3600" dirty="0" smtClean="0"/>
              <a:t>&lt;/head&gt;</a:t>
            </a:r>
          </a:p>
          <a:p>
            <a:pPr>
              <a:buNone/>
            </a:pPr>
            <a:r>
              <a:rPr lang="en-US" sz="3600" dirty="0" smtClean="0"/>
              <a:t>&lt;body&gt;</a:t>
            </a:r>
          </a:p>
          <a:p>
            <a:pPr>
              <a:buNone/>
            </a:pPr>
            <a:r>
              <a:rPr lang="en-US" sz="3600" dirty="0" smtClean="0"/>
              <a:t>&lt;p id=s1&gt;</a:t>
            </a:r>
          </a:p>
          <a:p>
            <a:pPr>
              <a:buNone/>
            </a:pPr>
            <a:r>
              <a:rPr lang="en-US" sz="3600" dirty="0" smtClean="0"/>
              <a:t>This is a paragraph</a:t>
            </a:r>
          </a:p>
          <a:p>
            <a:pPr>
              <a:buNone/>
            </a:pPr>
            <a:r>
              <a:rPr lang="en-US" sz="3600" dirty="0" smtClean="0"/>
              <a:t>&lt;/p&gt;</a:t>
            </a:r>
          </a:p>
          <a:p>
            <a:pPr>
              <a:buNone/>
            </a:pPr>
            <a:r>
              <a:rPr lang="en-US" sz="3600" dirty="0" smtClean="0"/>
              <a:t>&lt;h1&gt;hello&lt;/h1&gt;</a:t>
            </a:r>
          </a:p>
          <a:p>
            <a:pPr>
              <a:buNone/>
            </a:pPr>
            <a:r>
              <a:rPr lang="en-US" sz="3600" dirty="0" smtClean="0"/>
              <a:t>&lt;/body&gt;</a:t>
            </a:r>
          </a:p>
          <a:p>
            <a:pPr>
              <a:buNone/>
            </a:pPr>
            <a:r>
              <a:rPr lang="en-US" sz="3600" dirty="0" smtClean="0"/>
              <a:t>&lt;/html&gt;</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1901</TotalTime>
  <Words>1699</Words>
  <Application>Microsoft Office PowerPoint</Application>
  <PresentationFormat>On-screen Show (4:3)</PresentationFormat>
  <Paragraphs>570</Paragraphs>
  <Slides>85</Slides>
  <Notes>0</Notes>
  <HiddenSlides>0</HiddenSlides>
  <MMClips>0</MMClips>
  <ScaleCrop>false</ScaleCrop>
  <HeadingPairs>
    <vt:vector size="4" baseType="variant">
      <vt:variant>
        <vt:lpstr>Theme</vt:lpstr>
      </vt:variant>
      <vt:variant>
        <vt:i4>1</vt:i4>
      </vt:variant>
      <vt:variant>
        <vt:lpstr>Slide Titles</vt:lpstr>
      </vt:variant>
      <vt:variant>
        <vt:i4>85</vt:i4>
      </vt:variant>
    </vt:vector>
  </HeadingPairs>
  <TitlesOfParts>
    <vt:vector size="86" baseType="lpstr">
      <vt:lpstr>Office Theme</vt:lpstr>
      <vt:lpstr>Slide 1</vt:lpstr>
      <vt:lpstr>CSS</vt:lpstr>
      <vt:lpstr>Examples</vt:lpstr>
      <vt:lpstr>Slide 4</vt:lpstr>
      <vt:lpstr>CSS Selectors</vt:lpstr>
      <vt:lpstr>CSS Element Selector</vt:lpstr>
      <vt:lpstr> id Selector</vt:lpstr>
      <vt:lpstr>Slide 8</vt:lpstr>
      <vt:lpstr>Slide 9</vt:lpstr>
      <vt:lpstr>class Selector</vt:lpstr>
      <vt:lpstr>Slide 11</vt:lpstr>
      <vt:lpstr>You can also specify that only specific HTML elements should be affected by a class. </vt:lpstr>
      <vt:lpstr>HTML elements can also refer to more than one class.</vt:lpstr>
      <vt:lpstr>Universal Selectors</vt:lpstr>
      <vt:lpstr>Slide 15</vt:lpstr>
      <vt:lpstr>Slide 16</vt:lpstr>
      <vt:lpstr>Grouping Selectors</vt:lpstr>
      <vt:lpstr>Descendant Selectors</vt:lpstr>
      <vt:lpstr>Slide 19</vt:lpstr>
      <vt:lpstr>Note</vt:lpstr>
      <vt:lpstr>Child Selectors</vt:lpstr>
      <vt:lpstr>Slide 22</vt:lpstr>
      <vt:lpstr>Slide 23</vt:lpstr>
      <vt:lpstr>[attribute] Selector</vt:lpstr>
      <vt:lpstr>Slide 25</vt:lpstr>
      <vt:lpstr>CSS reference</vt:lpstr>
      <vt:lpstr>Slide 27</vt:lpstr>
      <vt:lpstr>Slide 28</vt:lpstr>
      <vt:lpstr>Slide 29</vt:lpstr>
      <vt:lpstr>CSS Comments</vt:lpstr>
      <vt:lpstr>Ways to Insert CSS in HTML</vt:lpstr>
      <vt:lpstr>Inline Styles</vt:lpstr>
      <vt:lpstr>Internal Style Sheet</vt:lpstr>
      <vt:lpstr>External Style Sheet</vt:lpstr>
      <vt:lpstr>Alternative code</vt:lpstr>
      <vt:lpstr>CSS Rules Overriding</vt:lpstr>
      <vt:lpstr>CSS Backgrounds</vt:lpstr>
      <vt:lpstr>CSS Colors</vt:lpstr>
      <vt:lpstr>Slide 39</vt:lpstr>
      <vt:lpstr>background-position</vt:lpstr>
      <vt:lpstr>CSS Backgrounds</vt:lpstr>
      <vt:lpstr>Repeat Backgroung Image</vt:lpstr>
      <vt:lpstr>Background position </vt:lpstr>
      <vt:lpstr>CSS BORDER</vt:lpstr>
      <vt:lpstr>border-style Property</vt:lpstr>
      <vt:lpstr>Example</vt:lpstr>
      <vt:lpstr>Example</vt:lpstr>
      <vt:lpstr>Border - Shorthand Property</vt:lpstr>
      <vt:lpstr>CSS - Fonts</vt:lpstr>
      <vt:lpstr>Slide 50</vt:lpstr>
      <vt:lpstr>Slide 51</vt:lpstr>
      <vt:lpstr>Slide 52</vt:lpstr>
      <vt:lpstr> CSS Text Properties</vt:lpstr>
      <vt:lpstr>Slide 54</vt:lpstr>
      <vt:lpstr>CSS TEXT FORMATTING</vt:lpstr>
      <vt:lpstr>CSS Margin</vt:lpstr>
      <vt:lpstr>Example</vt:lpstr>
      <vt:lpstr> height and width</vt:lpstr>
      <vt:lpstr>CSS Padding</vt:lpstr>
      <vt:lpstr>Slide 60</vt:lpstr>
      <vt:lpstr>CSS Comments</vt:lpstr>
      <vt:lpstr>CSS Box Model</vt:lpstr>
      <vt:lpstr>Slide 63</vt:lpstr>
      <vt:lpstr>BOX MODEL</vt:lpstr>
      <vt:lpstr>Example</vt:lpstr>
      <vt:lpstr>Example</vt:lpstr>
      <vt:lpstr>CSS Links</vt:lpstr>
      <vt:lpstr>CSS Tables Styles</vt:lpstr>
      <vt:lpstr>CSS Position Property</vt:lpstr>
      <vt:lpstr>CSS Static Positioning</vt:lpstr>
      <vt:lpstr>Slide 71</vt:lpstr>
      <vt:lpstr>Relative Positioning</vt:lpstr>
      <vt:lpstr>Example</vt:lpstr>
      <vt:lpstr>Absolute Positioning</vt:lpstr>
      <vt:lpstr>Slide 75</vt:lpstr>
      <vt:lpstr>Fixed : It always stays in the same place even if the page is scrolled. </vt:lpstr>
      <vt:lpstr>is positioned relative to the nearest positioned ancestor</vt:lpstr>
      <vt:lpstr>CSS Layout - float and clear</vt:lpstr>
      <vt:lpstr>The float Property</vt:lpstr>
      <vt:lpstr>Bootstrap</vt:lpstr>
      <vt:lpstr>Advantages</vt:lpstr>
      <vt:lpstr>Bootstrap Grid System</vt:lpstr>
      <vt:lpstr>Slide 83</vt:lpstr>
      <vt:lpstr>Grid Classes</vt:lpstr>
      <vt:lpstr>  Basic Structure of a Bootstrap Grid</vt:lpstr>
    </vt:vector>
  </TitlesOfParts>
  <Company>Jagran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Ashish</dc:creator>
  <cp:lastModifiedBy>User</cp:lastModifiedBy>
  <cp:revision>195</cp:revision>
  <dcterms:created xsi:type="dcterms:W3CDTF">2017-09-07T06:04:39Z</dcterms:created>
  <dcterms:modified xsi:type="dcterms:W3CDTF">2025-05-19T06:06:45Z</dcterms:modified>
</cp:coreProperties>
</file>