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gjgbkKk6oQy0lM7hPItw4XWlyr1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79201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640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7" name="Google Shape;16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51774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d1e53cd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10d1e53cd4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10d1e53cd4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42945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" name="Google Shape;18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1769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7361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Tổng quan về đồ họa máy tính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1.1. Đồ họa máy tính, lịch sử phát triển và ứng dụng.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1.2.	Các kỹ thuật đồ hoạ 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1.2.1.Kỹ thuật đồ họa vector 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1.2.2.Kỹ thuật đồ hoạ điểm 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1.3.Thành phần chính trong ứng dụng đồ họa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1.3.1.Đối tượng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1.3.2. Camera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1.3.3.Nguồn sáng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1.4.Đường ống đồ họa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1.5.Phần cứng đồ họa: thiết bị vào/ra, bộ đệm, video controller…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1.6.	Các hệ màu  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1.4.1.Hệ màu thêm RGB (Red, Green, Blue)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1.4.2.Mô hình màu bù CMY (Cyan, Magenta, Yellow)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1.4.3.Mô hình HSV (Hue, Saturation, Value)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1.4.4.Mô hình HSL (Hue, Saturation, Lightness)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99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d1e53cd43_1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d1e53cd43_1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10d1e53cd43_12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7721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d1e53cd43_12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d1e53cd43_12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10d1e53cd43_12_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1232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d1e53cd43_1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d1e53cd43_1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10d1e53cd43_12_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7050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d1e53cd43_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d1e53cd43_1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10d1e53cd43_1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1813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d1e53cd43_1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d1e53cd43_1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10d1e53cd43_11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6084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2992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800"/>
              <a:buFont typeface="Arial"/>
              <a:buNone/>
              <a:defRPr sz="4800" b="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2050990" y="6520441"/>
            <a:ext cx="1530409" cy="346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4038600" y="6528987"/>
            <a:ext cx="4114800" cy="329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9189450" y="6528987"/>
            <a:ext cx="2743200" cy="329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2222938" y="365126"/>
            <a:ext cx="9427779" cy="681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3528498" y="-1618768"/>
            <a:ext cx="5161280" cy="11020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2050990" y="6520441"/>
            <a:ext cx="1530409" cy="346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4038600" y="6528987"/>
            <a:ext cx="4114800" cy="329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9189450" y="6528987"/>
            <a:ext cx="2743200" cy="329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2175641" y="365126"/>
            <a:ext cx="9459312" cy="75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Font typeface="Arial"/>
              <a:buNone/>
              <a:defRPr b="1">
                <a:solidFill>
                  <a:srgbClr val="2F549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1"/>
          </p:nvPr>
        </p:nvSpPr>
        <p:spPr>
          <a:xfrm>
            <a:off x="614855" y="1341120"/>
            <a:ext cx="11020097" cy="512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23F4F"/>
              </a:buClr>
              <a:buSzPts val="2400"/>
              <a:buChar char="•"/>
              <a:defRPr/>
            </a:lvl1pPr>
            <a:lvl2pPr marL="914400" lvl="1" indent="-3683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2200"/>
              <a:buChar char="•"/>
              <a:defRPr/>
            </a:lvl2pPr>
            <a:lvl3pPr marL="1371600" lvl="2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dt" idx="10"/>
          </p:nvPr>
        </p:nvSpPr>
        <p:spPr>
          <a:xfrm>
            <a:off x="2050990" y="6520441"/>
            <a:ext cx="1530409" cy="346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sldNum" idx="12"/>
          </p:nvPr>
        </p:nvSpPr>
        <p:spPr>
          <a:xfrm>
            <a:off x="9189450" y="6528987"/>
            <a:ext cx="2743200" cy="329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9"/>
          <p:cNvSpPr txBox="1"/>
          <p:nvPr/>
        </p:nvSpPr>
        <p:spPr>
          <a:xfrm>
            <a:off x="3720653" y="6565025"/>
            <a:ext cx="479271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400"/>
              <a:buFont typeface="Calibri"/>
              <a:buNone/>
            </a:pPr>
            <a:r>
              <a:rPr lang="en-US" sz="1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Computer Graphics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dt" idx="10"/>
          </p:nvPr>
        </p:nvSpPr>
        <p:spPr>
          <a:xfrm>
            <a:off x="2050990" y="6520441"/>
            <a:ext cx="1530409" cy="346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ftr" idx="11"/>
          </p:nvPr>
        </p:nvSpPr>
        <p:spPr>
          <a:xfrm>
            <a:off x="4038600" y="6528987"/>
            <a:ext cx="4114800" cy="329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sldNum" idx="12"/>
          </p:nvPr>
        </p:nvSpPr>
        <p:spPr>
          <a:xfrm>
            <a:off x="9189450" y="6528987"/>
            <a:ext cx="2743200" cy="329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title"/>
          </p:nvPr>
        </p:nvSpPr>
        <p:spPr>
          <a:xfrm>
            <a:off x="2222938" y="365126"/>
            <a:ext cx="9427779" cy="681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dt" idx="10"/>
          </p:nvPr>
        </p:nvSpPr>
        <p:spPr>
          <a:xfrm>
            <a:off x="2050990" y="6520441"/>
            <a:ext cx="1530409" cy="346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ftr" idx="11"/>
          </p:nvPr>
        </p:nvSpPr>
        <p:spPr>
          <a:xfrm>
            <a:off x="4038600" y="6528987"/>
            <a:ext cx="4114800" cy="329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sldNum" idx="12"/>
          </p:nvPr>
        </p:nvSpPr>
        <p:spPr>
          <a:xfrm>
            <a:off x="9189450" y="6528987"/>
            <a:ext cx="2743200" cy="329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>
            <a:spLocks noGrp="1"/>
          </p:cNvSpPr>
          <p:nvPr>
            <p:ph type="title"/>
          </p:nvPr>
        </p:nvSpPr>
        <p:spPr>
          <a:xfrm>
            <a:off x="2059536" y="365125"/>
            <a:ext cx="9295852" cy="959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dt" idx="10"/>
          </p:nvPr>
        </p:nvSpPr>
        <p:spPr>
          <a:xfrm>
            <a:off x="2050990" y="6520441"/>
            <a:ext cx="1530409" cy="346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ftr" idx="11"/>
          </p:nvPr>
        </p:nvSpPr>
        <p:spPr>
          <a:xfrm>
            <a:off x="4038600" y="6528987"/>
            <a:ext cx="4114800" cy="329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9189450" y="6528987"/>
            <a:ext cx="2743200" cy="329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2222938" y="365126"/>
            <a:ext cx="9427779" cy="681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2050990" y="6520441"/>
            <a:ext cx="1530409" cy="346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528987"/>
            <a:ext cx="4114800" cy="329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9189450" y="6528987"/>
            <a:ext cx="2743200" cy="329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2050990" y="6520441"/>
            <a:ext cx="1530409" cy="346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4038600" y="6528987"/>
            <a:ext cx="4114800" cy="329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9189450" y="6528987"/>
            <a:ext cx="2743200" cy="329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2050990" y="6520441"/>
            <a:ext cx="1530409" cy="346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4038600" y="6528987"/>
            <a:ext cx="4114800" cy="329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9189450" y="6528987"/>
            <a:ext cx="2743200" cy="329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2050990" y="6520441"/>
            <a:ext cx="1530409" cy="346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4038600" y="6528987"/>
            <a:ext cx="4114800" cy="329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9189450" y="6528987"/>
            <a:ext cx="2743200" cy="329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2222938" y="365126"/>
            <a:ext cx="9427779" cy="681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599089" y="1310640"/>
            <a:ext cx="11020097" cy="516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2050990" y="6520441"/>
            <a:ext cx="1530409" cy="346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4038600" y="6528987"/>
            <a:ext cx="4114800" cy="329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9189450" y="6528987"/>
            <a:ext cx="2743200" cy="329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"/>
          <p:cNvSpPr txBox="1">
            <a:spLocks noGrp="1"/>
          </p:cNvSpPr>
          <p:nvPr>
            <p:ph type="ctrTitle"/>
          </p:nvPr>
        </p:nvSpPr>
        <p:spPr>
          <a:xfrm>
            <a:off x="0" y="1854558"/>
            <a:ext cx="12192000" cy="658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MẠNG KHÔNG DÂY VÀ DI ĐỘNG</a:t>
            </a:r>
            <a:endParaRPr sz="4400" b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"/>
          <p:cNvSpPr/>
          <p:nvPr/>
        </p:nvSpPr>
        <p:spPr>
          <a:xfrm>
            <a:off x="26813" y="5103674"/>
            <a:ext cx="4694391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Giảng viên :</a:t>
            </a:r>
            <a:r>
              <a:rPr lang="en-US" sz="18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TS.</a:t>
            </a:r>
            <a:r>
              <a:rPr lang="en-US" sz="1800" b="0" i="0" u="none" strike="noStrike" cap="non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Dương Hữu Ái</a:t>
            </a:r>
            <a:endParaRPr sz="180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Thành viên :</a:t>
            </a: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8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 Văn Chiến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Hồ Văn Trung</a:t>
            </a:r>
            <a:endParaRPr sz="180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Hoàng Thanh Tùng</a:t>
            </a:r>
            <a:endParaRPr sz="180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Nguyễn Hiếu Nghĩa</a:t>
            </a:r>
            <a:endParaRPr sz="18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"/>
          <p:cNvSpPr txBox="1">
            <a:spLocks noGrp="1"/>
          </p:cNvSpPr>
          <p:nvPr>
            <p:ph type="title"/>
          </p:nvPr>
        </p:nvSpPr>
        <p:spPr>
          <a:xfrm>
            <a:off x="2175641" y="365126"/>
            <a:ext cx="9459312" cy="75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KỸ THUẬT BIẾN ĐIỆU PHA</a:t>
            </a:r>
            <a:endParaRPr/>
          </a:p>
        </p:txBody>
      </p:sp>
      <p:sp>
        <p:nvSpPr>
          <p:cNvPr id="170" name="Google Shape;170;p5"/>
          <p:cNvSpPr txBox="1">
            <a:spLocks noGrp="1"/>
          </p:cNvSpPr>
          <p:nvPr>
            <p:ph type="sldNum" idx="12"/>
          </p:nvPr>
        </p:nvSpPr>
        <p:spPr>
          <a:xfrm>
            <a:off x="9189450" y="6528987"/>
            <a:ext cx="2743200" cy="329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5"/>
          <p:cNvSpPr/>
          <p:nvPr/>
        </p:nvSpPr>
        <p:spPr>
          <a:xfrm>
            <a:off x="1309814" y="2031865"/>
            <a:ext cx="953117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3.1 BPSK Điều chế khóa dịch pha nhị phân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Tín hiệu băng gốc được gắn vào sóng mang bằng cách thay đổi pha của sóng mang tùy thuộc vào tín hiệu băng gốc.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5"/>
          <p:cNvSpPr/>
          <p:nvPr/>
        </p:nvSpPr>
        <p:spPr>
          <a:xfrm>
            <a:off x="1127325" y="1662525"/>
            <a:ext cx="3135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Các kiểu điều chế.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3" name="Google Shape;17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8398" y="2913740"/>
            <a:ext cx="2676899" cy="103837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5"/>
          <p:cNvSpPr txBox="1"/>
          <p:nvPr/>
        </p:nvSpPr>
        <p:spPr>
          <a:xfrm>
            <a:off x="1309814" y="4017740"/>
            <a:ext cx="9226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3.2 QPSK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quá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trình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điều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chế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pha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sóng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mang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4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trạng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thái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khác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nhau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vuông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góc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nhau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d1e53cd43_0_0"/>
          <p:cNvSpPr txBox="1">
            <a:spLocks noGrp="1"/>
          </p:cNvSpPr>
          <p:nvPr>
            <p:ph type="title"/>
          </p:nvPr>
        </p:nvSpPr>
        <p:spPr>
          <a:xfrm>
            <a:off x="2175641" y="365126"/>
            <a:ext cx="9459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KỸ THUẬT BIẾN ĐIỆU PHA</a:t>
            </a:r>
            <a:endParaRPr/>
          </a:p>
        </p:txBody>
      </p:sp>
      <p:sp>
        <p:nvSpPr>
          <p:cNvPr id="181" name="Google Shape;181;g10d1e53cd43_0_0"/>
          <p:cNvSpPr txBox="1">
            <a:spLocks noGrp="1"/>
          </p:cNvSpPr>
          <p:nvPr>
            <p:ph type="sldNum" idx="12"/>
          </p:nvPr>
        </p:nvSpPr>
        <p:spPr>
          <a:xfrm>
            <a:off x="9189450" y="6528987"/>
            <a:ext cx="27432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2" name="Google Shape;182;g10d1e53cd4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225" y="2279412"/>
            <a:ext cx="10355176" cy="4097162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10d1e53cd43_0_0"/>
          <p:cNvSpPr txBox="1"/>
          <p:nvPr/>
        </p:nvSpPr>
        <p:spPr>
          <a:xfrm>
            <a:off x="878225" y="1581100"/>
            <a:ext cx="4495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Dạng sóng, tín hiệu và phổ.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"/>
          <p:cNvSpPr txBox="1">
            <a:spLocks noGrp="1"/>
          </p:cNvSpPr>
          <p:nvPr>
            <p:ph type="sldNum" idx="12"/>
          </p:nvPr>
        </p:nvSpPr>
        <p:spPr>
          <a:xfrm>
            <a:off x="9189450" y="6528987"/>
            <a:ext cx="2743200" cy="329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90" name="Google Shape;190;p6"/>
          <p:cNvSpPr/>
          <p:nvPr/>
        </p:nvSpPr>
        <p:spPr>
          <a:xfrm>
            <a:off x="3698580" y="2967335"/>
            <a:ext cx="479483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cap="non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THANKS YOU</a:t>
            </a:r>
            <a:endParaRPr sz="5400" b="1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>
            <a:spLocks noGrp="1"/>
          </p:cNvSpPr>
          <p:nvPr>
            <p:ph type="title"/>
          </p:nvPr>
        </p:nvSpPr>
        <p:spPr>
          <a:xfrm>
            <a:off x="2175641" y="365126"/>
            <a:ext cx="9459312" cy="75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Font typeface="Arial"/>
              <a:buNone/>
            </a:pPr>
            <a:r>
              <a:rPr lang="en-US"/>
              <a:t>CONTENT</a:t>
            </a:r>
            <a:endParaRPr/>
          </a:p>
        </p:txBody>
      </p:sp>
      <p:sp>
        <p:nvSpPr>
          <p:cNvPr id="90" name="Google Shape;90;p2"/>
          <p:cNvSpPr txBox="1">
            <a:spLocks noGrp="1"/>
          </p:cNvSpPr>
          <p:nvPr>
            <p:ph type="sldNum" idx="12"/>
          </p:nvPr>
        </p:nvSpPr>
        <p:spPr>
          <a:xfrm>
            <a:off x="9189450" y="6528987"/>
            <a:ext cx="2743200" cy="329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1853513" y="1740215"/>
            <a:ext cx="453081" cy="428368"/>
          </a:xfrm>
          <a:prstGeom prst="decagon">
            <a:avLst>
              <a:gd name="vf" fmla="val 105146"/>
            </a:avLst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 b="1" dirty="0">
              <a:solidFill>
                <a:srgbClr val="C00000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"/>
          <p:cNvSpPr/>
          <p:nvPr/>
        </p:nvSpPr>
        <p:spPr>
          <a:xfrm>
            <a:off x="2990335" y="1657813"/>
            <a:ext cx="6400800" cy="410164"/>
          </a:xfrm>
          <a:prstGeom prst="flowChartTerminator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GIỚI THIỆU BIẾN ĐIỆU TÍN HIỆU SỐ</a:t>
            </a:r>
            <a:endParaRPr sz="1600">
              <a:solidFill>
                <a:srgbClr val="1E4E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2306594" y="2479015"/>
            <a:ext cx="453081" cy="428368"/>
          </a:xfrm>
          <a:prstGeom prst="decagon">
            <a:avLst>
              <a:gd name="vf" fmla="val 105146"/>
            </a:avLst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3443416" y="2347185"/>
            <a:ext cx="6400800" cy="444868"/>
          </a:xfrm>
          <a:prstGeom prst="flowChartTerminator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HỆ THỐNG BIẾN ĐIỆU TÍN HIỆU SỐ</a:t>
            </a:r>
            <a:endParaRPr sz="1600">
              <a:solidFill>
                <a:srgbClr val="1E4E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759675" y="3226928"/>
            <a:ext cx="453081" cy="428368"/>
          </a:xfrm>
          <a:prstGeom prst="decagon">
            <a:avLst>
              <a:gd name="vf" fmla="val 105146"/>
            </a:avLst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3896497" y="3122142"/>
            <a:ext cx="6400800" cy="417824"/>
          </a:xfrm>
          <a:prstGeom prst="flowChartTerminator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KỸ THUẬT BIẾN ĐIỆU BIÊN ĐỘ</a:t>
            </a:r>
            <a:endParaRPr sz="1600">
              <a:solidFill>
                <a:srgbClr val="1E4E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2306593" y="3997799"/>
            <a:ext cx="453081" cy="428368"/>
          </a:xfrm>
          <a:prstGeom prst="decagon">
            <a:avLst>
              <a:gd name="vf" fmla="val 105146"/>
            </a:avLst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2986215" y="4797830"/>
            <a:ext cx="6400800" cy="425763"/>
          </a:xfrm>
          <a:prstGeom prst="flowChartTerminator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KỸ THUẬT BIẾN ĐIỆU PHA</a:t>
            </a:r>
            <a:endParaRPr sz="1600">
              <a:solidFill>
                <a:srgbClr val="1E4E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1853513" y="4736599"/>
            <a:ext cx="453081" cy="428368"/>
          </a:xfrm>
          <a:prstGeom prst="decagon">
            <a:avLst>
              <a:gd name="vf" fmla="val 105146"/>
            </a:avLst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3443416" y="3957047"/>
            <a:ext cx="6400800" cy="428368"/>
          </a:xfrm>
          <a:prstGeom prst="flowChartTerminator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KỸ THUẬT BIẾN ĐIỆU TẦN SỐ</a:t>
            </a:r>
            <a:endParaRPr sz="1600">
              <a:solidFill>
                <a:srgbClr val="1E4E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2175641" y="365126"/>
            <a:ext cx="9662132" cy="75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431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AutoNum type="arabicPeriod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GIỚI THIỆU BIẾN ĐIỆU TÍN HIỆU SỐ</a:t>
            </a:r>
            <a:endParaRPr/>
          </a:p>
        </p:txBody>
      </p:sp>
      <p:sp>
        <p:nvSpPr>
          <p:cNvPr id="107" name="Google Shape;107;p3"/>
          <p:cNvSpPr txBox="1">
            <a:spLocks noGrp="1"/>
          </p:cNvSpPr>
          <p:nvPr>
            <p:ph type="sldNum" idx="12"/>
          </p:nvPr>
        </p:nvSpPr>
        <p:spPr>
          <a:xfrm>
            <a:off x="9189450" y="6528987"/>
            <a:ext cx="2743200" cy="329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08" name="Google Shape;108;p3"/>
          <p:cNvSpPr/>
          <p:nvPr/>
        </p:nvSpPr>
        <p:spPr>
          <a:xfrm>
            <a:off x="805577" y="1580300"/>
            <a:ext cx="593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lang="en-US" sz="2400">
                <a:solidFill>
                  <a:srgbClr val="1E4E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GIỚI THIỆU BIẾN ĐIỆU TÍN HIỆU SỐ</a:t>
            </a:r>
            <a:endParaRPr sz="2000"/>
          </a:p>
        </p:txBody>
      </p:sp>
      <p:sp>
        <p:nvSpPr>
          <p:cNvPr id="109" name="Google Shape;109;p3"/>
          <p:cNvSpPr/>
          <p:nvPr/>
        </p:nvSpPr>
        <p:spPr>
          <a:xfrm>
            <a:off x="972064" y="2026594"/>
            <a:ext cx="1028905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Điều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chế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tín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hiệu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số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là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quá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trình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mã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hóa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tín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hiệu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thông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tin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số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thành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biên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độ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hoặc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tần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số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của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tín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hiệu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được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truyền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đi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Quá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trình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mã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hóa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ảnh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hưởng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đến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băng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thông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của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tín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hiệu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được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truyền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và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độ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chắc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chắn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của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nó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đối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với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sự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suy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giảm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kênh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 dirty="0"/>
          </a:p>
        </p:txBody>
      </p:sp>
      <p:sp>
        <p:nvSpPr>
          <p:cNvPr id="110" name="Google Shape;110;p3"/>
          <p:cNvSpPr/>
          <p:nvPr/>
        </p:nvSpPr>
        <p:spPr>
          <a:xfrm>
            <a:off x="972075" y="3429000"/>
            <a:ext cx="10084500" cy="1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 Điều chế xung mã PCM (Pulse Code Modulation)?</a:t>
            </a:r>
            <a:b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 PCM delta?</a:t>
            </a:r>
            <a:b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 Điều chế xung mã vi sai DPCM (Differential Pulse Code Modulation)?</a:t>
            </a:r>
            <a:b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 Điều chế delta DM ( Delta Modulation), DM thích nghi ADM (Adaptive DM)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?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d1e53cd43_12_6"/>
          <p:cNvSpPr txBox="1">
            <a:spLocks noGrp="1"/>
          </p:cNvSpPr>
          <p:nvPr>
            <p:ph type="title"/>
          </p:nvPr>
        </p:nvSpPr>
        <p:spPr>
          <a:xfrm>
            <a:off x="2175650" y="365125"/>
            <a:ext cx="9459300" cy="730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	KỸ THUẬT BIẾN ĐIỆU BIÊN ĐỘ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10d1e53cd43_12_6"/>
          <p:cNvSpPr txBox="1">
            <a:spLocks noGrp="1"/>
          </p:cNvSpPr>
          <p:nvPr>
            <p:ph type="body" idx="1"/>
          </p:nvPr>
        </p:nvSpPr>
        <p:spPr>
          <a:xfrm>
            <a:off x="614855" y="1341120"/>
            <a:ext cx="11020200" cy="512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1.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ASK (Amplitude shift keying)</a:t>
            </a:r>
            <a:endParaRPr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bit “1” </a:t>
            </a:r>
            <a:r>
              <a:rPr lang="en-US" dirty="0" err="1"/>
              <a:t>và</a:t>
            </a:r>
            <a:r>
              <a:rPr lang="en-US" dirty="0"/>
              <a:t> “0”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sóng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(</a:t>
            </a:r>
            <a:r>
              <a:rPr lang="en-US" dirty="0" err="1"/>
              <a:t>tần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pha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).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sóng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Sin </a:t>
            </a:r>
            <a:r>
              <a:rPr lang="en-US" dirty="0" err="1"/>
              <a:t>tần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thiên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.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m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 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dirty="0" err="1"/>
              <a:t>Với</a:t>
            </a:r>
            <a:r>
              <a:rPr lang="en-US" dirty="0"/>
              <a:t> m=2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BASK.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dirty="0"/>
          </a:p>
        </p:txBody>
      </p:sp>
      <p:pic>
        <p:nvPicPr>
          <p:cNvPr id="118" name="Google Shape;118;g10d1e53cd43_12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0392" y="4335498"/>
            <a:ext cx="4429125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d1e53cd43_12_45"/>
          <p:cNvSpPr txBox="1">
            <a:spLocks noGrp="1"/>
          </p:cNvSpPr>
          <p:nvPr>
            <p:ph type="title"/>
          </p:nvPr>
        </p:nvSpPr>
        <p:spPr>
          <a:xfrm>
            <a:off x="2175650" y="365125"/>
            <a:ext cx="9459300" cy="730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	KỸ THUẬT BIẾN ĐIỆU BIÊN ĐỘ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10d1e53cd43_12_45"/>
          <p:cNvSpPr txBox="1">
            <a:spLocks noGrp="1"/>
          </p:cNvSpPr>
          <p:nvPr>
            <p:ph type="body" idx="1"/>
          </p:nvPr>
        </p:nvSpPr>
        <p:spPr>
          <a:xfrm>
            <a:off x="614855" y="1341120"/>
            <a:ext cx="11020200" cy="512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2. Ưu và nhược điểm.</a:t>
            </a:r>
            <a:endParaRPr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Ưu điểm : 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+"/>
            </a:pPr>
            <a:r>
              <a:rPr lang="en-US"/>
              <a:t>Chỉ dùng một sóng mang duy nhất.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+"/>
            </a:pPr>
            <a:r>
              <a:rPr lang="en-US"/>
              <a:t>Phù hợp với truyền tốc độ thấp, dễ thực hiện.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 -  Nhược điểm: </a:t>
            </a:r>
            <a:endParaRPr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+"/>
            </a:pPr>
            <a:r>
              <a:rPr lang="en-US"/>
              <a:t>Dễ bị ảnh hưởng bởi nhiễu biên độ :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+"/>
            </a:pPr>
            <a:r>
              <a:rPr lang="en-US"/>
              <a:t>Khó đồng bộ, ít dùng trong thực tế.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3. Ứng dụng.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/>
              <a:t>Ứng dụng trong cáp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d1e53cd43_12_60"/>
          <p:cNvSpPr txBox="1">
            <a:spLocks noGrp="1"/>
          </p:cNvSpPr>
          <p:nvPr>
            <p:ph type="title"/>
          </p:nvPr>
        </p:nvSpPr>
        <p:spPr>
          <a:xfrm>
            <a:off x="2175650" y="365125"/>
            <a:ext cx="9459300" cy="730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	KỸ THUẬT BIẾN ĐIỆU BIÊN ĐỘ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10d1e53cd43_12_60"/>
          <p:cNvSpPr txBox="1">
            <a:spLocks noGrp="1"/>
          </p:cNvSpPr>
          <p:nvPr>
            <p:ph type="body" idx="1"/>
          </p:nvPr>
        </p:nvSpPr>
        <p:spPr>
          <a:xfrm>
            <a:off x="614755" y="1328670"/>
            <a:ext cx="11020200" cy="512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4. Dạng sóng, tín hiệu và phổ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/>
          </a:p>
        </p:txBody>
      </p:sp>
      <p:pic>
        <p:nvPicPr>
          <p:cNvPr id="133" name="Google Shape;133;g10d1e53cd43_12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8913" y="1871663"/>
            <a:ext cx="6734175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d1e53cd43_11_0"/>
          <p:cNvSpPr txBox="1">
            <a:spLocks noGrp="1"/>
          </p:cNvSpPr>
          <p:nvPr>
            <p:ph type="title"/>
          </p:nvPr>
        </p:nvSpPr>
        <p:spPr>
          <a:xfrm>
            <a:off x="2175641" y="365126"/>
            <a:ext cx="9459300" cy="752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	KỸ THUẬT BIẾN ĐIỆU TẦN SỐ</a:t>
            </a:r>
            <a:endParaRPr dirty="0"/>
          </a:p>
        </p:txBody>
      </p:sp>
      <p:sp>
        <p:nvSpPr>
          <p:cNvPr id="140" name="Google Shape;140;g10d1e53cd43_11_0"/>
          <p:cNvSpPr txBox="1">
            <a:spLocks noGrp="1"/>
          </p:cNvSpPr>
          <p:nvPr>
            <p:ph type="body" idx="1"/>
          </p:nvPr>
        </p:nvSpPr>
        <p:spPr>
          <a:xfrm>
            <a:off x="614855" y="3398808"/>
            <a:ext cx="11020200" cy="30630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1038045" y="1668117"/>
            <a:ext cx="8658046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lvl="0">
              <a:spcBef>
                <a:spcPts val="600"/>
              </a:spcBef>
              <a:buSzPts val="2400"/>
            </a:pPr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FSK 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Fequency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Shilf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Keying</a:t>
            </a:r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76200" lvl="0">
              <a:spcBef>
                <a:spcPts val="600"/>
              </a:spcBef>
              <a:buSzPts val="2400"/>
            </a:pPr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76200" lvl="0">
              <a:spcBef>
                <a:spcPts val="600"/>
              </a:spcBef>
              <a:buSzPts val="2400"/>
            </a:pPr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08648" y="3012220"/>
            <a:ext cx="10128388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lvl="0">
              <a:spcBef>
                <a:spcPts val="600"/>
              </a:spcBef>
              <a:buSzPts val="2400"/>
            </a:pPr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tần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nhị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BFSK (Binary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Fequency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Shilf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Keying)</a:t>
            </a:r>
          </a:p>
          <a:p>
            <a:pPr marL="457200" lvl="0">
              <a:spcBef>
                <a:spcPts val="600"/>
              </a:spcBef>
            </a:pPr>
            <a:r>
              <a:rPr lang="en-US" sz="2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sz="2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sóng</a:t>
            </a:r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tần</a:t>
            </a:r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38045" y="4203213"/>
            <a:ext cx="1576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0">
              <a:buNone/>
            </a:pP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vi-V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Ưu điểm</a:t>
            </a:r>
            <a:endParaRPr lang="vi-VN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8045" y="4854103"/>
            <a:ext cx="20265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0">
              <a:buNone/>
            </a:pP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vi-VN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Nhược điểm</a:t>
            </a:r>
            <a:endParaRPr lang="vi-VN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38045" y="5504993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0">
              <a:buNone/>
            </a:pP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Google Shape;141;g10d1e53cd43_1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8458" y="4366437"/>
            <a:ext cx="4855750" cy="98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d1e53cd43_11_8"/>
          <p:cNvSpPr txBox="1">
            <a:spLocks noGrp="1"/>
          </p:cNvSpPr>
          <p:nvPr>
            <p:ph type="title"/>
          </p:nvPr>
        </p:nvSpPr>
        <p:spPr>
          <a:xfrm>
            <a:off x="2175641" y="365126"/>
            <a:ext cx="9459300" cy="752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	KỸ THUẬT BIẾN ĐIỆU TẦN SỐ</a:t>
            </a:r>
            <a:endParaRPr/>
          </a:p>
        </p:txBody>
      </p:sp>
      <p:sp>
        <p:nvSpPr>
          <p:cNvPr id="148" name="Google Shape;148;g10d1e53cd43_11_8"/>
          <p:cNvSpPr txBox="1">
            <a:spLocks noGrp="1"/>
          </p:cNvSpPr>
          <p:nvPr>
            <p:ph type="body" idx="1"/>
          </p:nvPr>
        </p:nvSpPr>
        <p:spPr>
          <a:xfrm>
            <a:off x="614855" y="1341120"/>
            <a:ext cx="11020200" cy="512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Dạng sóng, phổ tín hiệu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/>
          </a:p>
        </p:txBody>
      </p:sp>
      <p:pic>
        <p:nvPicPr>
          <p:cNvPr id="149" name="Google Shape;149;g10d1e53cd43_11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0863" y="2030250"/>
            <a:ext cx="9351825" cy="4243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"/>
          <p:cNvSpPr txBox="1">
            <a:spLocks noGrp="1"/>
          </p:cNvSpPr>
          <p:nvPr>
            <p:ph type="title"/>
          </p:nvPr>
        </p:nvSpPr>
        <p:spPr>
          <a:xfrm>
            <a:off x="2175641" y="365126"/>
            <a:ext cx="9459312" cy="75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KỸ THUẬT BIẾN ĐIỆU PHA</a:t>
            </a:r>
            <a:endParaRPr/>
          </a:p>
        </p:txBody>
      </p:sp>
      <p:sp>
        <p:nvSpPr>
          <p:cNvPr id="156" name="Google Shape;156;p4"/>
          <p:cNvSpPr txBox="1">
            <a:spLocks noGrp="1"/>
          </p:cNvSpPr>
          <p:nvPr>
            <p:ph type="sldNum" idx="12"/>
          </p:nvPr>
        </p:nvSpPr>
        <p:spPr>
          <a:xfrm>
            <a:off x="9189450" y="6528987"/>
            <a:ext cx="2743200" cy="329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4"/>
          <p:cNvSpPr/>
          <p:nvPr/>
        </p:nvSpPr>
        <p:spPr>
          <a:xfrm>
            <a:off x="980299" y="1337800"/>
            <a:ext cx="7604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Kỹ thuật điều chế pha (PSK phase shift keying).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4"/>
          <p:cNvSpPr/>
          <p:nvPr/>
        </p:nvSpPr>
        <p:spPr>
          <a:xfrm>
            <a:off x="1370050" y="1813168"/>
            <a:ext cx="9879600" cy="15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-Điều chế pha là điều chế mà pha của song mang thay đổi để biểu diển các bit ‘1’ và bit ‘0’ (biên độ và tầng số không đổi).</a:t>
            </a:r>
            <a:endParaRPr sz="24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Các kiểu điều chế pha với số bit nhị phân : BPSK(binary phase shift keying), QPSK(Quadrature phase shift keying).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4"/>
          <p:cNvSpPr/>
          <p:nvPr/>
        </p:nvSpPr>
        <p:spPr>
          <a:xfrm>
            <a:off x="980297" y="3416200"/>
            <a:ext cx="61341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Ưu điểm và nhược điểm của PSK.</a:t>
            </a:r>
            <a:endParaRPr sz="24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4"/>
          <p:cNvSpPr/>
          <p:nvPr/>
        </p:nvSpPr>
        <p:spPr>
          <a:xfrm>
            <a:off x="1410219" y="3829251"/>
            <a:ext cx="7049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Ưu điểm : Không bị ảnh hưởng của nhiễu biên độ, băng thông hẹp.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4"/>
          <p:cNvSpPr/>
          <p:nvPr/>
        </p:nvSpPr>
        <p:spPr>
          <a:xfrm>
            <a:off x="1449705" y="4506245"/>
            <a:ext cx="80055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Nhược điểm: Khó thực hiện các mạch điều chế, dể sai pha khi điều chế ở mức cao.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4"/>
          <p:cNvSpPr/>
          <p:nvPr/>
        </p:nvSpPr>
        <p:spPr>
          <a:xfrm>
            <a:off x="980296" y="5276825"/>
            <a:ext cx="2897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Ứng dụng.</a:t>
            </a:r>
            <a:endParaRPr sz="2400"/>
          </a:p>
        </p:txBody>
      </p:sp>
      <p:sp>
        <p:nvSpPr>
          <p:cNvPr id="163" name="Google Shape;163;p4"/>
          <p:cNvSpPr/>
          <p:nvPr/>
        </p:nvSpPr>
        <p:spPr>
          <a:xfrm>
            <a:off x="1055247" y="5664400"/>
            <a:ext cx="9513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Sử dụng trong mạng không dây wifi và di động CDMA.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633</Words>
  <Application>Microsoft Office PowerPoint</Application>
  <PresentationFormat>Widescreen</PresentationFormat>
  <Paragraphs>100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MẠNG KHÔNG DÂY VÀ DI ĐỘNG</vt:lpstr>
      <vt:lpstr>CONTENT</vt:lpstr>
      <vt:lpstr>GIỚI THIỆU BIẾN ĐIỆU TÍN HIỆU SỐ</vt:lpstr>
      <vt:lpstr>3.  KỸ THUẬT BIẾN ĐIỆU BIÊN ĐỘ </vt:lpstr>
      <vt:lpstr>3.  KỸ THUẬT BIẾN ĐIỆU BIÊN ĐỘ </vt:lpstr>
      <vt:lpstr>3.  KỸ THUẬT BIẾN ĐIỆU BIÊN ĐỘ </vt:lpstr>
      <vt:lpstr>4.  KỸ THUẬT BIẾN ĐIỆU TẦN SỐ</vt:lpstr>
      <vt:lpstr>4.  KỸ THUẬT BIẾN ĐIỆU TẦN SỐ</vt:lpstr>
      <vt:lpstr>5. KỸ THUẬT BIẾN ĐIỆU PHA</vt:lpstr>
      <vt:lpstr>5. KỸ THUẬT BIẾN ĐIỆU PHA</vt:lpstr>
      <vt:lpstr>5. KỸ THUẬT BIẾN ĐIỆU PHA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MẠNG KHÔNG DÂY VÀ DI ĐỘNG</dc:title>
  <dc:creator>Le Nga</dc:creator>
  <cp:lastModifiedBy>PC</cp:lastModifiedBy>
  <cp:revision>8</cp:revision>
  <dcterms:created xsi:type="dcterms:W3CDTF">2020-05-27T05:21:30Z</dcterms:created>
  <dcterms:modified xsi:type="dcterms:W3CDTF">2022-01-11T13:39:59Z</dcterms:modified>
</cp:coreProperties>
</file>