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2" r:id="rId13"/>
    <p:sldId id="266" r:id="rId14"/>
    <p:sldId id="267" r:id="rId15"/>
    <p:sldId id="268" r:id="rId16"/>
    <p:sldId id="274" r:id="rId17"/>
    <p:sldId id="275" r:id="rId18"/>
    <p:sldId id="276" r:id="rId19"/>
    <p:sldId id="277" r:id="rId20"/>
    <p:sldId id="269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509C-941F-4079-B119-6CF46468A688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ED6-149E-41B0-BBE9-C8E5BBAD5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8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509C-941F-4079-B119-6CF46468A688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ED6-149E-41B0-BBE9-C8E5BBAD5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6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509C-941F-4079-B119-6CF46468A688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ED6-149E-41B0-BBE9-C8E5BBAD5CA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1154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509C-941F-4079-B119-6CF46468A688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ED6-149E-41B0-BBE9-C8E5BBAD5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65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509C-941F-4079-B119-6CF46468A688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ED6-149E-41B0-BBE9-C8E5BBAD5CA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779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509C-941F-4079-B119-6CF46468A688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ED6-149E-41B0-BBE9-C8E5BBAD5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62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509C-941F-4079-B119-6CF46468A688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ED6-149E-41B0-BBE9-C8E5BBAD5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72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509C-941F-4079-B119-6CF46468A688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ED6-149E-41B0-BBE9-C8E5BBAD5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8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509C-941F-4079-B119-6CF46468A688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ED6-149E-41B0-BBE9-C8E5BBAD5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2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509C-941F-4079-B119-6CF46468A688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ED6-149E-41B0-BBE9-C8E5BBAD5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9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509C-941F-4079-B119-6CF46468A688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ED6-149E-41B0-BBE9-C8E5BBAD5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7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509C-941F-4079-B119-6CF46468A688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ED6-149E-41B0-BBE9-C8E5BBAD5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3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509C-941F-4079-B119-6CF46468A688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ED6-149E-41B0-BBE9-C8E5BBAD5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5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509C-941F-4079-B119-6CF46468A688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ED6-149E-41B0-BBE9-C8E5BBAD5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3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509C-941F-4079-B119-6CF46468A688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ED6-149E-41B0-BBE9-C8E5BBAD5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0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509C-941F-4079-B119-6CF46468A688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ED6-149E-41B0-BBE9-C8E5BBAD5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7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7509C-941F-4079-B119-6CF46468A688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95CED6-149E-41B0-BBE9-C8E5BBAD5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8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117" y="1048170"/>
            <a:ext cx="8518653" cy="3037693"/>
          </a:xfrm>
        </p:spPr>
        <p:txBody>
          <a:bodyPr anchor="ctr"/>
          <a:lstStyle/>
          <a:p>
            <a:pPr algn="l"/>
            <a:r>
              <a:rPr lang="en-US" b="1" dirty="0" smtClean="0"/>
              <a:t>Development of an EKG risk score system applied for detection and quantification of myocardial damage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117" y="4765644"/>
            <a:ext cx="7766936" cy="1739328"/>
          </a:xfrm>
        </p:spPr>
        <p:txBody>
          <a:bodyPr>
            <a:noAutofit/>
          </a:bodyPr>
          <a:lstStyle/>
          <a:p>
            <a:pPr algn="l"/>
            <a:r>
              <a:rPr lang="en-GB" sz="3200" dirty="0" smtClean="0">
                <a:solidFill>
                  <a:schemeClr val="tx1"/>
                </a:solidFill>
              </a:rPr>
              <a:t>Pre-thesis presentation</a:t>
            </a:r>
          </a:p>
          <a:p>
            <a:pPr algn="l"/>
            <a:r>
              <a:rPr lang="en-GB" sz="2400" dirty="0" smtClean="0">
                <a:solidFill>
                  <a:schemeClr val="tx1"/>
                </a:solidFill>
              </a:rPr>
              <a:t>Instructor: PhD. Le </a:t>
            </a:r>
            <a:r>
              <a:rPr lang="en-GB" sz="2400" dirty="0" err="1" smtClean="0">
                <a:solidFill>
                  <a:schemeClr val="tx1"/>
                </a:solidFill>
              </a:rPr>
              <a:t>Quoc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Trung</a:t>
            </a:r>
            <a:endParaRPr lang="en-GB" sz="2400" dirty="0" smtClean="0">
              <a:solidFill>
                <a:schemeClr val="tx1"/>
              </a:solidFill>
            </a:endParaRPr>
          </a:p>
          <a:p>
            <a:pPr algn="l"/>
            <a:r>
              <a:rPr lang="en-GB" sz="2400" dirty="0" smtClean="0">
                <a:solidFill>
                  <a:schemeClr val="tx1"/>
                </a:solidFill>
              </a:rPr>
              <a:t>Student: Pham </a:t>
            </a:r>
            <a:r>
              <a:rPr lang="en-GB" sz="2400" dirty="0" err="1" smtClean="0">
                <a:solidFill>
                  <a:schemeClr val="tx1"/>
                </a:solidFill>
              </a:rPr>
              <a:t>Khoi</a:t>
            </a:r>
            <a:r>
              <a:rPr lang="en-GB" sz="2400" dirty="0" smtClean="0">
                <a:solidFill>
                  <a:schemeClr val="tx1"/>
                </a:solidFill>
              </a:rPr>
              <a:t> Nguyen – </a:t>
            </a:r>
            <a:r>
              <a:rPr lang="en-GB" sz="2400" dirty="0" err="1" smtClean="0">
                <a:solidFill>
                  <a:schemeClr val="tx1"/>
                </a:solidFill>
              </a:rPr>
              <a:t>BEBEIU13051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0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727" y="350839"/>
            <a:ext cx="8596668" cy="1320800"/>
          </a:xfrm>
        </p:spPr>
        <p:txBody>
          <a:bodyPr>
            <a:noAutofit/>
          </a:bodyPr>
          <a:lstStyle/>
          <a:p>
            <a:r>
              <a:rPr lang="en-GB" sz="4200" b="1" dirty="0" smtClean="0"/>
              <a:t>R peaks detection and T wave detection</a:t>
            </a:r>
            <a:endParaRPr lang="en-US" sz="4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99" y="1760097"/>
            <a:ext cx="4100728" cy="3880773"/>
          </a:xfrm>
        </p:spPr>
        <p:txBody>
          <a:bodyPr>
            <a:noAutofit/>
          </a:bodyPr>
          <a:lstStyle/>
          <a:p>
            <a:r>
              <a:rPr lang="en-GB" sz="2400" dirty="0" smtClean="0"/>
              <a:t>Self – constructed algorithm for R peak and T wave Detection (33 lines of code)</a:t>
            </a:r>
          </a:p>
          <a:p>
            <a:r>
              <a:rPr lang="en-GB" sz="2400" dirty="0" smtClean="0"/>
              <a:t>Algorithm: filter 10-25 Hz, scale from 0 to 1, power 12, peak detection, validate R peak</a:t>
            </a:r>
          </a:p>
          <a:p>
            <a:r>
              <a:rPr lang="en-GB" sz="2400" dirty="0" smtClean="0"/>
              <a:t>T peak is the max of the absolute value of the segment of from 0.2 RR to 0.6 RR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059" y="1120314"/>
            <a:ext cx="6694533" cy="1819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061" y="2926245"/>
            <a:ext cx="6694532" cy="1809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060" y="4735995"/>
            <a:ext cx="6699731" cy="1809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61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727" y="350839"/>
            <a:ext cx="9567098" cy="1320800"/>
          </a:xfrm>
        </p:spPr>
        <p:txBody>
          <a:bodyPr>
            <a:noAutofit/>
          </a:bodyPr>
          <a:lstStyle/>
          <a:p>
            <a:r>
              <a:rPr lang="en-GB" sz="4200" b="1" dirty="0" smtClean="0"/>
              <a:t>ST segment detection</a:t>
            </a:r>
            <a:endParaRPr lang="en-US" sz="4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727" y="1318107"/>
            <a:ext cx="3600192" cy="3880773"/>
          </a:xfrm>
        </p:spPr>
        <p:txBody>
          <a:bodyPr>
            <a:noAutofit/>
          </a:bodyPr>
          <a:lstStyle/>
          <a:p>
            <a:r>
              <a:rPr lang="en-GB" sz="2400" dirty="0" smtClean="0"/>
              <a:t>The segment defined from 0.4 </a:t>
            </a:r>
            <a:r>
              <a:rPr lang="en-GB" sz="2400" dirty="0" err="1"/>
              <a:t>R</a:t>
            </a:r>
            <a:r>
              <a:rPr lang="en-GB" sz="2400" dirty="0" err="1" smtClean="0"/>
              <a:t>T</a:t>
            </a:r>
            <a:r>
              <a:rPr lang="en-GB" sz="2400" dirty="0" smtClean="0"/>
              <a:t> to 0.65 </a:t>
            </a:r>
            <a:r>
              <a:rPr lang="en-GB" sz="2400" dirty="0" err="1" smtClean="0"/>
              <a:t>RT</a:t>
            </a:r>
            <a:endParaRPr lang="en-US" sz="2400" dirty="0"/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4311689" y="1318107"/>
            <a:ext cx="7401889" cy="27441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311688" y="4190035"/>
            <a:ext cx="7401889" cy="24342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56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726" y="350839"/>
            <a:ext cx="9312455" cy="1320800"/>
          </a:xfrm>
        </p:spPr>
        <p:txBody>
          <a:bodyPr>
            <a:noAutofit/>
          </a:bodyPr>
          <a:lstStyle/>
          <a:p>
            <a:r>
              <a:rPr lang="en-GB" sz="4200" b="1" dirty="0" smtClean="0"/>
              <a:t>Morphological features extraction</a:t>
            </a:r>
            <a:endParaRPr lang="en-US" sz="42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597266"/>
              </p:ext>
            </p:extLst>
          </p:nvPr>
        </p:nvGraphicFramePr>
        <p:xfrm>
          <a:off x="479425" y="4305782"/>
          <a:ext cx="9011816" cy="244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269"/>
                <a:gridCol w="4142804"/>
                <a:gridCol w="1891532"/>
                <a:gridCol w="1578211"/>
              </a:tblGrid>
              <a:tr h="516768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Calculation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Threshold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Score</a:t>
                      </a:r>
                      <a:endParaRPr lang="en-US" sz="2000" dirty="0"/>
                    </a:p>
                  </a:txBody>
                  <a:tcPr/>
                </a:tc>
              </a:tr>
              <a:tr h="891956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ST deviation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Area between ST and isoelectric line / length(ST)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&gt; 40</a:t>
                      </a:r>
                      <a:r>
                        <a:rPr lang="en-GB" sz="2000" baseline="0" dirty="0" smtClean="0"/>
                        <a:t> or </a:t>
                      </a:r>
                      <a:r>
                        <a:rPr lang="en-GB" sz="2000" dirty="0" smtClean="0"/>
                        <a:t>&lt; -20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+1</a:t>
                      </a:r>
                      <a:endParaRPr lang="en-US" sz="2000" dirty="0"/>
                    </a:p>
                  </a:txBody>
                  <a:tcPr/>
                </a:tc>
              </a:tr>
              <a:tr h="516768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ST slope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tan(ST line)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2000" dirty="0" smtClean="0"/>
                        <a:t>&gt;6 or &lt; 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+1</a:t>
                      </a:r>
                      <a:endParaRPr lang="en-US" sz="2000" dirty="0"/>
                    </a:p>
                  </a:txBody>
                  <a:tcPr/>
                </a:tc>
              </a:tr>
              <a:tr h="516768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T amp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(T - </a:t>
                      </a:r>
                      <a:r>
                        <a:rPr lang="en-GB" sz="2000" dirty="0" err="1" smtClean="0"/>
                        <a:t>iso</a:t>
                      </a:r>
                      <a:r>
                        <a:rPr lang="en-GB" sz="2000" dirty="0" smtClean="0"/>
                        <a:t>) / (R - </a:t>
                      </a:r>
                      <a:r>
                        <a:rPr lang="en-GB" sz="2000" dirty="0" err="1" smtClean="0"/>
                        <a:t>iso</a:t>
                      </a:r>
                      <a:r>
                        <a:rPr lang="en-GB" sz="2000" dirty="0" smtClean="0"/>
                        <a:t>) * 100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&gt;</a:t>
                      </a:r>
                      <a:r>
                        <a:rPr lang="en-GB" sz="2000" baseline="0" dirty="0" smtClean="0"/>
                        <a:t> 0.8 or &lt; 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+1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479727" y="1129873"/>
            <a:ext cx="9011514" cy="301386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Straight Connector 11"/>
          <p:cNvCxnSpPr/>
          <p:nvPr/>
        </p:nvCxnSpPr>
        <p:spPr>
          <a:xfrm flipH="1">
            <a:off x="983849" y="2789499"/>
            <a:ext cx="821802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685327" y="1446835"/>
            <a:ext cx="2048719" cy="134266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540907" y="1446835"/>
            <a:ext cx="1660966" cy="134266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62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075" y="364572"/>
            <a:ext cx="8596668" cy="1320800"/>
          </a:xfrm>
        </p:spPr>
        <p:txBody>
          <a:bodyPr>
            <a:noAutofit/>
          </a:bodyPr>
          <a:lstStyle/>
          <a:p>
            <a:r>
              <a:rPr lang="en-GB" sz="4200" b="1" dirty="0" smtClean="0"/>
              <a:t>De-trended Fluctuation Analysis: an overview</a:t>
            </a:r>
            <a:endParaRPr lang="en-US" sz="4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075" y="1753722"/>
            <a:ext cx="5105280" cy="4835990"/>
          </a:xfrm>
        </p:spPr>
        <p:txBody>
          <a:bodyPr>
            <a:noAutofit/>
          </a:bodyPr>
          <a:lstStyle/>
          <a:p>
            <a:r>
              <a:rPr lang="en-GB" sz="2400" dirty="0"/>
              <a:t>M</a:t>
            </a:r>
            <a:r>
              <a:rPr lang="en-GB" sz="2400" dirty="0" smtClean="0"/>
              <a:t>easures the degree of </a:t>
            </a:r>
            <a:r>
              <a:rPr lang="en-GB" sz="2400" b="1" dirty="0" smtClean="0">
                <a:solidFill>
                  <a:schemeClr val="accent4"/>
                </a:solidFill>
              </a:rPr>
              <a:t>fluctuation</a:t>
            </a:r>
            <a:r>
              <a:rPr lang="en-GB" sz="2400" dirty="0" smtClean="0">
                <a:solidFill>
                  <a:schemeClr val="accent4"/>
                </a:solidFill>
              </a:rPr>
              <a:t> </a:t>
            </a:r>
            <a:r>
              <a:rPr lang="en-GB" sz="2400" dirty="0" smtClean="0"/>
              <a:t>within a signal </a:t>
            </a:r>
            <a:r>
              <a:rPr lang="en-GB" sz="2400" b="1" dirty="0" smtClean="0">
                <a:solidFill>
                  <a:schemeClr val="accent4"/>
                </a:solidFill>
              </a:rPr>
              <a:t>without</a:t>
            </a:r>
            <a:r>
              <a:rPr lang="en-GB" sz="2400" dirty="0" smtClean="0">
                <a:solidFill>
                  <a:schemeClr val="accent4"/>
                </a:solidFill>
              </a:rPr>
              <a:t> </a:t>
            </a:r>
            <a:r>
              <a:rPr lang="en-GB" sz="2400" dirty="0" smtClean="0"/>
              <a:t>consider its </a:t>
            </a:r>
            <a:r>
              <a:rPr lang="en-GB" sz="2400" b="1" dirty="0" smtClean="0">
                <a:solidFill>
                  <a:schemeClr val="accent4"/>
                </a:solidFill>
              </a:rPr>
              <a:t>trend</a:t>
            </a:r>
          </a:p>
          <a:p>
            <a:r>
              <a:rPr lang="en-GB" sz="2400" b="1" dirty="0" smtClean="0">
                <a:solidFill>
                  <a:schemeClr val="accent4"/>
                </a:solidFill>
              </a:rPr>
              <a:t>Large</a:t>
            </a:r>
            <a:r>
              <a:rPr lang="en-GB" sz="2400" dirty="0" smtClean="0">
                <a:solidFill>
                  <a:schemeClr val="accent4"/>
                </a:solidFill>
              </a:rPr>
              <a:t> </a:t>
            </a:r>
            <a:r>
              <a:rPr lang="en-GB" sz="2400" dirty="0" smtClean="0"/>
              <a:t>value of </a:t>
            </a:r>
            <a:r>
              <a:rPr lang="en-GB" sz="2400" dirty="0" err="1" smtClean="0"/>
              <a:t>DFA</a:t>
            </a:r>
            <a:r>
              <a:rPr lang="en-GB" sz="2400" dirty="0" smtClean="0"/>
              <a:t> corresponds to </a:t>
            </a:r>
            <a:r>
              <a:rPr lang="en-GB" sz="2400" b="1" dirty="0" smtClean="0">
                <a:solidFill>
                  <a:schemeClr val="accent4"/>
                </a:solidFill>
              </a:rPr>
              <a:t>more complexity </a:t>
            </a:r>
            <a:r>
              <a:rPr lang="en-GB" sz="2400" dirty="0" smtClean="0"/>
              <a:t>of a system</a:t>
            </a:r>
          </a:p>
          <a:p>
            <a:r>
              <a:rPr lang="en-GB" sz="2400" dirty="0" smtClean="0"/>
              <a:t>Many researchers have reported the relationship between </a:t>
            </a:r>
            <a:r>
              <a:rPr lang="en-GB" sz="2400" dirty="0" err="1" smtClean="0"/>
              <a:t>DFA</a:t>
            </a:r>
            <a:r>
              <a:rPr lang="en-GB" sz="2400" dirty="0" smtClean="0"/>
              <a:t> and MI</a:t>
            </a:r>
          </a:p>
          <a:p>
            <a:r>
              <a:rPr lang="en-GB" sz="2400" b="1" dirty="0" smtClean="0">
                <a:solidFill>
                  <a:schemeClr val="accent4"/>
                </a:solidFill>
              </a:rPr>
              <a:t>Normal</a:t>
            </a:r>
            <a:r>
              <a:rPr lang="en-GB" sz="2400" dirty="0" smtClean="0">
                <a:solidFill>
                  <a:schemeClr val="accent4"/>
                </a:solidFill>
              </a:rPr>
              <a:t> </a:t>
            </a:r>
            <a:r>
              <a:rPr lang="en-GB" sz="2400" dirty="0" smtClean="0"/>
              <a:t>subject: 		</a:t>
            </a:r>
            <a:r>
              <a:rPr lang="en-GB" sz="2400" b="1" dirty="0" err="1" smtClean="0">
                <a:solidFill>
                  <a:schemeClr val="accent4"/>
                </a:solidFill>
              </a:rPr>
              <a:t>DFA</a:t>
            </a:r>
            <a:r>
              <a:rPr lang="en-GB" sz="2400" b="1" dirty="0" smtClean="0">
                <a:solidFill>
                  <a:schemeClr val="accent4"/>
                </a:solidFill>
              </a:rPr>
              <a:t> &lt; 1</a:t>
            </a:r>
          </a:p>
          <a:p>
            <a:r>
              <a:rPr lang="en-GB" sz="2400" b="1" dirty="0" smtClean="0">
                <a:solidFill>
                  <a:schemeClr val="accent4"/>
                </a:solidFill>
              </a:rPr>
              <a:t>MI</a:t>
            </a:r>
            <a:r>
              <a:rPr lang="en-GB" sz="2400" dirty="0" smtClean="0">
                <a:solidFill>
                  <a:schemeClr val="accent4"/>
                </a:solidFill>
              </a:rPr>
              <a:t> </a:t>
            </a:r>
            <a:r>
              <a:rPr lang="en-GB" sz="2400" dirty="0" smtClean="0"/>
              <a:t>subject: 			</a:t>
            </a:r>
            <a:r>
              <a:rPr lang="en-GB" sz="2400" b="1" dirty="0" err="1" smtClean="0">
                <a:solidFill>
                  <a:schemeClr val="accent4"/>
                </a:solidFill>
              </a:rPr>
              <a:t>DFA</a:t>
            </a:r>
            <a:r>
              <a:rPr lang="en-GB" sz="2400" b="1" dirty="0" smtClean="0">
                <a:solidFill>
                  <a:schemeClr val="accent4"/>
                </a:solidFill>
              </a:rPr>
              <a:t> &gt; 1</a:t>
            </a:r>
          </a:p>
          <a:p>
            <a:r>
              <a:rPr lang="en-GB" sz="2400" dirty="0" err="1" smtClean="0"/>
              <a:t>Matlab</a:t>
            </a:r>
            <a:r>
              <a:rPr lang="en-GB" sz="2400" dirty="0" smtClean="0"/>
              <a:t> supported code: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808" y="1143000"/>
            <a:ext cx="6523148" cy="48274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29063" y="6136873"/>
            <a:ext cx="4319669" cy="4528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DetrendedFluctuation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(data);</a:t>
            </a:r>
          </a:p>
        </p:txBody>
      </p:sp>
    </p:spTree>
    <p:extLst>
      <p:ext uri="{BB962C8B-B14F-4D97-AF65-F5344CB8AC3E}">
        <p14:creationId xmlns:p14="http://schemas.microsoft.com/office/powerpoint/2010/main" val="142064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840" y="306722"/>
            <a:ext cx="8596668" cy="781318"/>
          </a:xfrm>
        </p:spPr>
        <p:txBody>
          <a:bodyPr/>
          <a:lstStyle/>
          <a:p>
            <a:r>
              <a:rPr lang="en-GB" sz="4200" b="1" dirty="0"/>
              <a:t>De-trended Fluctuation Analysis</a:t>
            </a:r>
            <a:endParaRPr lang="en-US" sz="4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36" y="1884408"/>
            <a:ext cx="5905500" cy="1895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140" y="1884408"/>
            <a:ext cx="5905500" cy="18931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140" y="4472280"/>
            <a:ext cx="5905500" cy="19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36" y="4472280"/>
            <a:ext cx="5905500" cy="19050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976055" y="3842222"/>
            <a:ext cx="4319669" cy="327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smtClean="0"/>
              <a:t>ST Elevation MI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49151" y="3842222"/>
            <a:ext cx="4319669" cy="327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smtClean="0"/>
              <a:t>Normal patient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976054" y="6530820"/>
            <a:ext cx="4319669" cy="327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smtClean="0"/>
              <a:t>ST Depression MI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49151" y="6530820"/>
            <a:ext cx="4319669" cy="327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smtClean="0"/>
              <a:t>T inverted Ischemia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840" y="1088040"/>
            <a:ext cx="7969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u="sng" dirty="0" smtClean="0"/>
              <a:t>Statement</a:t>
            </a:r>
            <a:r>
              <a:rPr lang="en-GB" sz="2400" b="1" dirty="0" smtClean="0"/>
              <a:t>: </a:t>
            </a:r>
            <a:r>
              <a:rPr lang="en-GB" sz="2400" b="1" dirty="0" err="1" smtClean="0">
                <a:solidFill>
                  <a:schemeClr val="accent4"/>
                </a:solidFill>
              </a:rPr>
              <a:t>DFA</a:t>
            </a:r>
            <a:r>
              <a:rPr lang="en-GB" sz="2400" b="1" dirty="0" smtClean="0">
                <a:solidFill>
                  <a:schemeClr val="accent4"/>
                </a:solidFill>
              </a:rPr>
              <a:t> </a:t>
            </a:r>
            <a:r>
              <a:rPr lang="en-GB" sz="2400" b="1" dirty="0" smtClean="0"/>
              <a:t>&gt; 1, then </a:t>
            </a:r>
            <a:r>
              <a:rPr lang="en-GB" sz="2400" b="1" dirty="0" smtClean="0">
                <a:solidFill>
                  <a:schemeClr val="accent4"/>
                </a:solidFill>
              </a:rPr>
              <a:t>score = score + 1</a:t>
            </a:r>
            <a:r>
              <a:rPr lang="en-GB" sz="2400" b="1" dirty="0" smtClean="0"/>
              <a:t>;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16948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157" y="354106"/>
            <a:ext cx="8596668" cy="1320800"/>
          </a:xfrm>
        </p:spPr>
        <p:txBody>
          <a:bodyPr>
            <a:normAutofit/>
          </a:bodyPr>
          <a:lstStyle/>
          <a:p>
            <a:r>
              <a:rPr lang="en-GB" sz="4200" b="1" dirty="0" smtClean="0"/>
              <a:t>Result: risk score</a:t>
            </a:r>
            <a:endParaRPr lang="en-US" sz="4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1157" y="1223039"/>
            <a:ext cx="8596668" cy="388077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A database of </a:t>
            </a:r>
            <a:r>
              <a:rPr lang="en-GB" sz="2400" dirty="0" smtClean="0"/>
              <a:t>31,000+ </a:t>
            </a:r>
            <a:r>
              <a:rPr lang="en-GB" sz="2400" dirty="0" smtClean="0"/>
              <a:t>entries created, each entry has 4 features: ST slope, ST deviation, T amp and </a:t>
            </a:r>
            <a:r>
              <a:rPr lang="en-GB" sz="2400" dirty="0" err="1" smtClean="0"/>
              <a:t>DFA</a:t>
            </a:r>
            <a:r>
              <a:rPr lang="en-GB" sz="2400" dirty="0" smtClean="0"/>
              <a:t> value</a:t>
            </a:r>
          </a:p>
          <a:p>
            <a:r>
              <a:rPr lang="en-GB" sz="2400" dirty="0" smtClean="0"/>
              <a:t>Risk score is calibrated, max is 4 and min is 0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936783"/>
              </p:ext>
            </p:extLst>
          </p:nvPr>
        </p:nvGraphicFramePr>
        <p:xfrm>
          <a:off x="453211" y="2543839"/>
          <a:ext cx="11005724" cy="419814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975466"/>
                <a:gridCol w="1754361"/>
                <a:gridCol w="1192192"/>
                <a:gridCol w="4495456"/>
                <a:gridCol w="2588249"/>
              </a:tblGrid>
              <a:tr h="393277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Score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Disease </a:t>
                      </a:r>
                      <a:r>
                        <a:rPr lang="en-US" sz="2000" dirty="0">
                          <a:effectLst/>
                        </a:rPr>
                        <a:t>types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32594">
                <a:tc rowSpan="5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Valid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Normal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Normal EKG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Healthy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6013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Caution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Small ST deviation or T inversion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Postures </a:t>
                      </a:r>
                      <a:r>
                        <a:rPr lang="en-US" sz="2000" dirty="0">
                          <a:effectLst/>
                        </a:rPr>
                        <a:t>changes or anxiety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7998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Risk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Transient ST deviation with </a:t>
                      </a:r>
                      <a:r>
                        <a:rPr lang="en-US" sz="2000" dirty="0" err="1">
                          <a:effectLst/>
                        </a:rPr>
                        <a:t>DFA</a:t>
                      </a:r>
                      <a:r>
                        <a:rPr lang="en-US" sz="2000" dirty="0">
                          <a:effectLst/>
                        </a:rPr>
                        <a:t> confirmation or with T inversion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Suspected </a:t>
                      </a:r>
                      <a:r>
                        <a:rPr lang="en-US" sz="2000" dirty="0">
                          <a:effectLst/>
                        </a:rPr>
                        <a:t>of myocardial injury or ischemia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7998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Danger </a:t>
                      </a: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Transient ST deviation, ST slope with </a:t>
                      </a:r>
                      <a:r>
                        <a:rPr lang="en-US" sz="2000" dirty="0" err="1">
                          <a:effectLst/>
                        </a:rPr>
                        <a:t>DFA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comfirmation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Diagnosis </a:t>
                      </a:r>
                      <a:r>
                        <a:rPr lang="en-US" sz="2000" dirty="0">
                          <a:effectLst/>
                        </a:rPr>
                        <a:t>with ST elevation myocardial infarction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1073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Danger </a:t>
                      </a: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Transient ST deviation, ST slope with </a:t>
                      </a:r>
                      <a:r>
                        <a:rPr lang="en-US" sz="2000" dirty="0" err="1">
                          <a:effectLst/>
                        </a:rPr>
                        <a:t>DFA</a:t>
                      </a:r>
                      <a:r>
                        <a:rPr lang="en-US" sz="2000" dirty="0">
                          <a:effectLst/>
                        </a:rPr>
                        <a:t> confirmation and T wave inversion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Diagnosis </a:t>
                      </a:r>
                      <a:r>
                        <a:rPr lang="en-US" sz="2000" dirty="0">
                          <a:effectLst/>
                        </a:rPr>
                        <a:t>with ST depression myocardial infarction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9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157" y="354106"/>
            <a:ext cx="8596668" cy="1320800"/>
          </a:xfrm>
        </p:spPr>
        <p:txBody>
          <a:bodyPr>
            <a:normAutofit/>
          </a:bodyPr>
          <a:lstStyle/>
          <a:p>
            <a:r>
              <a:rPr lang="en-GB" sz="4200" b="1" dirty="0" smtClean="0"/>
              <a:t>Validation</a:t>
            </a:r>
            <a:endParaRPr lang="en-US" sz="4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69" y="127322"/>
            <a:ext cx="11681816" cy="6531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429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157" y="354106"/>
            <a:ext cx="8596668" cy="1320800"/>
          </a:xfrm>
        </p:spPr>
        <p:txBody>
          <a:bodyPr>
            <a:normAutofit/>
          </a:bodyPr>
          <a:lstStyle/>
          <a:p>
            <a:r>
              <a:rPr lang="en-GB" sz="4200" b="1" dirty="0" smtClean="0"/>
              <a:t>Result: </a:t>
            </a:r>
            <a:r>
              <a:rPr lang="en-GB" sz="4200" b="1" dirty="0" err="1" smtClean="0"/>
              <a:t>DFA</a:t>
            </a:r>
            <a:r>
              <a:rPr lang="en-GB" sz="4200" b="1" dirty="0" smtClean="0"/>
              <a:t> value</a:t>
            </a:r>
            <a:endParaRPr lang="en-US" sz="4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1157" y="1223039"/>
            <a:ext cx="8596668" cy="388077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potential value for detection of transient ST deviation</a:t>
            </a:r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49816" y="1782501"/>
            <a:ext cx="9053000" cy="41902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052577" y="61642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Scatter plot of 180 data entries computed from the European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157" y="354106"/>
            <a:ext cx="8596668" cy="1320800"/>
          </a:xfrm>
        </p:spPr>
        <p:txBody>
          <a:bodyPr>
            <a:normAutofit/>
          </a:bodyPr>
          <a:lstStyle/>
          <a:p>
            <a:r>
              <a:rPr lang="en-GB" sz="4200" b="1" dirty="0" smtClean="0"/>
              <a:t>Result: </a:t>
            </a:r>
            <a:r>
              <a:rPr lang="en-GB" sz="4200" b="1" dirty="0" err="1" smtClean="0"/>
              <a:t>DFA</a:t>
            </a:r>
            <a:r>
              <a:rPr lang="en-GB" sz="4200" b="1" dirty="0" smtClean="0"/>
              <a:t> value</a:t>
            </a:r>
            <a:endParaRPr lang="en-US" sz="4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1157" y="1223039"/>
            <a:ext cx="8596668" cy="388077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Analysis is carried out from all records of the 3 databases. The sensitivity and specificity is described below: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203050"/>
              </p:ext>
            </p:extLst>
          </p:nvPr>
        </p:nvGraphicFramePr>
        <p:xfrm>
          <a:off x="509286" y="2106592"/>
          <a:ext cx="8947231" cy="308053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530223"/>
                <a:gridCol w="1502344"/>
                <a:gridCol w="2604304"/>
                <a:gridCol w="1546022"/>
                <a:gridCol w="1764338"/>
              </a:tblGrid>
              <a:tr h="995423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Number of cases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Sensitivity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Specificity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695038">
                <a:tc row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DB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European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12523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0.8594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0.6539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6950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Long </a:t>
                      </a:r>
                      <a:r>
                        <a:rPr lang="en-US" sz="2000" dirty="0">
                          <a:effectLst/>
                        </a:rPr>
                        <a:t>ST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15155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0.9166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0.7022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6950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ST </a:t>
                      </a:r>
                      <a:r>
                        <a:rPr lang="en-US" sz="2000" dirty="0">
                          <a:effectLst/>
                        </a:rPr>
                        <a:t>changes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4263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0.8108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0.5395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01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200" b="1" dirty="0" smtClean="0"/>
              <a:t>VI. Conclusion and Discussion</a:t>
            </a:r>
            <a:endParaRPr lang="en-US" sz="4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970" y="1674906"/>
            <a:ext cx="9206254" cy="3880773"/>
          </a:xfrm>
        </p:spPr>
        <p:txBody>
          <a:bodyPr>
            <a:noAutofit/>
          </a:bodyPr>
          <a:lstStyle/>
          <a:p>
            <a:r>
              <a:rPr lang="en-GB" sz="2400" dirty="0" smtClean="0"/>
              <a:t>In order to obtain good result using EKG, </a:t>
            </a:r>
            <a:r>
              <a:rPr lang="en-GB" sz="2400" b="1" dirty="0" err="1" smtClean="0">
                <a:solidFill>
                  <a:schemeClr val="accent4"/>
                </a:solidFill>
              </a:rPr>
              <a:t>QRS</a:t>
            </a:r>
            <a:r>
              <a:rPr lang="en-GB" sz="2400" b="1" dirty="0" smtClean="0">
                <a:solidFill>
                  <a:schemeClr val="accent4"/>
                </a:solidFill>
              </a:rPr>
              <a:t> detection </a:t>
            </a:r>
            <a:r>
              <a:rPr lang="en-GB" sz="2400" dirty="0" smtClean="0"/>
              <a:t>need to be </a:t>
            </a:r>
            <a:r>
              <a:rPr lang="en-GB" sz="2400" b="1" dirty="0" smtClean="0">
                <a:solidFill>
                  <a:schemeClr val="accent4"/>
                </a:solidFill>
              </a:rPr>
              <a:t>extremely precise</a:t>
            </a:r>
          </a:p>
          <a:p>
            <a:r>
              <a:rPr lang="en-GB" sz="2400" b="1" dirty="0" err="1" smtClean="0">
                <a:solidFill>
                  <a:schemeClr val="accent4"/>
                </a:solidFill>
              </a:rPr>
              <a:t>DFA</a:t>
            </a:r>
            <a:r>
              <a:rPr lang="en-GB" sz="2400" dirty="0" smtClean="0">
                <a:solidFill>
                  <a:schemeClr val="accent4"/>
                </a:solidFill>
              </a:rPr>
              <a:t> </a:t>
            </a:r>
            <a:r>
              <a:rPr lang="en-GB" sz="2400" dirty="0" smtClean="0"/>
              <a:t>is found to be </a:t>
            </a:r>
            <a:r>
              <a:rPr lang="en-GB" sz="2400" b="1" dirty="0" smtClean="0">
                <a:solidFill>
                  <a:schemeClr val="accent4"/>
                </a:solidFill>
              </a:rPr>
              <a:t>valuable</a:t>
            </a:r>
            <a:r>
              <a:rPr lang="en-GB" sz="2400" dirty="0" smtClean="0">
                <a:solidFill>
                  <a:schemeClr val="accent4"/>
                </a:solidFill>
              </a:rPr>
              <a:t> </a:t>
            </a:r>
            <a:r>
              <a:rPr lang="en-GB" sz="2400" dirty="0" smtClean="0"/>
              <a:t>in detection of transient Myocardial Infarction</a:t>
            </a:r>
          </a:p>
          <a:p>
            <a:r>
              <a:rPr lang="en-GB" sz="2400" dirty="0" smtClean="0"/>
              <a:t>The </a:t>
            </a:r>
            <a:r>
              <a:rPr lang="en-GB" sz="2400" b="1" dirty="0" err="1" smtClean="0">
                <a:solidFill>
                  <a:schemeClr val="accent4"/>
                </a:solidFill>
              </a:rPr>
              <a:t>DFA</a:t>
            </a:r>
            <a:r>
              <a:rPr lang="en-GB" sz="2400" b="1" dirty="0" smtClean="0">
                <a:solidFill>
                  <a:schemeClr val="accent4"/>
                </a:solidFill>
              </a:rPr>
              <a:t> higher than 1</a:t>
            </a:r>
            <a:r>
              <a:rPr lang="en-GB" sz="2400" dirty="0"/>
              <a:t> </a:t>
            </a:r>
            <a:r>
              <a:rPr lang="en-GB" sz="2400" dirty="0" smtClean="0"/>
              <a:t>indicate </a:t>
            </a:r>
            <a:r>
              <a:rPr lang="en-GB" sz="2400" b="1" dirty="0" smtClean="0">
                <a:solidFill>
                  <a:schemeClr val="accent4"/>
                </a:solidFill>
              </a:rPr>
              <a:t>transient ST deviation</a:t>
            </a:r>
          </a:p>
          <a:p>
            <a:r>
              <a:rPr lang="en-GB" sz="2400" b="1" dirty="0" smtClean="0">
                <a:solidFill>
                  <a:schemeClr val="accent4"/>
                </a:solidFill>
              </a:rPr>
              <a:t>Sensitivity</a:t>
            </a:r>
            <a:r>
              <a:rPr lang="en-GB" sz="2400" dirty="0" smtClean="0"/>
              <a:t> is potentially good, but </a:t>
            </a:r>
            <a:r>
              <a:rPr lang="en-GB" sz="2400" b="1" dirty="0" smtClean="0">
                <a:solidFill>
                  <a:schemeClr val="accent4"/>
                </a:solidFill>
              </a:rPr>
              <a:t>specificity</a:t>
            </a:r>
            <a:r>
              <a:rPr lang="en-GB" sz="2400" dirty="0" smtClean="0">
                <a:solidFill>
                  <a:schemeClr val="accent4"/>
                </a:solidFill>
              </a:rPr>
              <a:t> </a:t>
            </a:r>
            <a:r>
              <a:rPr lang="en-GB" sz="2400" dirty="0" smtClean="0"/>
              <a:t>is still poor</a:t>
            </a:r>
            <a:endParaRPr lang="en-GB" sz="2400" b="1" dirty="0" smtClean="0">
              <a:solidFill>
                <a:schemeClr val="accent4"/>
              </a:solidFill>
            </a:endParaRPr>
          </a:p>
          <a:p>
            <a:r>
              <a:rPr lang="en-GB" sz="2400" b="1" dirty="0" smtClean="0">
                <a:solidFill>
                  <a:schemeClr val="accent4"/>
                </a:solidFill>
              </a:rPr>
              <a:t>More features should be extracted </a:t>
            </a:r>
            <a:r>
              <a:rPr lang="en-GB" sz="2400" dirty="0" smtClean="0"/>
              <a:t>in order to reliably detect Myocardial Infarction using EKG signal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48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200" b="1" dirty="0" smtClean="0"/>
              <a:t>INDEX</a:t>
            </a:r>
            <a:endParaRPr lang="en-US" sz="4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2400" dirty="0" smtClean="0"/>
              <a:t>Myocardial Infarction</a:t>
            </a:r>
          </a:p>
          <a:p>
            <a:pPr>
              <a:buFont typeface="+mj-lt"/>
              <a:buAutoNum type="arabicPeriod"/>
            </a:pPr>
            <a:r>
              <a:rPr lang="en-GB" sz="2400" dirty="0" smtClean="0"/>
              <a:t>Electrocardiogram signal</a:t>
            </a:r>
          </a:p>
          <a:p>
            <a:pPr>
              <a:buFont typeface="+mj-lt"/>
              <a:buAutoNum type="arabicPeriod"/>
            </a:pPr>
            <a:r>
              <a:rPr lang="en-GB" sz="2400" dirty="0" smtClean="0"/>
              <a:t>Project objectives</a:t>
            </a:r>
          </a:p>
          <a:p>
            <a:pPr>
              <a:buFont typeface="+mj-lt"/>
              <a:buAutoNum type="arabicPeriod"/>
            </a:pPr>
            <a:r>
              <a:rPr lang="en-GB" sz="2400" dirty="0" smtClean="0"/>
              <a:t>Design and Implementation</a:t>
            </a:r>
          </a:p>
          <a:p>
            <a:pPr>
              <a:buFont typeface="+mj-lt"/>
              <a:buAutoNum type="arabicPeriod"/>
            </a:pPr>
            <a:r>
              <a:rPr lang="en-GB" sz="2400" dirty="0" smtClean="0"/>
              <a:t>Result and Validation</a:t>
            </a:r>
          </a:p>
          <a:p>
            <a:pPr>
              <a:buFont typeface="+mj-lt"/>
              <a:buAutoNum type="arabicPeriod"/>
            </a:pPr>
            <a:r>
              <a:rPr lang="en-GB" sz="2400" dirty="0" smtClean="0"/>
              <a:t>Conclusion and Discussion</a:t>
            </a:r>
          </a:p>
          <a:p>
            <a:pPr>
              <a:buFont typeface="+mj-lt"/>
              <a:buAutoNum type="arabicPeriod"/>
            </a:pPr>
            <a:r>
              <a:rPr lang="en-GB" sz="2400" dirty="0" smtClean="0"/>
              <a:t>REFERENCE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596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200" b="1" dirty="0" smtClean="0"/>
              <a:t>VI. Conclusion and Discussion</a:t>
            </a:r>
            <a:endParaRPr lang="en-US" sz="4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969" y="1674906"/>
            <a:ext cx="9692901" cy="44018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dirty="0" smtClean="0"/>
              <a:t>Short term plan</a:t>
            </a:r>
            <a:r>
              <a:rPr lang="en-GB" sz="2400" dirty="0" smtClean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b="1" dirty="0" smtClean="0">
                <a:solidFill>
                  <a:schemeClr val="accent4"/>
                </a:solidFill>
              </a:rPr>
              <a:t>Working with doctors</a:t>
            </a:r>
            <a:r>
              <a:rPr lang="en-GB" sz="2400" dirty="0" smtClean="0"/>
              <a:t> to </a:t>
            </a:r>
            <a:r>
              <a:rPr lang="en-GB" sz="2400" b="1" dirty="0" smtClean="0">
                <a:solidFill>
                  <a:schemeClr val="accent4"/>
                </a:solidFill>
              </a:rPr>
              <a:t>validate the accuracy</a:t>
            </a:r>
            <a:r>
              <a:rPr lang="en-GB" sz="2400" dirty="0" smtClean="0"/>
              <a:t> of the risk score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/>
              <a:t>Implement the system to an </a:t>
            </a:r>
            <a:r>
              <a:rPr lang="en-GB" sz="2400" b="1" dirty="0" smtClean="0">
                <a:solidFill>
                  <a:schemeClr val="accent4"/>
                </a:solidFill>
              </a:rPr>
              <a:t>online platform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/>
              <a:t>Building </a:t>
            </a:r>
            <a:r>
              <a:rPr lang="en-GB" sz="2400" b="1" dirty="0" smtClean="0">
                <a:solidFill>
                  <a:schemeClr val="accent4"/>
                </a:solidFill>
              </a:rPr>
              <a:t>android</a:t>
            </a:r>
            <a:r>
              <a:rPr lang="en-GB" sz="2400" dirty="0" smtClean="0"/>
              <a:t>, </a:t>
            </a:r>
            <a:r>
              <a:rPr lang="en-GB" sz="2400" b="1" dirty="0" err="1" smtClean="0">
                <a:solidFill>
                  <a:schemeClr val="accent4"/>
                </a:solidFill>
              </a:rPr>
              <a:t>iOS</a:t>
            </a:r>
            <a:r>
              <a:rPr lang="en-GB" sz="2400" dirty="0" smtClean="0">
                <a:solidFill>
                  <a:schemeClr val="accent4"/>
                </a:solidFill>
              </a:rPr>
              <a:t> </a:t>
            </a:r>
            <a:r>
              <a:rPr lang="en-GB" sz="2400" dirty="0" smtClean="0"/>
              <a:t>and </a:t>
            </a:r>
            <a:r>
              <a:rPr lang="en-GB" sz="2400" b="1" dirty="0" smtClean="0">
                <a:solidFill>
                  <a:schemeClr val="accent4"/>
                </a:solidFill>
              </a:rPr>
              <a:t>desktop</a:t>
            </a:r>
            <a:r>
              <a:rPr lang="en-GB" sz="2400" dirty="0" smtClean="0">
                <a:solidFill>
                  <a:schemeClr val="accent4"/>
                </a:solidFill>
              </a:rPr>
              <a:t> </a:t>
            </a:r>
            <a:r>
              <a:rPr lang="en-GB" sz="2400" b="1" dirty="0" smtClean="0">
                <a:solidFill>
                  <a:schemeClr val="accent4"/>
                </a:solidFill>
              </a:rPr>
              <a:t>applications</a:t>
            </a:r>
            <a:r>
              <a:rPr lang="en-GB" sz="2400" dirty="0" smtClean="0">
                <a:solidFill>
                  <a:schemeClr val="accent4"/>
                </a:solidFill>
              </a:rPr>
              <a:t> </a:t>
            </a:r>
            <a:r>
              <a:rPr lang="en-GB" sz="2400" dirty="0" smtClean="0"/>
              <a:t>for this algorithm</a:t>
            </a:r>
          </a:p>
          <a:p>
            <a:pPr marL="0" indent="0">
              <a:buNone/>
            </a:pPr>
            <a:r>
              <a:rPr lang="en-GB" sz="2400" b="1" dirty="0" smtClean="0"/>
              <a:t>Long term plan</a:t>
            </a:r>
            <a:r>
              <a:rPr lang="en-GB" sz="2400" dirty="0" smtClean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b="1" dirty="0" smtClean="0">
                <a:solidFill>
                  <a:schemeClr val="accent4"/>
                </a:solidFill>
              </a:rPr>
              <a:t>Extracting more features </a:t>
            </a:r>
            <a:r>
              <a:rPr lang="en-GB" sz="2400" dirty="0" smtClean="0"/>
              <a:t>for further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/>
              <a:t>Research on the technique that </a:t>
            </a:r>
            <a:r>
              <a:rPr lang="en-GB" sz="2400" b="1" dirty="0" smtClean="0">
                <a:solidFill>
                  <a:schemeClr val="accent4"/>
                </a:solidFill>
              </a:rPr>
              <a:t>discriminate</a:t>
            </a:r>
            <a:r>
              <a:rPr lang="en-GB" sz="2400" dirty="0" smtClean="0">
                <a:solidFill>
                  <a:schemeClr val="accent4"/>
                </a:solidFill>
              </a:rPr>
              <a:t> </a:t>
            </a:r>
            <a:r>
              <a:rPr lang="en-GB" sz="2400" b="1" dirty="0" smtClean="0">
                <a:solidFill>
                  <a:schemeClr val="accent4"/>
                </a:solidFill>
              </a:rPr>
              <a:t>ST segment myocardial infarction</a:t>
            </a:r>
            <a:r>
              <a:rPr lang="en-GB" sz="2400" dirty="0" smtClean="0"/>
              <a:t> from other diseases</a:t>
            </a:r>
          </a:p>
          <a:p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360400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200" b="1" dirty="0" smtClean="0"/>
              <a:t>VII. References</a:t>
            </a:r>
            <a:endParaRPr lang="en-US" sz="4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8836"/>
            <a:ext cx="8596668" cy="4642868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Woo MA, Stevenson </a:t>
            </a:r>
            <a:r>
              <a:rPr lang="en-US" sz="2000" dirty="0" err="1"/>
              <a:t>WG</a:t>
            </a:r>
            <a:r>
              <a:rPr lang="en-US" sz="2000" dirty="0"/>
              <a:t>, Moser DK, </a:t>
            </a:r>
            <a:r>
              <a:rPr lang="en-US" sz="2000" dirty="0" err="1"/>
              <a:t>Trelease</a:t>
            </a:r>
            <a:r>
              <a:rPr lang="en-US" sz="2000" dirty="0"/>
              <a:t> </a:t>
            </a:r>
            <a:r>
              <a:rPr lang="en-US" sz="2000" dirty="0" err="1"/>
              <a:t>RB</a:t>
            </a:r>
            <a:r>
              <a:rPr lang="en-US" sz="2000" dirty="0"/>
              <a:t>, </a:t>
            </a:r>
            <a:r>
              <a:rPr lang="en-US" sz="2000" dirty="0" smtClean="0"/>
              <a:t>Harper RH </a:t>
            </a:r>
            <a:r>
              <a:rPr lang="en-US" sz="2000" dirty="0"/>
              <a:t>(1992) Patterns of beat-to-beat heart rate variability </a:t>
            </a:r>
            <a:r>
              <a:rPr lang="en-US" sz="2000" dirty="0" smtClean="0"/>
              <a:t>in advanced </a:t>
            </a:r>
            <a:r>
              <a:rPr lang="en-US" sz="2000" dirty="0"/>
              <a:t>heart failure. Am Heart J </a:t>
            </a:r>
            <a:r>
              <a:rPr lang="en-US" sz="2000" dirty="0" smtClean="0"/>
              <a:t>123:704–707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Wharton </a:t>
            </a:r>
            <a:r>
              <a:rPr lang="en-US" sz="2000" dirty="0" err="1"/>
              <a:t>JM</a:t>
            </a:r>
            <a:r>
              <a:rPr lang="en-US" sz="2000" dirty="0"/>
              <a:t>, Coleman RE, Strauss HC (1992) The role </a:t>
            </a:r>
            <a:r>
              <a:rPr lang="en-US" sz="2000" dirty="0" smtClean="0"/>
              <a:t>of the </a:t>
            </a:r>
            <a:r>
              <a:rPr lang="en-US" sz="2000" dirty="0"/>
              <a:t>autonomic nervous system in sudden cardiac </a:t>
            </a:r>
            <a:r>
              <a:rPr lang="en-US" sz="2000" dirty="0" smtClean="0"/>
              <a:t>death. Trends </a:t>
            </a:r>
            <a:r>
              <a:rPr lang="en-US" sz="2000" dirty="0" err="1"/>
              <a:t>Cardiovasc</a:t>
            </a:r>
            <a:r>
              <a:rPr lang="en-US" sz="2000" dirty="0"/>
              <a:t> Med </a:t>
            </a:r>
            <a:r>
              <a:rPr lang="en-US" sz="2000" dirty="0" smtClean="0"/>
              <a:t>2:65–71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Wilson PW, Evans </a:t>
            </a:r>
            <a:r>
              <a:rPr lang="en-US" sz="2000" dirty="0" err="1"/>
              <a:t>JC</a:t>
            </a:r>
            <a:r>
              <a:rPr lang="en-US" sz="2000" dirty="0"/>
              <a:t> (1993) Coronary artery </a:t>
            </a:r>
            <a:r>
              <a:rPr lang="en-US" sz="2000" dirty="0" smtClean="0"/>
              <a:t>prediction. Am </a:t>
            </a:r>
            <a:r>
              <a:rPr lang="en-US" sz="2000" dirty="0"/>
              <a:t>J </a:t>
            </a:r>
            <a:r>
              <a:rPr lang="en-US" sz="2000" dirty="0" err="1"/>
              <a:t>Hypertens</a:t>
            </a:r>
            <a:r>
              <a:rPr lang="en-US" sz="2000" dirty="0"/>
              <a:t> </a:t>
            </a:r>
            <a:r>
              <a:rPr lang="en-US" sz="2000" dirty="0" err="1" smtClean="0"/>
              <a:t>6:309S</a:t>
            </a:r>
            <a:r>
              <a:rPr lang="en-US" sz="2000" dirty="0" smtClean="0"/>
              <a:t>–</a:t>
            </a:r>
            <a:r>
              <a:rPr lang="en-US" sz="2000" dirty="0" err="1" smtClean="0"/>
              <a:t>313S</a:t>
            </a:r>
            <a:endParaRPr lang="en-US" sz="2000" dirty="0" smtClean="0"/>
          </a:p>
          <a:p>
            <a:pPr>
              <a:buFont typeface="+mj-lt"/>
              <a:buAutoNum type="arabicPeriod"/>
            </a:pPr>
            <a:r>
              <a:rPr lang="en-US" sz="2000" dirty="0"/>
              <a:t>Rothschild M, Rothschild A, Pfeifer M (1988) </a:t>
            </a:r>
            <a:r>
              <a:rPr lang="en-US" sz="2000" dirty="0" smtClean="0"/>
              <a:t>Temporary decrease </a:t>
            </a:r>
            <a:r>
              <a:rPr lang="en-US" sz="2000" dirty="0"/>
              <a:t>in cardiac parasympathetic tone after acute myocardial infarction. Am J </a:t>
            </a:r>
            <a:r>
              <a:rPr lang="en-US" sz="2000" dirty="0" err="1"/>
              <a:t>Cardiol</a:t>
            </a:r>
            <a:r>
              <a:rPr lang="en-US" sz="2000" dirty="0"/>
              <a:t> </a:t>
            </a:r>
            <a:r>
              <a:rPr lang="en-US" sz="2000" dirty="0" smtClean="0"/>
              <a:t>18:637–639</a:t>
            </a:r>
          </a:p>
          <a:p>
            <a:pPr>
              <a:buFont typeface="+mj-lt"/>
              <a:buAutoNum type="arabicPeriod"/>
            </a:pPr>
            <a:r>
              <a:rPr lang="en-US" sz="2000" dirty="0" err="1"/>
              <a:t>Rossinin</a:t>
            </a:r>
            <a:r>
              <a:rPr lang="en-US" sz="2000" dirty="0"/>
              <a:t> J, </a:t>
            </a:r>
            <a:r>
              <a:rPr lang="en-US" sz="2000" dirty="0" err="1"/>
              <a:t>Vitasalo</a:t>
            </a:r>
            <a:r>
              <a:rPr lang="en-US" sz="2000" dirty="0"/>
              <a:t> M, </a:t>
            </a:r>
            <a:r>
              <a:rPr lang="en-US" sz="2000" dirty="0" err="1"/>
              <a:t>Partanen</a:t>
            </a:r>
            <a:r>
              <a:rPr lang="en-US" sz="2000" dirty="0"/>
              <a:t> J et al (1997) Effects </a:t>
            </a:r>
            <a:r>
              <a:rPr lang="en-US" sz="2000" dirty="0" smtClean="0"/>
              <a:t>of acute </a:t>
            </a:r>
            <a:r>
              <a:rPr lang="en-US" sz="2000" dirty="0"/>
              <a:t>alcohol ingestion on heart rate variability in </a:t>
            </a:r>
            <a:r>
              <a:rPr lang="en-US" sz="2000" dirty="0" smtClean="0"/>
              <a:t>patients with </a:t>
            </a:r>
            <a:r>
              <a:rPr lang="en-US" sz="2000" dirty="0"/>
              <a:t>documented coronary artery disease and stable </a:t>
            </a:r>
            <a:r>
              <a:rPr lang="en-US" sz="2000" dirty="0" smtClean="0"/>
              <a:t>angina pectoris</a:t>
            </a:r>
            <a:r>
              <a:rPr lang="en-US" sz="2000" dirty="0"/>
              <a:t>. Am J </a:t>
            </a:r>
            <a:r>
              <a:rPr lang="en-US" sz="2000" dirty="0" err="1"/>
              <a:t>Cardiol</a:t>
            </a:r>
            <a:r>
              <a:rPr lang="en-US" sz="2000" dirty="0"/>
              <a:t> 79:487–491</a:t>
            </a:r>
          </a:p>
        </p:txBody>
      </p:sp>
    </p:spTree>
    <p:extLst>
      <p:ext uri="{BB962C8B-B14F-4D97-AF65-F5344CB8AC3E}">
        <p14:creationId xmlns:p14="http://schemas.microsoft.com/office/powerpoint/2010/main" val="369820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4" y="2680447"/>
            <a:ext cx="8596668" cy="1320800"/>
          </a:xfrm>
        </p:spPr>
        <p:txBody>
          <a:bodyPr>
            <a:noAutofit/>
          </a:bodyPr>
          <a:lstStyle/>
          <a:p>
            <a:r>
              <a:rPr lang="en-GB" sz="9200" b="1" dirty="0" smtClean="0"/>
              <a:t>THANK YOU</a:t>
            </a:r>
            <a:endParaRPr lang="en-US" sz="9200" b="1" dirty="0"/>
          </a:p>
        </p:txBody>
      </p:sp>
    </p:spTree>
    <p:extLst>
      <p:ext uri="{BB962C8B-B14F-4D97-AF65-F5344CB8AC3E}">
        <p14:creationId xmlns:p14="http://schemas.microsoft.com/office/powerpoint/2010/main" val="63705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200" b="1" dirty="0" smtClean="0"/>
              <a:t>I. Myocardial Infarction</a:t>
            </a:r>
            <a:endParaRPr lang="en-US" sz="4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2218"/>
            <a:ext cx="10422788" cy="4764646"/>
          </a:xfrm>
        </p:spPr>
        <p:txBody>
          <a:bodyPr>
            <a:noAutofit/>
          </a:bodyPr>
          <a:lstStyle/>
          <a:p>
            <a:r>
              <a:rPr lang="en-GB" sz="2400" dirty="0" smtClean="0"/>
              <a:t>Myocardial Infarction is the </a:t>
            </a:r>
            <a:r>
              <a:rPr lang="en-GB" sz="2400" b="1" dirty="0" smtClean="0">
                <a:solidFill>
                  <a:schemeClr val="accent4"/>
                </a:solidFill>
              </a:rPr>
              <a:t>leading cause of death</a:t>
            </a:r>
            <a:r>
              <a:rPr lang="en-GB" sz="2400" b="1" dirty="0" smtClean="0"/>
              <a:t> </a:t>
            </a:r>
            <a:r>
              <a:rPr lang="en-GB" sz="2400" dirty="0" smtClean="0"/>
              <a:t>worldwide</a:t>
            </a:r>
          </a:p>
          <a:p>
            <a:r>
              <a:rPr lang="en-US" sz="2400" dirty="0"/>
              <a:t>The World Heart Federation (</a:t>
            </a:r>
            <a:r>
              <a:rPr lang="en-US" sz="2400" dirty="0" err="1"/>
              <a:t>WHF</a:t>
            </a:r>
            <a:r>
              <a:rPr lang="en-US" sz="2400" dirty="0"/>
              <a:t>) estimates that the incidence of  CAD  </a:t>
            </a:r>
            <a:r>
              <a:rPr lang="en-US" sz="2400" dirty="0" smtClean="0"/>
              <a:t>in Vietnam </a:t>
            </a:r>
            <a:r>
              <a:rPr lang="en-US" sz="2400" dirty="0"/>
              <a:t>in 2017 may reach 20%, ranking 4th in the </a:t>
            </a:r>
            <a:r>
              <a:rPr lang="en-US" sz="2400" dirty="0" smtClean="0"/>
              <a:t>world</a:t>
            </a:r>
          </a:p>
          <a:p>
            <a:r>
              <a:rPr lang="en-US" sz="2400" dirty="0" smtClean="0"/>
              <a:t>Disease </a:t>
            </a:r>
            <a:r>
              <a:rPr lang="en-US" sz="2400" dirty="0"/>
              <a:t>caused by </a:t>
            </a:r>
            <a:r>
              <a:rPr lang="en-US" sz="2400" b="1" dirty="0">
                <a:solidFill>
                  <a:schemeClr val="accent4"/>
                </a:solidFill>
              </a:rPr>
              <a:t>insufficiency of blood supply</a:t>
            </a:r>
            <a:r>
              <a:rPr lang="en-US" sz="2400" dirty="0"/>
              <a:t> </a:t>
            </a:r>
            <a:r>
              <a:rPr lang="en-US" sz="2400" dirty="0" smtClean="0"/>
              <a:t>to </a:t>
            </a:r>
            <a:r>
              <a:rPr lang="en-US" sz="2400" dirty="0"/>
              <a:t>the heart’s </a:t>
            </a:r>
            <a:r>
              <a:rPr lang="en-US" sz="2400" dirty="0" smtClean="0"/>
              <a:t>tissue</a:t>
            </a:r>
          </a:p>
          <a:p>
            <a:r>
              <a:rPr lang="en-GB" sz="2400" dirty="0" smtClean="0"/>
              <a:t>Symptoms: Severe chest pain, Vomit, dizziness, shortness of breath</a:t>
            </a:r>
            <a:endParaRPr lang="en-US" sz="2400" dirty="0"/>
          </a:p>
        </p:txBody>
      </p:sp>
      <p:pic>
        <p:nvPicPr>
          <p:cNvPr id="5" name="Picture 4" descr="Hình ảnh có liên qua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5" y="3773347"/>
            <a:ext cx="6742038" cy="30846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68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892054" cy="752499"/>
          </a:xfrm>
        </p:spPr>
        <p:txBody>
          <a:bodyPr>
            <a:normAutofit/>
          </a:bodyPr>
          <a:lstStyle/>
          <a:p>
            <a:r>
              <a:rPr lang="en-GB" sz="4200" b="1" dirty="0" smtClean="0"/>
              <a:t>II. The electrocardiogram signal</a:t>
            </a:r>
            <a:endParaRPr lang="en-US" sz="4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2099"/>
            <a:ext cx="8596668" cy="3880773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accent4"/>
                </a:solidFill>
              </a:rPr>
              <a:t>G</a:t>
            </a:r>
            <a:r>
              <a:rPr lang="en-GB" sz="2400" b="1" dirty="0" smtClean="0">
                <a:solidFill>
                  <a:schemeClr val="accent4"/>
                </a:solidFill>
              </a:rPr>
              <a:t>old standard </a:t>
            </a:r>
            <a:r>
              <a:rPr lang="en-GB" sz="2400" dirty="0" smtClean="0"/>
              <a:t>for </a:t>
            </a:r>
            <a:r>
              <a:rPr lang="en-US" sz="2400" dirty="0"/>
              <a:t>approving patients to the Heart </a:t>
            </a:r>
            <a:r>
              <a:rPr lang="en-US" sz="2400" dirty="0" smtClean="0"/>
              <a:t>Disease Department</a:t>
            </a:r>
          </a:p>
          <a:p>
            <a:r>
              <a:rPr lang="en-GB" sz="2400" dirty="0" smtClean="0"/>
              <a:t>It measures the </a:t>
            </a:r>
            <a:r>
              <a:rPr lang="en-GB" sz="2400" b="1" dirty="0" smtClean="0">
                <a:solidFill>
                  <a:schemeClr val="accent4"/>
                </a:solidFill>
              </a:rPr>
              <a:t>electrical activity </a:t>
            </a:r>
            <a:r>
              <a:rPr lang="en-GB" sz="2400" dirty="0" smtClean="0"/>
              <a:t>of the heart during </a:t>
            </a:r>
            <a:r>
              <a:rPr lang="en-GB" sz="2400" b="1" dirty="0" smtClean="0">
                <a:solidFill>
                  <a:schemeClr val="accent4"/>
                </a:solidFill>
              </a:rPr>
              <a:t>each consecutive heart beat</a:t>
            </a:r>
          </a:p>
          <a:p>
            <a:r>
              <a:rPr lang="en-GB" sz="2400" dirty="0" smtClean="0"/>
              <a:t>Detect MI: </a:t>
            </a:r>
            <a:r>
              <a:rPr lang="en-GB" sz="2400" b="1" dirty="0" smtClean="0">
                <a:solidFill>
                  <a:schemeClr val="accent4"/>
                </a:solidFill>
              </a:rPr>
              <a:t>ST segment </a:t>
            </a:r>
            <a:r>
              <a:rPr lang="en-GB" sz="2400" dirty="0" smtClean="0"/>
              <a:t>and T wave morphology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18" y="3565671"/>
            <a:ext cx="7090142" cy="309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7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200" b="1" dirty="0" smtClean="0"/>
              <a:t>III. Project Objectives</a:t>
            </a:r>
            <a:endParaRPr lang="en-US" sz="4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695266" cy="3880773"/>
          </a:xfrm>
        </p:spPr>
        <p:txBody>
          <a:bodyPr>
            <a:normAutofit/>
          </a:bodyPr>
          <a:lstStyle/>
          <a:p>
            <a:r>
              <a:rPr lang="en-GB" sz="2400" b="1" dirty="0" smtClean="0">
                <a:solidFill>
                  <a:schemeClr val="accent4"/>
                </a:solidFill>
              </a:rPr>
              <a:t>Detection</a:t>
            </a:r>
            <a:r>
              <a:rPr lang="en-GB" sz="2400" dirty="0" smtClean="0">
                <a:solidFill>
                  <a:schemeClr val="accent4"/>
                </a:solidFill>
              </a:rPr>
              <a:t> </a:t>
            </a:r>
            <a:r>
              <a:rPr lang="en-GB" sz="2400" dirty="0" smtClean="0"/>
              <a:t>of </a:t>
            </a:r>
            <a:r>
              <a:rPr lang="en-GB" sz="2400" dirty="0" smtClean="0">
                <a:solidFill>
                  <a:schemeClr val="tx1"/>
                </a:solidFill>
              </a:rPr>
              <a:t>ST Deviation </a:t>
            </a:r>
            <a:r>
              <a:rPr lang="en-GB" sz="2400" dirty="0" smtClean="0"/>
              <a:t>(ST segment Elevation or Depression) in the EKG signal</a:t>
            </a:r>
          </a:p>
          <a:p>
            <a:r>
              <a:rPr lang="en-GB" sz="2400" b="1" dirty="0" smtClean="0">
                <a:solidFill>
                  <a:schemeClr val="accent4"/>
                </a:solidFill>
              </a:rPr>
              <a:t>Quantify</a:t>
            </a:r>
            <a:r>
              <a:rPr lang="en-GB" sz="2400" dirty="0" smtClean="0"/>
              <a:t> the level of injury</a:t>
            </a:r>
          </a:p>
          <a:p>
            <a:r>
              <a:rPr lang="en-GB" sz="2400" b="1" dirty="0" smtClean="0">
                <a:solidFill>
                  <a:schemeClr val="accent4"/>
                </a:solidFill>
              </a:rPr>
              <a:t>Diagnose</a:t>
            </a:r>
            <a:r>
              <a:rPr lang="en-GB" sz="2400" dirty="0" smtClean="0">
                <a:solidFill>
                  <a:schemeClr val="accent4"/>
                </a:solidFill>
              </a:rPr>
              <a:t> </a:t>
            </a:r>
            <a:r>
              <a:rPr lang="en-GB" sz="2400" dirty="0" smtClean="0"/>
              <a:t>Myocardial Infarction using a risk score system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866" y="3870786"/>
            <a:ext cx="6229910" cy="219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4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838266" cy="1320800"/>
          </a:xfrm>
        </p:spPr>
        <p:txBody>
          <a:bodyPr>
            <a:normAutofit/>
          </a:bodyPr>
          <a:lstStyle/>
          <a:p>
            <a:r>
              <a:rPr lang="en-GB" sz="4200" b="1" dirty="0" smtClean="0"/>
              <a:t>IV + V. Design and Implementation</a:t>
            </a:r>
            <a:endParaRPr lang="en-US" sz="4200" b="1" dirty="0"/>
          </a:p>
        </p:txBody>
      </p:sp>
      <p:sp>
        <p:nvSpPr>
          <p:cNvPr id="4" name="Rectangle 3"/>
          <p:cNvSpPr/>
          <p:nvPr/>
        </p:nvSpPr>
        <p:spPr>
          <a:xfrm>
            <a:off x="677334" y="1648496"/>
            <a:ext cx="1909682" cy="1027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Raw EKG signal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20365" y="1635796"/>
            <a:ext cx="1909682" cy="1027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Normalization basing on energy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95086" y="1631488"/>
            <a:ext cx="1909682" cy="1027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Baseline Wander Removal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95086" y="3167070"/>
            <a:ext cx="1909682" cy="1027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Delineation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644150" y="2162190"/>
            <a:ext cx="3190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023829" y="2145182"/>
            <a:ext cx="2660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244698" y="2653374"/>
            <a:ext cx="5229" cy="51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027699" y="3167069"/>
            <a:ext cx="1909682" cy="1027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RR segmentation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7334" y="3167069"/>
            <a:ext cx="1909682" cy="1027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De-trended Fluctuation Analysis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7334" y="4685642"/>
            <a:ext cx="1909682" cy="1027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Estimating Threshold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27699" y="4685641"/>
            <a:ext cx="1909682" cy="1027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>
            <a:endCxn id="14" idx="3"/>
          </p:cNvCxnSpPr>
          <p:nvPr/>
        </p:nvCxnSpPr>
        <p:spPr>
          <a:xfrm flipH="1" flipV="1">
            <a:off x="4937381" y="3680764"/>
            <a:ext cx="396845" cy="10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605267" y="3697372"/>
            <a:ext cx="396845" cy="10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26946" y="4197484"/>
            <a:ext cx="5229" cy="51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644149" y="5199334"/>
            <a:ext cx="3190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20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925"/>
          </a:xfrm>
        </p:spPr>
        <p:txBody>
          <a:bodyPr>
            <a:normAutofit fontScale="90000"/>
          </a:bodyPr>
          <a:lstStyle/>
          <a:p>
            <a:r>
              <a:rPr lang="en-GB" sz="4200" b="1" dirty="0" smtClean="0"/>
              <a:t>Database Acquisition</a:t>
            </a:r>
            <a:endParaRPr lang="en-US" sz="4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6525"/>
            <a:ext cx="10846795" cy="4714838"/>
          </a:xfrm>
        </p:spPr>
        <p:txBody>
          <a:bodyPr>
            <a:noAutofit/>
          </a:bodyPr>
          <a:lstStyle/>
          <a:p>
            <a:r>
              <a:rPr lang="en-GB" sz="2400" dirty="0" err="1" smtClean="0"/>
              <a:t>ECG</a:t>
            </a:r>
            <a:r>
              <a:rPr lang="en-GB" sz="2400" dirty="0" smtClean="0"/>
              <a:t> data is taken from 3 </a:t>
            </a:r>
            <a:r>
              <a:rPr lang="en-GB" sz="2400" dirty="0" err="1"/>
              <a:t>P</a:t>
            </a:r>
            <a:r>
              <a:rPr lang="en-GB" sz="2400" dirty="0" err="1" smtClean="0"/>
              <a:t>hysionet</a:t>
            </a:r>
            <a:r>
              <a:rPr lang="en-GB" sz="2400" dirty="0" smtClean="0"/>
              <a:t> Databases:</a:t>
            </a:r>
          </a:p>
          <a:p>
            <a:pPr marL="0" indent="0">
              <a:buNone/>
            </a:pPr>
            <a:r>
              <a:rPr lang="en-GB" sz="2400" b="1" dirty="0">
                <a:solidFill>
                  <a:schemeClr val="accent4"/>
                </a:solidFill>
              </a:rPr>
              <a:t>Long-</a:t>
            </a:r>
            <a:r>
              <a:rPr lang="en-GB" sz="2400" b="1" dirty="0" err="1">
                <a:solidFill>
                  <a:schemeClr val="accent4"/>
                </a:solidFill>
              </a:rPr>
              <a:t>st</a:t>
            </a:r>
            <a:r>
              <a:rPr lang="en-GB" sz="2400" b="1" dirty="0">
                <a:solidFill>
                  <a:schemeClr val="accent4"/>
                </a:solidFill>
              </a:rPr>
              <a:t> Database:</a:t>
            </a:r>
          </a:p>
          <a:p>
            <a:pPr marL="0" indent="0">
              <a:buNone/>
            </a:pPr>
            <a:r>
              <a:rPr lang="en-US" sz="2400" dirty="0"/>
              <a:t>	dedicated for development and quantification of ischemia</a:t>
            </a:r>
          </a:p>
          <a:p>
            <a:pPr marL="0" indent="0">
              <a:buNone/>
            </a:pPr>
            <a:r>
              <a:rPr lang="en-GB" sz="2400" b="1" dirty="0">
                <a:solidFill>
                  <a:schemeClr val="accent4"/>
                </a:solidFill>
              </a:rPr>
              <a:t>European Database: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intended to be used for algorithms evaluation of ST and T-wave changes</a:t>
            </a:r>
          </a:p>
          <a:p>
            <a:pPr marL="0" indent="0">
              <a:buNone/>
            </a:pPr>
            <a:r>
              <a:rPr lang="en-GB" sz="2400" b="1" dirty="0" smtClean="0">
                <a:solidFill>
                  <a:schemeClr val="accent4"/>
                </a:solidFill>
              </a:rPr>
              <a:t>ST-change </a:t>
            </a:r>
            <a:r>
              <a:rPr lang="en-GB" sz="2400" b="1" dirty="0">
                <a:solidFill>
                  <a:schemeClr val="accent4"/>
                </a:solidFill>
              </a:rPr>
              <a:t>Database</a:t>
            </a:r>
          </a:p>
          <a:p>
            <a:pPr marL="0" indent="0">
              <a:buNone/>
            </a:pPr>
            <a:r>
              <a:rPr lang="en-US" sz="2400" dirty="0"/>
              <a:t>	 recorded during exercise stress tests and most of which exhibit transient ST deviation </a:t>
            </a:r>
            <a:endParaRPr lang="en-US" sz="2400" dirty="0" smtClean="0"/>
          </a:p>
          <a:p>
            <a:r>
              <a:rPr lang="en-GB" sz="2400" dirty="0" smtClean="0"/>
              <a:t>Record range from 2 hours to 22 hours</a:t>
            </a:r>
          </a:p>
          <a:p>
            <a:r>
              <a:rPr lang="en-GB" sz="2400" dirty="0" smtClean="0"/>
              <a:t>Sampling rate of 250 Hz, 12 bit resolution</a:t>
            </a:r>
          </a:p>
          <a:p>
            <a:r>
              <a:rPr lang="en-GB" sz="2400" dirty="0" smtClean="0"/>
              <a:t>Total 94 records, 26 cases of STD, 38 cases of STE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810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53" y="428296"/>
            <a:ext cx="8596668" cy="1320800"/>
          </a:xfrm>
        </p:spPr>
        <p:txBody>
          <a:bodyPr>
            <a:normAutofit/>
          </a:bodyPr>
          <a:lstStyle/>
          <a:p>
            <a:r>
              <a:rPr lang="en-GB" sz="4200" b="1" dirty="0" smtClean="0"/>
              <a:t>Normalization</a:t>
            </a:r>
            <a:endParaRPr lang="en-US" sz="4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53" y="1161745"/>
            <a:ext cx="4474215" cy="1022037"/>
          </a:xfrm>
        </p:spPr>
        <p:txBody>
          <a:bodyPr>
            <a:noAutofit/>
          </a:bodyPr>
          <a:lstStyle/>
          <a:p>
            <a:r>
              <a:rPr lang="en-GB" sz="2400" b="1" dirty="0">
                <a:solidFill>
                  <a:schemeClr val="accent4"/>
                </a:solidFill>
              </a:rPr>
              <a:t>S</a:t>
            </a:r>
            <a:r>
              <a:rPr lang="en-GB" sz="2400" b="1" dirty="0" smtClean="0">
                <a:solidFill>
                  <a:schemeClr val="accent4"/>
                </a:solidFill>
              </a:rPr>
              <a:t>cale down </a:t>
            </a:r>
            <a:r>
              <a:rPr lang="en-GB" sz="2400" dirty="0" smtClean="0"/>
              <a:t>the signal with its energy, make the signal </a:t>
            </a:r>
            <a:r>
              <a:rPr lang="en-GB" sz="2400" b="1" dirty="0" smtClean="0">
                <a:solidFill>
                  <a:schemeClr val="accent4"/>
                </a:solidFill>
              </a:rPr>
              <a:t>comparable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556167" y="652048"/>
            <a:ext cx="5504525" cy="20414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NORMALIZATION CODES-</a:t>
            </a:r>
            <a:r>
              <a:rPr lang="en-US" sz="16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--------------------</a:t>
            </a:r>
            <a:endParaRPr lang="en-US" sz="16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sig1_raw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sig1_raw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- mean(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sig1_raw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L = length(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sig1_raw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Ex = 1/L * sum(abs(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sig1_raw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).^2);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sig1_raw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sig1_raw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/ Ex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600" dirty="0" err="1">
                <a:solidFill>
                  <a:srgbClr val="228B22"/>
                </a:solidFill>
                <a:latin typeface="Courier New" panose="02070309020205020404" pitchFamily="49" charset="0"/>
              </a:rPr>
              <a:t>NORMALIZA</a:t>
            </a:r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THE SIGNAL FROM 0 TO 1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+ abs(min(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/ max(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016326"/>
            <a:ext cx="5080457" cy="1838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235" y="3016326"/>
            <a:ext cx="5080457" cy="1819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678" y="4952881"/>
            <a:ext cx="5079014" cy="18084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4953338"/>
            <a:ext cx="5067291" cy="1808019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77334" y="2272548"/>
                <a:ext cx="4336765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𝑠𝑖𝑔𝑛𝑎𝑙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∗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𝑎𝑏𝑠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𝑠𝑖𝑔𝑛𝑎𝑙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2272548"/>
                <a:ext cx="4336765" cy="76309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85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838" y="288959"/>
            <a:ext cx="9381067" cy="1320800"/>
          </a:xfrm>
        </p:spPr>
        <p:txBody>
          <a:bodyPr>
            <a:noAutofit/>
          </a:bodyPr>
          <a:lstStyle/>
          <a:p>
            <a:r>
              <a:rPr lang="en-GB" sz="4200" b="1" dirty="0" smtClean="0"/>
              <a:t>Baseline wander removal using Wavelet Transform</a:t>
            </a:r>
            <a:endParaRPr lang="en-US" sz="4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838" y="1713577"/>
            <a:ext cx="4607362" cy="2153834"/>
          </a:xfrm>
        </p:spPr>
        <p:txBody>
          <a:bodyPr>
            <a:noAutofit/>
          </a:bodyPr>
          <a:lstStyle/>
          <a:p>
            <a:r>
              <a:rPr lang="en-GB" sz="2400" dirty="0" smtClean="0"/>
              <a:t>Using Discrete Wavelet Transform (</a:t>
            </a:r>
            <a:r>
              <a:rPr lang="en-GB" sz="2400" b="1" dirty="0" err="1" smtClean="0">
                <a:solidFill>
                  <a:schemeClr val="accent4"/>
                </a:solidFill>
              </a:rPr>
              <a:t>DWT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‘</a:t>
            </a:r>
            <a:r>
              <a:rPr lang="en-GB" sz="2400" b="1" dirty="0" err="1" smtClean="0">
                <a:solidFill>
                  <a:schemeClr val="accent4"/>
                </a:solidFill>
              </a:rPr>
              <a:t>db11</a:t>
            </a:r>
            <a:r>
              <a:rPr lang="en-GB" sz="2400" dirty="0" smtClean="0"/>
              <a:t>’ mother wavelet, </a:t>
            </a:r>
            <a:r>
              <a:rPr lang="en-GB" sz="2400" b="1" dirty="0">
                <a:solidFill>
                  <a:schemeClr val="accent4"/>
                </a:solidFill>
              </a:rPr>
              <a:t>9</a:t>
            </a:r>
            <a:r>
              <a:rPr lang="en-GB" sz="2400" b="1" dirty="0" smtClean="0">
                <a:solidFill>
                  <a:schemeClr val="accent4"/>
                </a:solidFill>
              </a:rPr>
              <a:t> level</a:t>
            </a:r>
            <a:r>
              <a:rPr lang="en-GB" sz="2400" dirty="0" smtClean="0"/>
              <a:t> of decomposition</a:t>
            </a:r>
          </a:p>
          <a:p>
            <a:r>
              <a:rPr lang="en-GB" sz="2400" dirty="0" smtClean="0"/>
              <a:t>The </a:t>
            </a:r>
            <a:r>
              <a:rPr lang="en-GB" sz="2400" b="1" dirty="0" smtClean="0">
                <a:solidFill>
                  <a:schemeClr val="accent4"/>
                </a:solidFill>
              </a:rPr>
              <a:t>approximation coefficient</a:t>
            </a:r>
            <a:r>
              <a:rPr lang="en-GB" sz="2400" dirty="0" smtClean="0">
                <a:solidFill>
                  <a:schemeClr val="accent4"/>
                </a:solidFill>
              </a:rPr>
              <a:t> </a:t>
            </a:r>
            <a:r>
              <a:rPr lang="en-GB" sz="2400" dirty="0" smtClean="0"/>
              <a:t>at level </a:t>
            </a:r>
            <a:r>
              <a:rPr lang="en-GB" sz="2400" b="1" dirty="0">
                <a:solidFill>
                  <a:schemeClr val="accent4"/>
                </a:solidFill>
              </a:rPr>
              <a:t>9</a:t>
            </a:r>
            <a:r>
              <a:rPr lang="en-GB" sz="2400" dirty="0" smtClean="0"/>
              <a:t> is the baseline wander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65684" y="4701966"/>
            <a:ext cx="4319669" cy="17789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BASELINE </a:t>
            </a:r>
            <a:r>
              <a:rPr lang="en-US" sz="16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REMOVE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approx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detail]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wavelet_decompose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sig1_raw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9, </a:t>
            </a:r>
            <a:r>
              <a:rPr lang="en-US" sz="16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db11</a:t>
            </a:r>
            <a:r>
              <a:rPr lang="en-US" sz="16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sig1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sig1_raw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approx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(:,9);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011" y="1270000"/>
            <a:ext cx="6457950" cy="2176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383150" y="3466348"/>
            <a:ext cx="4319669" cy="327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smtClean="0"/>
              <a:t>Before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011" y="3897346"/>
            <a:ext cx="6457950" cy="20921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383150" y="6004761"/>
            <a:ext cx="4319669" cy="327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smtClean="0"/>
              <a:t>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7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962</TotalTime>
  <Words>1019</Words>
  <Application>Microsoft Office PowerPoint</Application>
  <PresentationFormat>Widescreen</PresentationFormat>
  <Paragraphs>204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Cambria Math</vt:lpstr>
      <vt:lpstr>Courier New</vt:lpstr>
      <vt:lpstr>MS Mincho</vt:lpstr>
      <vt:lpstr>Times New Roman</vt:lpstr>
      <vt:lpstr>Trebuchet MS</vt:lpstr>
      <vt:lpstr>Wingdings</vt:lpstr>
      <vt:lpstr>Wingdings 3</vt:lpstr>
      <vt:lpstr>Facet</vt:lpstr>
      <vt:lpstr>Development of an EKG risk score system applied for detection and quantification of myocardial damage</vt:lpstr>
      <vt:lpstr>INDEX</vt:lpstr>
      <vt:lpstr>I. Myocardial Infarction</vt:lpstr>
      <vt:lpstr>II. The electrocardiogram signal</vt:lpstr>
      <vt:lpstr>III. Project Objectives</vt:lpstr>
      <vt:lpstr>IV + V. Design and Implementation</vt:lpstr>
      <vt:lpstr>Database Acquisition</vt:lpstr>
      <vt:lpstr>Normalization</vt:lpstr>
      <vt:lpstr>Baseline wander removal using Wavelet Transform</vt:lpstr>
      <vt:lpstr>R peaks detection and T wave detection</vt:lpstr>
      <vt:lpstr>ST segment detection</vt:lpstr>
      <vt:lpstr>Morphological features extraction</vt:lpstr>
      <vt:lpstr>De-trended Fluctuation Analysis: an overview</vt:lpstr>
      <vt:lpstr>De-trended Fluctuation Analysis</vt:lpstr>
      <vt:lpstr>Result: risk score</vt:lpstr>
      <vt:lpstr>Validation</vt:lpstr>
      <vt:lpstr>Result: DFA value</vt:lpstr>
      <vt:lpstr>Result: DFA value</vt:lpstr>
      <vt:lpstr>VI. Conclusion and Discussion</vt:lpstr>
      <vt:lpstr>VI. Conclusion and Discussion</vt:lpstr>
      <vt:lpstr>VII. 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QUANTIFYING MYOCARDIAL DAMAGE USING ECG SIGNAL</dc:title>
  <dc:creator>Nguyen Pham</dc:creator>
  <cp:lastModifiedBy>Nguyen Pham</cp:lastModifiedBy>
  <cp:revision>59</cp:revision>
  <dcterms:created xsi:type="dcterms:W3CDTF">2016-12-22T02:45:26Z</dcterms:created>
  <dcterms:modified xsi:type="dcterms:W3CDTF">2017-01-11T03:47:47Z</dcterms:modified>
</cp:coreProperties>
</file>