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7" r:id="rId1"/>
  </p:sldMasterIdLst>
  <p:sldIdLst>
    <p:sldId id="256" r:id="rId2"/>
    <p:sldId id="257" r:id="rId3"/>
    <p:sldId id="258" r:id="rId4"/>
    <p:sldId id="268" r:id="rId5"/>
    <p:sldId id="272" r:id="rId6"/>
    <p:sldId id="269" r:id="rId7"/>
    <p:sldId id="274" r:id="rId8"/>
    <p:sldId id="273" r:id="rId9"/>
    <p:sldId id="276" r:id="rId10"/>
    <p:sldId id="275" r:id="rId11"/>
    <p:sldId id="278" r:id="rId12"/>
    <p:sldId id="279" r:id="rId13"/>
    <p:sldId id="280" r:id="rId14"/>
    <p:sldId id="277" r:id="rId15"/>
    <p:sldId id="270" r:id="rId16"/>
    <p:sldId id="259" r:id="rId17"/>
    <p:sldId id="260" r:id="rId18"/>
    <p:sldId id="282" r:id="rId19"/>
    <p:sldId id="284" r:id="rId20"/>
    <p:sldId id="285" r:id="rId21"/>
    <p:sldId id="286" r:id="rId22"/>
    <p:sldId id="287" r:id="rId23"/>
    <p:sldId id="283" r:id="rId24"/>
    <p:sldId id="288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9" r:id="rId33"/>
    <p:sldId id="298" r:id="rId34"/>
    <p:sldId id="297" r:id="rId35"/>
    <p:sldId id="300" r:id="rId36"/>
    <p:sldId id="301" r:id="rId37"/>
    <p:sldId id="302" r:id="rId38"/>
    <p:sldId id="303" r:id="rId39"/>
    <p:sldId id="304" r:id="rId40"/>
    <p:sldId id="305" r:id="rId41"/>
    <p:sldId id="289" r:id="rId42"/>
    <p:sldId id="261" r:id="rId43"/>
    <p:sldId id="264" r:id="rId44"/>
    <p:sldId id="266" r:id="rId45"/>
    <p:sldId id="267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5" d="100"/>
          <a:sy n="75" d="100"/>
        </p:scale>
        <p:origin x="1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1980 - 1990</c:v>
                </c:pt>
                <c:pt idx="1">
                  <c:v>1990 - 1995</c:v>
                </c:pt>
                <c:pt idx="2">
                  <c:v>1995 - 2000</c:v>
                </c:pt>
                <c:pt idx="3">
                  <c:v>2000 - now</c:v>
                </c:pt>
              </c:strCache>
            </c:str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1980 - 1990</c:v>
                </c:pt>
                <c:pt idx="1">
                  <c:v>1990 - 1995</c:v>
                </c:pt>
                <c:pt idx="2">
                  <c:v>1995 - 2000</c:v>
                </c:pt>
                <c:pt idx="3">
                  <c:v>2000 - now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108</c:v>
                </c:pt>
                <c:pt idx="1">
                  <c:v>92</c:v>
                </c:pt>
                <c:pt idx="2">
                  <c:v>1500</c:v>
                </c:pt>
                <c:pt idx="3">
                  <c:v>2200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1980 - 1990</c:v>
                </c:pt>
                <c:pt idx="1">
                  <c:v>1990 - 1995</c:v>
                </c:pt>
                <c:pt idx="2">
                  <c:v>1995 - 2000</c:v>
                </c:pt>
                <c:pt idx="3">
                  <c:v>2000 - now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</c:v>
                </c:pt>
                <c:pt idx="1">
                  <c:v>5</c:v>
                </c:pt>
                <c:pt idx="2">
                  <c:v>261</c:v>
                </c:pt>
                <c:pt idx="3">
                  <c:v>550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32123928"/>
        <c:axId val="148537248"/>
      </c:barChart>
      <c:catAx>
        <c:axId val="132123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537248"/>
        <c:crosses val="autoZero"/>
        <c:auto val="1"/>
        <c:lblAlgn val="ctr"/>
        <c:lblOffset val="100"/>
        <c:noMultiLvlLbl val="0"/>
      </c:catAx>
      <c:valAx>
        <c:axId val="1485372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123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19050" cap="rnd" cmpd="sng" algn="ctr">
      <a:solidFill>
        <a:schemeClr val="accent2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6F39B7-0E39-4EBF-8B55-21818C0D1A6F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7CC7870E-0E02-49AF-A8D1-BD5653587303}">
      <dgm:prSet phldrT="[Text]" custT="1"/>
      <dgm:spPr/>
      <dgm:t>
        <a:bodyPr/>
        <a:lstStyle/>
        <a:p>
          <a:r>
            <a:rPr lang="en-US" sz="3200" dirty="0" smtClean="0"/>
            <a:t>Prediction</a:t>
          </a:r>
          <a:endParaRPr lang="en-US" sz="3200" dirty="0"/>
        </a:p>
      </dgm:t>
    </dgm:pt>
    <dgm:pt modelId="{48A1969E-95D3-49F9-85A1-0774D02D9F1D}" type="parTrans" cxnId="{A62A69A8-14F4-4AA3-AC89-2E833CF26A31}">
      <dgm:prSet/>
      <dgm:spPr/>
      <dgm:t>
        <a:bodyPr/>
        <a:lstStyle/>
        <a:p>
          <a:endParaRPr lang="en-US"/>
        </a:p>
      </dgm:t>
    </dgm:pt>
    <dgm:pt modelId="{A654DA99-B006-47F8-999B-10E67B28A3B7}" type="sibTrans" cxnId="{A62A69A8-14F4-4AA3-AC89-2E833CF26A31}">
      <dgm:prSet/>
      <dgm:spPr/>
      <dgm:t>
        <a:bodyPr/>
        <a:lstStyle/>
        <a:p>
          <a:endParaRPr lang="en-US"/>
        </a:p>
      </dgm:t>
    </dgm:pt>
    <dgm:pt modelId="{09146069-5ABE-449C-B289-6C03E0489709}">
      <dgm:prSet phldrT="[Text]" custT="1"/>
      <dgm:spPr/>
      <dgm:t>
        <a:bodyPr/>
        <a:lstStyle/>
        <a:p>
          <a:r>
            <a:rPr lang="en-US" sz="3200" dirty="0" smtClean="0"/>
            <a:t>Detection</a:t>
          </a:r>
          <a:endParaRPr lang="en-US" sz="3200" dirty="0"/>
        </a:p>
      </dgm:t>
    </dgm:pt>
    <dgm:pt modelId="{DAF7789A-E867-47F7-B4D3-59D4318E64EC}" type="parTrans" cxnId="{7CCA65F1-4A3B-47F3-A344-79B328A782F6}">
      <dgm:prSet/>
      <dgm:spPr/>
      <dgm:t>
        <a:bodyPr/>
        <a:lstStyle/>
        <a:p>
          <a:endParaRPr lang="en-US"/>
        </a:p>
      </dgm:t>
    </dgm:pt>
    <dgm:pt modelId="{1AA45B2F-DAB7-4223-A6B9-D4DB99C8715F}" type="sibTrans" cxnId="{7CCA65F1-4A3B-47F3-A344-79B328A782F6}">
      <dgm:prSet/>
      <dgm:spPr/>
      <dgm:t>
        <a:bodyPr/>
        <a:lstStyle/>
        <a:p>
          <a:endParaRPr lang="en-US"/>
        </a:p>
      </dgm:t>
    </dgm:pt>
    <dgm:pt modelId="{B62FA459-3851-4563-A5E6-0206DC22071B}">
      <dgm:prSet phldrT="[Text]" custT="1"/>
      <dgm:spPr/>
      <dgm:t>
        <a:bodyPr/>
        <a:lstStyle/>
        <a:p>
          <a:r>
            <a:rPr lang="en-US" sz="3200" dirty="0" smtClean="0"/>
            <a:t>ECG input</a:t>
          </a:r>
          <a:endParaRPr lang="en-US" sz="3200" dirty="0"/>
        </a:p>
      </dgm:t>
    </dgm:pt>
    <dgm:pt modelId="{ECB2C6F8-31F8-43AA-8A55-D5EAD0BA5C47}" type="parTrans" cxnId="{509630AD-8447-4DC0-AC87-A71ACC41675B}">
      <dgm:prSet/>
      <dgm:spPr/>
      <dgm:t>
        <a:bodyPr/>
        <a:lstStyle/>
        <a:p>
          <a:endParaRPr lang="en-US"/>
        </a:p>
      </dgm:t>
    </dgm:pt>
    <dgm:pt modelId="{752000C2-1EBB-4B3C-9A67-EE4BA4666DD6}" type="sibTrans" cxnId="{509630AD-8447-4DC0-AC87-A71ACC41675B}">
      <dgm:prSet/>
      <dgm:spPr/>
      <dgm:t>
        <a:bodyPr/>
        <a:lstStyle/>
        <a:p>
          <a:endParaRPr lang="en-US"/>
        </a:p>
      </dgm:t>
    </dgm:pt>
    <dgm:pt modelId="{D86D7B9B-CF64-4C49-B6DD-DCBE9F422C0A}" type="pres">
      <dgm:prSet presAssocID="{9A6F39B7-0E39-4EBF-8B55-21818C0D1A6F}" presName="compositeShape" presStyleCnt="0">
        <dgm:presLayoutVars>
          <dgm:dir/>
          <dgm:resizeHandles/>
        </dgm:presLayoutVars>
      </dgm:prSet>
      <dgm:spPr/>
    </dgm:pt>
    <dgm:pt modelId="{9BBA49F4-F0E0-44A9-95B1-63C120BC09DF}" type="pres">
      <dgm:prSet presAssocID="{9A6F39B7-0E39-4EBF-8B55-21818C0D1A6F}" presName="pyramid" presStyleLbl="node1" presStyleIdx="0" presStyleCnt="1" custLinFactNeighborX="234" custLinFactNeighborY="1172"/>
      <dgm:spPr/>
    </dgm:pt>
    <dgm:pt modelId="{C3181D4A-AD4E-4990-B99F-9EB85ED13C95}" type="pres">
      <dgm:prSet presAssocID="{9A6F39B7-0E39-4EBF-8B55-21818C0D1A6F}" presName="theList" presStyleCnt="0"/>
      <dgm:spPr/>
    </dgm:pt>
    <dgm:pt modelId="{31DC0486-4381-48EA-BA3C-970FD98CCAAD}" type="pres">
      <dgm:prSet presAssocID="{7CC7870E-0E02-49AF-A8D1-BD5653587303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E43BE1-FDF5-4E60-978B-540BBA62076D}" type="pres">
      <dgm:prSet presAssocID="{7CC7870E-0E02-49AF-A8D1-BD5653587303}" presName="aSpace" presStyleCnt="0"/>
      <dgm:spPr/>
    </dgm:pt>
    <dgm:pt modelId="{9218E006-04DE-4631-8688-6F9E5CA613F8}" type="pres">
      <dgm:prSet presAssocID="{09146069-5ABE-449C-B289-6C03E0489709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F121EC-54D5-482C-AD9A-4D53AEBE1D90}" type="pres">
      <dgm:prSet presAssocID="{09146069-5ABE-449C-B289-6C03E0489709}" presName="aSpace" presStyleCnt="0"/>
      <dgm:spPr/>
    </dgm:pt>
    <dgm:pt modelId="{5E43AE71-DCEE-4824-9E9D-603D96721A23}" type="pres">
      <dgm:prSet presAssocID="{B62FA459-3851-4563-A5E6-0206DC22071B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F98A1B-839E-4EE6-8C29-FACE01FB3A77}" type="pres">
      <dgm:prSet presAssocID="{B62FA459-3851-4563-A5E6-0206DC22071B}" presName="aSpace" presStyleCnt="0"/>
      <dgm:spPr/>
    </dgm:pt>
  </dgm:ptLst>
  <dgm:cxnLst>
    <dgm:cxn modelId="{1070FFF7-D534-428E-BD8A-141D0B20F05C}" type="presOf" srcId="{9A6F39B7-0E39-4EBF-8B55-21818C0D1A6F}" destId="{D86D7B9B-CF64-4C49-B6DD-DCBE9F422C0A}" srcOrd="0" destOrd="0" presId="urn:microsoft.com/office/officeart/2005/8/layout/pyramid2"/>
    <dgm:cxn modelId="{509630AD-8447-4DC0-AC87-A71ACC41675B}" srcId="{9A6F39B7-0E39-4EBF-8B55-21818C0D1A6F}" destId="{B62FA459-3851-4563-A5E6-0206DC22071B}" srcOrd="2" destOrd="0" parTransId="{ECB2C6F8-31F8-43AA-8A55-D5EAD0BA5C47}" sibTransId="{752000C2-1EBB-4B3C-9A67-EE4BA4666DD6}"/>
    <dgm:cxn modelId="{A62A69A8-14F4-4AA3-AC89-2E833CF26A31}" srcId="{9A6F39B7-0E39-4EBF-8B55-21818C0D1A6F}" destId="{7CC7870E-0E02-49AF-A8D1-BD5653587303}" srcOrd="0" destOrd="0" parTransId="{48A1969E-95D3-49F9-85A1-0774D02D9F1D}" sibTransId="{A654DA99-B006-47F8-999B-10E67B28A3B7}"/>
    <dgm:cxn modelId="{7CCA65F1-4A3B-47F3-A344-79B328A782F6}" srcId="{9A6F39B7-0E39-4EBF-8B55-21818C0D1A6F}" destId="{09146069-5ABE-449C-B289-6C03E0489709}" srcOrd="1" destOrd="0" parTransId="{DAF7789A-E867-47F7-B4D3-59D4318E64EC}" sibTransId="{1AA45B2F-DAB7-4223-A6B9-D4DB99C8715F}"/>
    <dgm:cxn modelId="{83614927-D30F-4705-AF55-B7982CA497EE}" type="presOf" srcId="{B62FA459-3851-4563-A5E6-0206DC22071B}" destId="{5E43AE71-DCEE-4824-9E9D-603D96721A23}" srcOrd="0" destOrd="0" presId="urn:microsoft.com/office/officeart/2005/8/layout/pyramid2"/>
    <dgm:cxn modelId="{98D112E6-589C-422E-8195-DB4AA44F8696}" type="presOf" srcId="{09146069-5ABE-449C-B289-6C03E0489709}" destId="{9218E006-04DE-4631-8688-6F9E5CA613F8}" srcOrd="0" destOrd="0" presId="urn:microsoft.com/office/officeart/2005/8/layout/pyramid2"/>
    <dgm:cxn modelId="{75A86B8C-D7C0-4771-BF51-FDFB4AB6D9E2}" type="presOf" srcId="{7CC7870E-0E02-49AF-A8D1-BD5653587303}" destId="{31DC0486-4381-48EA-BA3C-970FD98CCAAD}" srcOrd="0" destOrd="0" presId="urn:microsoft.com/office/officeart/2005/8/layout/pyramid2"/>
    <dgm:cxn modelId="{1CBF1E1A-7292-4F3B-870C-DD029A09DF53}" type="presParOf" srcId="{D86D7B9B-CF64-4C49-B6DD-DCBE9F422C0A}" destId="{9BBA49F4-F0E0-44A9-95B1-63C120BC09DF}" srcOrd="0" destOrd="0" presId="urn:microsoft.com/office/officeart/2005/8/layout/pyramid2"/>
    <dgm:cxn modelId="{FFCE8C4F-1ED7-4F5F-B2CC-955AA6C143BC}" type="presParOf" srcId="{D86D7B9B-CF64-4C49-B6DD-DCBE9F422C0A}" destId="{C3181D4A-AD4E-4990-B99F-9EB85ED13C95}" srcOrd="1" destOrd="0" presId="urn:microsoft.com/office/officeart/2005/8/layout/pyramid2"/>
    <dgm:cxn modelId="{13317BAA-9DFA-49F1-912E-3A61C8513ECE}" type="presParOf" srcId="{C3181D4A-AD4E-4990-B99F-9EB85ED13C95}" destId="{31DC0486-4381-48EA-BA3C-970FD98CCAAD}" srcOrd="0" destOrd="0" presId="urn:microsoft.com/office/officeart/2005/8/layout/pyramid2"/>
    <dgm:cxn modelId="{B515795C-FEB3-4D43-AA14-F7987ADB8FAF}" type="presParOf" srcId="{C3181D4A-AD4E-4990-B99F-9EB85ED13C95}" destId="{54E43BE1-FDF5-4E60-978B-540BBA62076D}" srcOrd="1" destOrd="0" presId="urn:microsoft.com/office/officeart/2005/8/layout/pyramid2"/>
    <dgm:cxn modelId="{9904384A-E0CF-4F5C-B027-F078486AB02B}" type="presParOf" srcId="{C3181D4A-AD4E-4990-B99F-9EB85ED13C95}" destId="{9218E006-04DE-4631-8688-6F9E5CA613F8}" srcOrd="2" destOrd="0" presId="urn:microsoft.com/office/officeart/2005/8/layout/pyramid2"/>
    <dgm:cxn modelId="{CEF20D27-EEE8-41A2-955E-2FFA4814198B}" type="presParOf" srcId="{C3181D4A-AD4E-4990-B99F-9EB85ED13C95}" destId="{F9F121EC-54D5-482C-AD9A-4D53AEBE1D90}" srcOrd="3" destOrd="0" presId="urn:microsoft.com/office/officeart/2005/8/layout/pyramid2"/>
    <dgm:cxn modelId="{8CEB3222-AFC2-45D7-9DBE-F6A5118BD650}" type="presParOf" srcId="{C3181D4A-AD4E-4990-B99F-9EB85ED13C95}" destId="{5E43AE71-DCEE-4824-9E9D-603D96721A23}" srcOrd="4" destOrd="0" presId="urn:microsoft.com/office/officeart/2005/8/layout/pyramid2"/>
    <dgm:cxn modelId="{DD8ECFDC-5C17-431E-BB29-66A108E36622}" type="presParOf" srcId="{C3181D4A-AD4E-4990-B99F-9EB85ED13C95}" destId="{7AF98A1B-839E-4EE6-8C29-FACE01FB3A77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C1B7C7-B61C-4348-B3B5-B1DA1DAFDDDD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EF19E62D-F69B-4680-9436-05FA2387AAB9}">
      <dgm:prSet phldrT="[Text]" custT="1"/>
      <dgm:spPr/>
      <dgm:t>
        <a:bodyPr/>
        <a:lstStyle/>
        <a:p>
          <a:r>
            <a:rPr lang="en-US" sz="2400" dirty="0" smtClean="0"/>
            <a:t>Read ECG leads</a:t>
          </a:r>
          <a:endParaRPr lang="en-US" sz="2400" dirty="0"/>
        </a:p>
      </dgm:t>
    </dgm:pt>
    <dgm:pt modelId="{11447739-FF44-4567-962F-0ED7622F8645}" type="parTrans" cxnId="{4A3832AC-15A5-4F7F-958C-BDA78CF27B70}">
      <dgm:prSet/>
      <dgm:spPr/>
      <dgm:t>
        <a:bodyPr/>
        <a:lstStyle/>
        <a:p>
          <a:endParaRPr lang="en-US"/>
        </a:p>
      </dgm:t>
    </dgm:pt>
    <dgm:pt modelId="{F36940A7-FCA0-402D-8344-013FDF50A287}" type="sibTrans" cxnId="{4A3832AC-15A5-4F7F-958C-BDA78CF27B70}">
      <dgm:prSet/>
      <dgm:spPr/>
      <dgm:t>
        <a:bodyPr/>
        <a:lstStyle/>
        <a:p>
          <a:endParaRPr lang="en-US"/>
        </a:p>
      </dgm:t>
    </dgm:pt>
    <dgm:pt modelId="{1ABD886A-56CC-4568-B043-2CEF058672AF}">
      <dgm:prSet phldrT="[Text]" custT="1"/>
      <dgm:spPr/>
      <dgm:t>
        <a:bodyPr/>
        <a:lstStyle/>
        <a:p>
          <a:r>
            <a:rPr lang="en-US" sz="2400" dirty="0" smtClean="0"/>
            <a:t>Evaluate abnormalities</a:t>
          </a:r>
          <a:endParaRPr lang="en-US" sz="2400" dirty="0"/>
        </a:p>
      </dgm:t>
    </dgm:pt>
    <dgm:pt modelId="{DC20D53C-1DDB-4061-BC54-DD4C765A6FBC}" type="parTrans" cxnId="{70F8C4A5-0D16-48A9-B56E-2A6CA753ABB0}">
      <dgm:prSet/>
      <dgm:spPr/>
      <dgm:t>
        <a:bodyPr/>
        <a:lstStyle/>
        <a:p>
          <a:endParaRPr lang="en-US"/>
        </a:p>
      </dgm:t>
    </dgm:pt>
    <dgm:pt modelId="{E381E5D6-EF75-48C2-9118-533BBD0AA2F3}" type="sibTrans" cxnId="{70F8C4A5-0D16-48A9-B56E-2A6CA753ABB0}">
      <dgm:prSet/>
      <dgm:spPr/>
      <dgm:t>
        <a:bodyPr/>
        <a:lstStyle/>
        <a:p>
          <a:endParaRPr lang="en-US"/>
        </a:p>
      </dgm:t>
    </dgm:pt>
    <dgm:pt modelId="{16713C35-12CE-4A2F-8D1F-A433CB3D8B2E}">
      <dgm:prSet phldrT="[Text]" custT="1"/>
      <dgm:spPr/>
      <dgm:t>
        <a:bodyPr/>
        <a:lstStyle/>
        <a:p>
          <a:r>
            <a:rPr lang="en-US" sz="2400" dirty="0" smtClean="0"/>
            <a:t> Presence, location of AMI</a:t>
          </a:r>
          <a:endParaRPr lang="en-US" sz="2400" dirty="0"/>
        </a:p>
      </dgm:t>
    </dgm:pt>
    <dgm:pt modelId="{EB9A0F1A-D143-484A-9CA3-255D0F7D3EE6}" type="parTrans" cxnId="{26724892-B9D6-4D8C-9D3D-D2ADBBF3FCC8}">
      <dgm:prSet/>
      <dgm:spPr/>
      <dgm:t>
        <a:bodyPr/>
        <a:lstStyle/>
        <a:p>
          <a:endParaRPr lang="en-US"/>
        </a:p>
      </dgm:t>
    </dgm:pt>
    <dgm:pt modelId="{89E9B024-15A7-4BD0-B15D-9CED28A46D8B}" type="sibTrans" cxnId="{26724892-B9D6-4D8C-9D3D-D2ADBBF3FCC8}">
      <dgm:prSet/>
      <dgm:spPr/>
      <dgm:t>
        <a:bodyPr/>
        <a:lstStyle/>
        <a:p>
          <a:endParaRPr lang="en-US"/>
        </a:p>
      </dgm:t>
    </dgm:pt>
    <dgm:pt modelId="{77AD01E1-3D64-4B65-A485-D1BF8B92E26B}" type="pres">
      <dgm:prSet presAssocID="{5CC1B7C7-B61C-4348-B3B5-B1DA1DAFDDDD}" presName="CompostProcess" presStyleCnt="0">
        <dgm:presLayoutVars>
          <dgm:dir/>
          <dgm:resizeHandles val="exact"/>
        </dgm:presLayoutVars>
      </dgm:prSet>
      <dgm:spPr/>
    </dgm:pt>
    <dgm:pt modelId="{61E8A823-44E1-4ADF-88A4-C86C4B6DDFA5}" type="pres">
      <dgm:prSet presAssocID="{5CC1B7C7-B61C-4348-B3B5-B1DA1DAFDDDD}" presName="arrow" presStyleLbl="bgShp" presStyleIdx="0" presStyleCnt="1" custLinFactNeighborX="-20221" custLinFactNeighborY="-6797"/>
      <dgm:spPr/>
    </dgm:pt>
    <dgm:pt modelId="{AF776784-3760-44E6-9EB0-3EF850051A33}" type="pres">
      <dgm:prSet presAssocID="{5CC1B7C7-B61C-4348-B3B5-B1DA1DAFDDDD}" presName="linearProcess" presStyleCnt="0"/>
      <dgm:spPr/>
    </dgm:pt>
    <dgm:pt modelId="{AB332EB4-8BDC-401D-9ABE-4B637383F937}" type="pres">
      <dgm:prSet presAssocID="{EF19E62D-F69B-4680-9436-05FA2387AAB9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2D7F46-491B-4869-9E23-51B19810DAAC}" type="pres">
      <dgm:prSet presAssocID="{F36940A7-FCA0-402D-8344-013FDF50A287}" presName="sibTrans" presStyleCnt="0"/>
      <dgm:spPr/>
    </dgm:pt>
    <dgm:pt modelId="{221619CE-5052-4CED-ACB5-B03AD8584E91}" type="pres">
      <dgm:prSet presAssocID="{1ABD886A-56CC-4568-B043-2CEF058672AF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503879-D6FE-4DD8-8743-A137B3A56E93}" type="pres">
      <dgm:prSet presAssocID="{E381E5D6-EF75-48C2-9118-533BBD0AA2F3}" presName="sibTrans" presStyleCnt="0"/>
      <dgm:spPr/>
    </dgm:pt>
    <dgm:pt modelId="{F686D34F-DF2E-4573-9349-32CF30D54A81}" type="pres">
      <dgm:prSet presAssocID="{16713C35-12CE-4A2F-8D1F-A433CB3D8B2E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724892-B9D6-4D8C-9D3D-D2ADBBF3FCC8}" srcId="{5CC1B7C7-B61C-4348-B3B5-B1DA1DAFDDDD}" destId="{16713C35-12CE-4A2F-8D1F-A433CB3D8B2E}" srcOrd="2" destOrd="0" parTransId="{EB9A0F1A-D143-484A-9CA3-255D0F7D3EE6}" sibTransId="{89E9B024-15A7-4BD0-B15D-9CED28A46D8B}"/>
    <dgm:cxn modelId="{F61DEBB3-65D9-48F8-BB01-499728FDE0F4}" type="presOf" srcId="{1ABD886A-56CC-4568-B043-2CEF058672AF}" destId="{221619CE-5052-4CED-ACB5-B03AD8584E91}" srcOrd="0" destOrd="0" presId="urn:microsoft.com/office/officeart/2005/8/layout/hProcess9"/>
    <dgm:cxn modelId="{F9AA93C0-C134-4321-993A-4B88AE0AA6EB}" type="presOf" srcId="{5CC1B7C7-B61C-4348-B3B5-B1DA1DAFDDDD}" destId="{77AD01E1-3D64-4B65-A485-D1BF8B92E26B}" srcOrd="0" destOrd="0" presId="urn:microsoft.com/office/officeart/2005/8/layout/hProcess9"/>
    <dgm:cxn modelId="{4A3832AC-15A5-4F7F-958C-BDA78CF27B70}" srcId="{5CC1B7C7-B61C-4348-B3B5-B1DA1DAFDDDD}" destId="{EF19E62D-F69B-4680-9436-05FA2387AAB9}" srcOrd="0" destOrd="0" parTransId="{11447739-FF44-4567-962F-0ED7622F8645}" sibTransId="{F36940A7-FCA0-402D-8344-013FDF50A287}"/>
    <dgm:cxn modelId="{062A7DE6-A7EB-4C3A-A044-2EBAC446EAF8}" type="presOf" srcId="{EF19E62D-F69B-4680-9436-05FA2387AAB9}" destId="{AB332EB4-8BDC-401D-9ABE-4B637383F937}" srcOrd="0" destOrd="0" presId="urn:microsoft.com/office/officeart/2005/8/layout/hProcess9"/>
    <dgm:cxn modelId="{AA764C8E-5608-4E63-B75C-4288F99C983E}" type="presOf" srcId="{16713C35-12CE-4A2F-8D1F-A433CB3D8B2E}" destId="{F686D34F-DF2E-4573-9349-32CF30D54A81}" srcOrd="0" destOrd="0" presId="urn:microsoft.com/office/officeart/2005/8/layout/hProcess9"/>
    <dgm:cxn modelId="{70F8C4A5-0D16-48A9-B56E-2A6CA753ABB0}" srcId="{5CC1B7C7-B61C-4348-B3B5-B1DA1DAFDDDD}" destId="{1ABD886A-56CC-4568-B043-2CEF058672AF}" srcOrd="1" destOrd="0" parTransId="{DC20D53C-1DDB-4061-BC54-DD4C765A6FBC}" sibTransId="{E381E5D6-EF75-48C2-9118-533BBD0AA2F3}"/>
    <dgm:cxn modelId="{457D74E4-8BD2-4FF3-8440-B25A52D2E56B}" type="presParOf" srcId="{77AD01E1-3D64-4B65-A485-D1BF8B92E26B}" destId="{61E8A823-44E1-4ADF-88A4-C86C4B6DDFA5}" srcOrd="0" destOrd="0" presId="urn:microsoft.com/office/officeart/2005/8/layout/hProcess9"/>
    <dgm:cxn modelId="{2F9F09B7-8BCB-4C8F-9445-AF4BE97E517B}" type="presParOf" srcId="{77AD01E1-3D64-4B65-A485-D1BF8B92E26B}" destId="{AF776784-3760-44E6-9EB0-3EF850051A33}" srcOrd="1" destOrd="0" presId="urn:microsoft.com/office/officeart/2005/8/layout/hProcess9"/>
    <dgm:cxn modelId="{697CA0EC-3097-44B1-B8F7-B5C60703E6D0}" type="presParOf" srcId="{AF776784-3760-44E6-9EB0-3EF850051A33}" destId="{AB332EB4-8BDC-401D-9ABE-4B637383F937}" srcOrd="0" destOrd="0" presId="urn:microsoft.com/office/officeart/2005/8/layout/hProcess9"/>
    <dgm:cxn modelId="{CF326E5F-B550-4B5E-83F9-BE9941D83356}" type="presParOf" srcId="{AF776784-3760-44E6-9EB0-3EF850051A33}" destId="{B42D7F46-491B-4869-9E23-51B19810DAAC}" srcOrd="1" destOrd="0" presId="urn:microsoft.com/office/officeart/2005/8/layout/hProcess9"/>
    <dgm:cxn modelId="{7B5227B1-5168-48A7-BF76-E59F98608CB4}" type="presParOf" srcId="{AF776784-3760-44E6-9EB0-3EF850051A33}" destId="{221619CE-5052-4CED-ACB5-B03AD8584E91}" srcOrd="2" destOrd="0" presId="urn:microsoft.com/office/officeart/2005/8/layout/hProcess9"/>
    <dgm:cxn modelId="{744F9650-397A-41E8-B535-FE5410BA2CE6}" type="presParOf" srcId="{AF776784-3760-44E6-9EB0-3EF850051A33}" destId="{61503879-D6FE-4DD8-8743-A137B3A56E93}" srcOrd="3" destOrd="0" presId="urn:microsoft.com/office/officeart/2005/8/layout/hProcess9"/>
    <dgm:cxn modelId="{DDD7E3A6-38C0-40E6-B5B5-873FF8560461}" type="presParOf" srcId="{AF776784-3760-44E6-9EB0-3EF850051A33}" destId="{F686D34F-DF2E-4573-9349-32CF30D54A81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C1B7C7-B61C-4348-B3B5-B1DA1DAFDDDD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EF19E62D-F69B-4680-9436-05FA2387AAB9}">
      <dgm:prSet phldrT="[Text]" custT="1"/>
      <dgm:spPr/>
      <dgm:t>
        <a:bodyPr/>
        <a:lstStyle/>
        <a:p>
          <a:r>
            <a:rPr lang="en-US" sz="2400" dirty="0" smtClean="0"/>
            <a:t>Read ECG leads</a:t>
          </a:r>
          <a:endParaRPr lang="en-US" sz="2400" dirty="0"/>
        </a:p>
      </dgm:t>
    </dgm:pt>
    <dgm:pt modelId="{11447739-FF44-4567-962F-0ED7622F8645}" type="parTrans" cxnId="{4A3832AC-15A5-4F7F-958C-BDA78CF27B70}">
      <dgm:prSet/>
      <dgm:spPr/>
      <dgm:t>
        <a:bodyPr/>
        <a:lstStyle/>
        <a:p>
          <a:endParaRPr lang="en-US"/>
        </a:p>
      </dgm:t>
    </dgm:pt>
    <dgm:pt modelId="{F36940A7-FCA0-402D-8344-013FDF50A287}" type="sibTrans" cxnId="{4A3832AC-15A5-4F7F-958C-BDA78CF27B70}">
      <dgm:prSet/>
      <dgm:spPr/>
      <dgm:t>
        <a:bodyPr/>
        <a:lstStyle/>
        <a:p>
          <a:endParaRPr lang="en-US"/>
        </a:p>
      </dgm:t>
    </dgm:pt>
    <dgm:pt modelId="{1ABD886A-56CC-4568-B043-2CEF058672AF}">
      <dgm:prSet phldrT="[Text]" custT="1"/>
      <dgm:spPr/>
      <dgm:t>
        <a:bodyPr/>
        <a:lstStyle/>
        <a:p>
          <a:r>
            <a:rPr lang="en-US" sz="2400" dirty="0" smtClean="0"/>
            <a:t>Compare with Data Training</a:t>
          </a:r>
          <a:endParaRPr lang="en-US" sz="2400" dirty="0"/>
        </a:p>
      </dgm:t>
    </dgm:pt>
    <dgm:pt modelId="{DC20D53C-1DDB-4061-BC54-DD4C765A6FBC}" type="parTrans" cxnId="{70F8C4A5-0D16-48A9-B56E-2A6CA753ABB0}">
      <dgm:prSet/>
      <dgm:spPr/>
      <dgm:t>
        <a:bodyPr/>
        <a:lstStyle/>
        <a:p>
          <a:endParaRPr lang="en-US"/>
        </a:p>
      </dgm:t>
    </dgm:pt>
    <dgm:pt modelId="{E381E5D6-EF75-48C2-9118-533BBD0AA2F3}" type="sibTrans" cxnId="{70F8C4A5-0D16-48A9-B56E-2A6CA753ABB0}">
      <dgm:prSet/>
      <dgm:spPr/>
      <dgm:t>
        <a:bodyPr/>
        <a:lstStyle/>
        <a:p>
          <a:endParaRPr lang="en-US"/>
        </a:p>
      </dgm:t>
    </dgm:pt>
    <dgm:pt modelId="{16713C35-12CE-4A2F-8D1F-A433CB3D8B2E}">
      <dgm:prSet phldrT="[Text]" custT="1"/>
      <dgm:spPr/>
      <dgm:t>
        <a:bodyPr/>
        <a:lstStyle/>
        <a:p>
          <a:r>
            <a:rPr lang="en-US" sz="2400" dirty="0" smtClean="0"/>
            <a:t> Forecast the progress of AMI</a:t>
          </a:r>
          <a:endParaRPr lang="en-US" sz="2400" dirty="0"/>
        </a:p>
      </dgm:t>
    </dgm:pt>
    <dgm:pt modelId="{EB9A0F1A-D143-484A-9CA3-255D0F7D3EE6}" type="parTrans" cxnId="{26724892-B9D6-4D8C-9D3D-D2ADBBF3FCC8}">
      <dgm:prSet/>
      <dgm:spPr/>
      <dgm:t>
        <a:bodyPr/>
        <a:lstStyle/>
        <a:p>
          <a:endParaRPr lang="en-US"/>
        </a:p>
      </dgm:t>
    </dgm:pt>
    <dgm:pt modelId="{89E9B024-15A7-4BD0-B15D-9CED28A46D8B}" type="sibTrans" cxnId="{26724892-B9D6-4D8C-9D3D-D2ADBBF3FCC8}">
      <dgm:prSet/>
      <dgm:spPr/>
      <dgm:t>
        <a:bodyPr/>
        <a:lstStyle/>
        <a:p>
          <a:endParaRPr lang="en-US"/>
        </a:p>
      </dgm:t>
    </dgm:pt>
    <dgm:pt modelId="{77AD01E1-3D64-4B65-A485-D1BF8B92E26B}" type="pres">
      <dgm:prSet presAssocID="{5CC1B7C7-B61C-4348-B3B5-B1DA1DAFDDDD}" presName="CompostProcess" presStyleCnt="0">
        <dgm:presLayoutVars>
          <dgm:dir/>
          <dgm:resizeHandles val="exact"/>
        </dgm:presLayoutVars>
      </dgm:prSet>
      <dgm:spPr/>
    </dgm:pt>
    <dgm:pt modelId="{61E8A823-44E1-4ADF-88A4-C86C4B6DDFA5}" type="pres">
      <dgm:prSet presAssocID="{5CC1B7C7-B61C-4348-B3B5-B1DA1DAFDDDD}" presName="arrow" presStyleLbl="bgShp" presStyleIdx="0" presStyleCnt="1" custLinFactNeighborX="-20221" custLinFactNeighborY="-6797"/>
      <dgm:spPr/>
    </dgm:pt>
    <dgm:pt modelId="{AF776784-3760-44E6-9EB0-3EF850051A33}" type="pres">
      <dgm:prSet presAssocID="{5CC1B7C7-B61C-4348-B3B5-B1DA1DAFDDDD}" presName="linearProcess" presStyleCnt="0"/>
      <dgm:spPr/>
    </dgm:pt>
    <dgm:pt modelId="{AB332EB4-8BDC-401D-9ABE-4B637383F937}" type="pres">
      <dgm:prSet presAssocID="{EF19E62D-F69B-4680-9436-05FA2387AAB9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2D7F46-491B-4869-9E23-51B19810DAAC}" type="pres">
      <dgm:prSet presAssocID="{F36940A7-FCA0-402D-8344-013FDF50A287}" presName="sibTrans" presStyleCnt="0"/>
      <dgm:spPr/>
    </dgm:pt>
    <dgm:pt modelId="{221619CE-5052-4CED-ACB5-B03AD8584E91}" type="pres">
      <dgm:prSet presAssocID="{1ABD886A-56CC-4568-B043-2CEF058672AF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503879-D6FE-4DD8-8743-A137B3A56E93}" type="pres">
      <dgm:prSet presAssocID="{E381E5D6-EF75-48C2-9118-533BBD0AA2F3}" presName="sibTrans" presStyleCnt="0"/>
      <dgm:spPr/>
    </dgm:pt>
    <dgm:pt modelId="{F686D34F-DF2E-4573-9349-32CF30D54A81}" type="pres">
      <dgm:prSet presAssocID="{16713C35-12CE-4A2F-8D1F-A433CB3D8B2E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724892-B9D6-4D8C-9D3D-D2ADBBF3FCC8}" srcId="{5CC1B7C7-B61C-4348-B3B5-B1DA1DAFDDDD}" destId="{16713C35-12CE-4A2F-8D1F-A433CB3D8B2E}" srcOrd="2" destOrd="0" parTransId="{EB9A0F1A-D143-484A-9CA3-255D0F7D3EE6}" sibTransId="{89E9B024-15A7-4BD0-B15D-9CED28A46D8B}"/>
    <dgm:cxn modelId="{036BC3BE-EE42-4645-8B51-CD6C0487A600}" type="presOf" srcId="{1ABD886A-56CC-4568-B043-2CEF058672AF}" destId="{221619CE-5052-4CED-ACB5-B03AD8584E91}" srcOrd="0" destOrd="0" presId="urn:microsoft.com/office/officeart/2005/8/layout/hProcess9"/>
    <dgm:cxn modelId="{14DCF005-8E29-44EA-BB59-FEBCDE08DE2C}" type="presOf" srcId="{5CC1B7C7-B61C-4348-B3B5-B1DA1DAFDDDD}" destId="{77AD01E1-3D64-4B65-A485-D1BF8B92E26B}" srcOrd="0" destOrd="0" presId="urn:microsoft.com/office/officeart/2005/8/layout/hProcess9"/>
    <dgm:cxn modelId="{754486F4-3F6B-43AA-9C4E-E0D3E170E557}" type="presOf" srcId="{16713C35-12CE-4A2F-8D1F-A433CB3D8B2E}" destId="{F686D34F-DF2E-4573-9349-32CF30D54A81}" srcOrd="0" destOrd="0" presId="urn:microsoft.com/office/officeart/2005/8/layout/hProcess9"/>
    <dgm:cxn modelId="{4A3832AC-15A5-4F7F-958C-BDA78CF27B70}" srcId="{5CC1B7C7-B61C-4348-B3B5-B1DA1DAFDDDD}" destId="{EF19E62D-F69B-4680-9436-05FA2387AAB9}" srcOrd="0" destOrd="0" parTransId="{11447739-FF44-4567-962F-0ED7622F8645}" sibTransId="{F36940A7-FCA0-402D-8344-013FDF50A287}"/>
    <dgm:cxn modelId="{63967406-91A4-4C77-BE09-6BA329BCC3DF}" type="presOf" srcId="{EF19E62D-F69B-4680-9436-05FA2387AAB9}" destId="{AB332EB4-8BDC-401D-9ABE-4B637383F937}" srcOrd="0" destOrd="0" presId="urn:microsoft.com/office/officeart/2005/8/layout/hProcess9"/>
    <dgm:cxn modelId="{70F8C4A5-0D16-48A9-B56E-2A6CA753ABB0}" srcId="{5CC1B7C7-B61C-4348-B3B5-B1DA1DAFDDDD}" destId="{1ABD886A-56CC-4568-B043-2CEF058672AF}" srcOrd="1" destOrd="0" parTransId="{DC20D53C-1DDB-4061-BC54-DD4C765A6FBC}" sibTransId="{E381E5D6-EF75-48C2-9118-533BBD0AA2F3}"/>
    <dgm:cxn modelId="{7A44929A-ED74-4843-B41D-D15D2FCFF3B0}" type="presParOf" srcId="{77AD01E1-3D64-4B65-A485-D1BF8B92E26B}" destId="{61E8A823-44E1-4ADF-88A4-C86C4B6DDFA5}" srcOrd="0" destOrd="0" presId="urn:microsoft.com/office/officeart/2005/8/layout/hProcess9"/>
    <dgm:cxn modelId="{48D60ED6-2C00-45AF-9DD0-C13EAAB93203}" type="presParOf" srcId="{77AD01E1-3D64-4B65-A485-D1BF8B92E26B}" destId="{AF776784-3760-44E6-9EB0-3EF850051A33}" srcOrd="1" destOrd="0" presId="urn:microsoft.com/office/officeart/2005/8/layout/hProcess9"/>
    <dgm:cxn modelId="{698ED1F7-2B70-486A-874E-9EFF97801589}" type="presParOf" srcId="{AF776784-3760-44E6-9EB0-3EF850051A33}" destId="{AB332EB4-8BDC-401D-9ABE-4B637383F937}" srcOrd="0" destOrd="0" presId="urn:microsoft.com/office/officeart/2005/8/layout/hProcess9"/>
    <dgm:cxn modelId="{B0B8D38C-2199-4FCE-8C21-9632B4987A2C}" type="presParOf" srcId="{AF776784-3760-44E6-9EB0-3EF850051A33}" destId="{B42D7F46-491B-4869-9E23-51B19810DAAC}" srcOrd="1" destOrd="0" presId="urn:microsoft.com/office/officeart/2005/8/layout/hProcess9"/>
    <dgm:cxn modelId="{842D3ADC-D4D0-429F-A356-F0C45F3F951A}" type="presParOf" srcId="{AF776784-3760-44E6-9EB0-3EF850051A33}" destId="{221619CE-5052-4CED-ACB5-B03AD8584E91}" srcOrd="2" destOrd="0" presId="urn:microsoft.com/office/officeart/2005/8/layout/hProcess9"/>
    <dgm:cxn modelId="{54F6EA40-4796-44A7-BFF8-5B17E920A67F}" type="presParOf" srcId="{AF776784-3760-44E6-9EB0-3EF850051A33}" destId="{61503879-D6FE-4DD8-8743-A137B3A56E93}" srcOrd="3" destOrd="0" presId="urn:microsoft.com/office/officeart/2005/8/layout/hProcess9"/>
    <dgm:cxn modelId="{09D0C25E-2FD0-4E54-96E2-BB0F73F7E406}" type="presParOf" srcId="{AF776784-3760-44E6-9EB0-3EF850051A33}" destId="{F686D34F-DF2E-4573-9349-32CF30D54A81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A49F4-F0E0-44A9-95B1-63C120BC09DF}">
      <dsp:nvSpPr>
        <dsp:cNvPr id="0" name=""/>
        <dsp:cNvSpPr/>
      </dsp:nvSpPr>
      <dsp:spPr>
        <a:xfrm>
          <a:off x="960946" y="0"/>
          <a:ext cx="5418667" cy="541866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DC0486-4381-48EA-BA3C-970FD98CCAAD}">
      <dsp:nvSpPr>
        <dsp:cNvPr id="0" name=""/>
        <dsp:cNvSpPr/>
      </dsp:nvSpPr>
      <dsp:spPr>
        <a:xfrm>
          <a:off x="3657599" y="544777"/>
          <a:ext cx="3522133" cy="128270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Prediction</a:t>
          </a:r>
          <a:endParaRPr lang="en-US" sz="3200" kern="1200" dirty="0"/>
        </a:p>
      </dsp:txBody>
      <dsp:txXfrm>
        <a:off x="3720215" y="607393"/>
        <a:ext cx="3396901" cy="1157468"/>
      </dsp:txXfrm>
    </dsp:sp>
    <dsp:sp modelId="{9218E006-04DE-4631-8688-6F9E5CA613F8}">
      <dsp:nvSpPr>
        <dsp:cNvPr id="0" name=""/>
        <dsp:cNvSpPr/>
      </dsp:nvSpPr>
      <dsp:spPr>
        <a:xfrm>
          <a:off x="3657599" y="1987814"/>
          <a:ext cx="3522133" cy="128270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Detection</a:t>
          </a:r>
          <a:endParaRPr lang="en-US" sz="3200" kern="1200" dirty="0"/>
        </a:p>
      </dsp:txBody>
      <dsp:txXfrm>
        <a:off x="3720215" y="2050430"/>
        <a:ext cx="3396901" cy="1157468"/>
      </dsp:txXfrm>
    </dsp:sp>
    <dsp:sp modelId="{5E43AE71-DCEE-4824-9E9D-603D96721A23}">
      <dsp:nvSpPr>
        <dsp:cNvPr id="0" name=""/>
        <dsp:cNvSpPr/>
      </dsp:nvSpPr>
      <dsp:spPr>
        <a:xfrm>
          <a:off x="3657599" y="3430852"/>
          <a:ext cx="3522133" cy="128270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ECG input</a:t>
          </a:r>
          <a:endParaRPr lang="en-US" sz="3200" kern="1200" dirty="0"/>
        </a:p>
      </dsp:txBody>
      <dsp:txXfrm>
        <a:off x="3720215" y="3493468"/>
        <a:ext cx="3396901" cy="11574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E8A823-44E1-4ADF-88A4-C86C4B6DDFA5}">
      <dsp:nvSpPr>
        <dsp:cNvPr id="0" name=""/>
        <dsp:cNvSpPr/>
      </dsp:nvSpPr>
      <dsp:spPr>
        <a:xfrm>
          <a:off x="0" y="0"/>
          <a:ext cx="9378224" cy="541866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332EB4-8BDC-401D-9ABE-4B637383F937}">
      <dsp:nvSpPr>
        <dsp:cNvPr id="0" name=""/>
        <dsp:cNvSpPr/>
      </dsp:nvSpPr>
      <dsp:spPr>
        <a:xfrm>
          <a:off x="0" y="1625600"/>
          <a:ext cx="3309961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Read ECG leads</a:t>
          </a:r>
          <a:endParaRPr lang="en-US" sz="2400" kern="1200" dirty="0"/>
        </a:p>
      </dsp:txBody>
      <dsp:txXfrm>
        <a:off x="105807" y="1731407"/>
        <a:ext cx="3098347" cy="1955852"/>
      </dsp:txXfrm>
    </dsp:sp>
    <dsp:sp modelId="{221619CE-5052-4CED-ACB5-B03AD8584E91}">
      <dsp:nvSpPr>
        <dsp:cNvPr id="0" name=""/>
        <dsp:cNvSpPr/>
      </dsp:nvSpPr>
      <dsp:spPr>
        <a:xfrm>
          <a:off x="3861621" y="1625600"/>
          <a:ext cx="3309961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Evaluate abnormalities</a:t>
          </a:r>
          <a:endParaRPr lang="en-US" sz="2400" kern="1200" dirty="0"/>
        </a:p>
      </dsp:txBody>
      <dsp:txXfrm>
        <a:off x="3967428" y="1731407"/>
        <a:ext cx="3098347" cy="1955852"/>
      </dsp:txXfrm>
    </dsp:sp>
    <dsp:sp modelId="{F686D34F-DF2E-4573-9349-32CF30D54A81}">
      <dsp:nvSpPr>
        <dsp:cNvPr id="0" name=""/>
        <dsp:cNvSpPr/>
      </dsp:nvSpPr>
      <dsp:spPr>
        <a:xfrm>
          <a:off x="7723243" y="1625600"/>
          <a:ext cx="3309961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 Presence, location of AMI</a:t>
          </a:r>
          <a:endParaRPr lang="en-US" sz="2400" kern="1200" dirty="0"/>
        </a:p>
      </dsp:txBody>
      <dsp:txXfrm>
        <a:off x="7829050" y="1731407"/>
        <a:ext cx="3098347" cy="19558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E8A823-44E1-4ADF-88A4-C86C4B6DDFA5}">
      <dsp:nvSpPr>
        <dsp:cNvPr id="0" name=""/>
        <dsp:cNvSpPr/>
      </dsp:nvSpPr>
      <dsp:spPr>
        <a:xfrm>
          <a:off x="0" y="0"/>
          <a:ext cx="9378224" cy="541866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332EB4-8BDC-401D-9ABE-4B637383F937}">
      <dsp:nvSpPr>
        <dsp:cNvPr id="0" name=""/>
        <dsp:cNvSpPr/>
      </dsp:nvSpPr>
      <dsp:spPr>
        <a:xfrm>
          <a:off x="0" y="1625600"/>
          <a:ext cx="3309961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Read ECG leads</a:t>
          </a:r>
          <a:endParaRPr lang="en-US" sz="2400" kern="1200" dirty="0"/>
        </a:p>
      </dsp:txBody>
      <dsp:txXfrm>
        <a:off x="105807" y="1731407"/>
        <a:ext cx="3098347" cy="1955852"/>
      </dsp:txXfrm>
    </dsp:sp>
    <dsp:sp modelId="{221619CE-5052-4CED-ACB5-B03AD8584E91}">
      <dsp:nvSpPr>
        <dsp:cNvPr id="0" name=""/>
        <dsp:cNvSpPr/>
      </dsp:nvSpPr>
      <dsp:spPr>
        <a:xfrm>
          <a:off x="3861621" y="1625600"/>
          <a:ext cx="3309961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Compare with Data Training</a:t>
          </a:r>
          <a:endParaRPr lang="en-US" sz="2400" kern="1200" dirty="0"/>
        </a:p>
      </dsp:txBody>
      <dsp:txXfrm>
        <a:off x="3967428" y="1731407"/>
        <a:ext cx="3098347" cy="1955852"/>
      </dsp:txXfrm>
    </dsp:sp>
    <dsp:sp modelId="{F686D34F-DF2E-4573-9349-32CF30D54A81}">
      <dsp:nvSpPr>
        <dsp:cNvPr id="0" name=""/>
        <dsp:cNvSpPr/>
      </dsp:nvSpPr>
      <dsp:spPr>
        <a:xfrm>
          <a:off x="7723243" y="1625600"/>
          <a:ext cx="3309961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 Forecast the progress of AMI</a:t>
          </a:r>
          <a:endParaRPr lang="en-US" sz="2400" kern="1200" dirty="0"/>
        </a:p>
      </dsp:txBody>
      <dsp:txXfrm>
        <a:off x="7829050" y="1731407"/>
        <a:ext cx="3098347" cy="1955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441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2536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02862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53607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425159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16362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777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86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147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226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07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11/23/2015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442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11/23/2015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827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11/23/2015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610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11/23/2015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86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28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25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1.univ-ag.fr/~rnock/Articles/Drafts/tpami06-nn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0527" y="1879599"/>
            <a:ext cx="8697913" cy="3329581"/>
          </a:xfrm>
        </p:spPr>
        <p:txBody>
          <a:bodyPr>
            <a:normAutofit fontScale="90000"/>
          </a:bodyPr>
          <a:lstStyle/>
          <a:p>
            <a:r>
              <a:rPr lang="en-US" sz="6000" b="1" dirty="0" smtClean="0"/>
              <a:t>AN ALGORITHM FOR DETECTION AND PREDICTION OF ACUTE MYOCARDIAL INFARCTION USING ECG SIGNAL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2782" y="5310780"/>
            <a:ext cx="8825658" cy="86142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Start: 16/11/2015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3775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30300"/>
          </a:xfrm>
        </p:spPr>
        <p:txBody>
          <a:bodyPr>
            <a:normAutofit/>
          </a:bodyPr>
          <a:lstStyle/>
          <a:p>
            <a:r>
              <a:rPr lang="en-US" b="1" dirty="0" smtClean="0"/>
              <a:t>2. DIAGNOSIS </a:t>
            </a:r>
            <a:r>
              <a:rPr lang="en-US" b="1" dirty="0"/>
              <a:t>TECHNIQUES FOR </a:t>
            </a:r>
            <a:r>
              <a:rPr lang="en-US" b="1" dirty="0" smtClean="0"/>
              <a:t>AMI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8589"/>
            <a:ext cx="8596668" cy="3880773"/>
          </a:xfrm>
        </p:spPr>
        <p:txBody>
          <a:bodyPr>
            <a:noAutofit/>
          </a:bodyPr>
          <a:lstStyle/>
          <a:p>
            <a:r>
              <a:rPr lang="en-US" sz="2400" dirty="0" smtClean="0"/>
              <a:t>A comparison paper between MRI, CTA, Echocardiography and ECG</a:t>
            </a:r>
          </a:p>
          <a:p>
            <a:r>
              <a:rPr lang="en-US" sz="2400" b="1" dirty="0" smtClean="0"/>
              <a:t>Echocardiography: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Using high frequency sound wave to visualize the heart’s structure and function</a:t>
            </a:r>
            <a:endParaRPr lang="en-US" sz="2400" b="1" dirty="0" smtClean="0"/>
          </a:p>
          <a:p>
            <a:r>
              <a:rPr lang="en-US" sz="2400" b="1" dirty="0" smtClean="0"/>
              <a:t>For detection of AMI: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Look at the grey scale on the image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Look for region that does not contract during each heart beat</a:t>
            </a:r>
          </a:p>
        </p:txBody>
      </p:sp>
    </p:spTree>
    <p:extLst>
      <p:ext uri="{BB962C8B-B14F-4D97-AF65-F5344CB8AC3E}">
        <p14:creationId xmlns:p14="http://schemas.microsoft.com/office/powerpoint/2010/main" val="375721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30300"/>
          </a:xfrm>
        </p:spPr>
        <p:txBody>
          <a:bodyPr>
            <a:normAutofit/>
          </a:bodyPr>
          <a:lstStyle/>
          <a:p>
            <a:r>
              <a:rPr lang="en-US" b="1" dirty="0" smtClean="0"/>
              <a:t>2. DIAGNOSIS </a:t>
            </a:r>
            <a:r>
              <a:rPr lang="en-US" b="1" dirty="0"/>
              <a:t>TECHNIQUES FOR </a:t>
            </a:r>
            <a:r>
              <a:rPr lang="en-US" b="1" dirty="0" smtClean="0"/>
              <a:t>AMI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8589"/>
            <a:ext cx="8596668" cy="3880773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The normal ECG:</a:t>
            </a:r>
          </a:p>
        </p:txBody>
      </p:sp>
      <p:pic>
        <p:nvPicPr>
          <p:cNvPr id="5122" name="Picture 2" descr="https://upload.wikimedia.org/wikipedia/commons/thumb/3/34/EKG_Complex_en.svg/2000px-EKG_Complex_e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14" y="2314577"/>
            <a:ext cx="4559754" cy="357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088" y="1410164"/>
            <a:ext cx="5541446" cy="525744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3460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30300"/>
          </a:xfrm>
        </p:spPr>
        <p:txBody>
          <a:bodyPr>
            <a:normAutofit/>
          </a:bodyPr>
          <a:lstStyle/>
          <a:p>
            <a:r>
              <a:rPr lang="en-US" b="1" dirty="0" smtClean="0"/>
              <a:t>2. DIAGNOSIS </a:t>
            </a:r>
            <a:r>
              <a:rPr lang="en-US" b="1" dirty="0"/>
              <a:t>TECHNIQUES FOR </a:t>
            </a:r>
            <a:r>
              <a:rPr lang="en-US" b="1" dirty="0" smtClean="0"/>
              <a:t>AMI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8589"/>
            <a:ext cx="8596668" cy="3880773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The STEMI AMI: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08637"/>
            <a:ext cx="3782502" cy="45175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487" y="2022475"/>
            <a:ext cx="4700925" cy="29743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5523990" y="5279362"/>
            <a:ext cx="3750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 Segment Elevation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091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30300"/>
          </a:xfrm>
        </p:spPr>
        <p:txBody>
          <a:bodyPr>
            <a:normAutofit/>
          </a:bodyPr>
          <a:lstStyle/>
          <a:p>
            <a:r>
              <a:rPr lang="en-US" b="1" dirty="0" smtClean="0"/>
              <a:t>2. DIAGNOSIS </a:t>
            </a:r>
            <a:r>
              <a:rPr lang="en-US" b="1" dirty="0"/>
              <a:t>TECHNIQUES FOR </a:t>
            </a:r>
            <a:r>
              <a:rPr lang="en-US" b="1" dirty="0" smtClean="0"/>
              <a:t>AMI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8589"/>
            <a:ext cx="8596668" cy="3880773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The NSTEMI AMI: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33562"/>
            <a:ext cx="3552825" cy="46375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0" y="1833562"/>
            <a:ext cx="3938868" cy="33480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5181090" y="5413565"/>
            <a:ext cx="3750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 Segment Depression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242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30300"/>
          </a:xfrm>
        </p:spPr>
        <p:txBody>
          <a:bodyPr>
            <a:normAutofit/>
          </a:bodyPr>
          <a:lstStyle/>
          <a:p>
            <a:r>
              <a:rPr lang="en-US" b="1" dirty="0" smtClean="0"/>
              <a:t>2. DIAGNOSIS </a:t>
            </a:r>
            <a:r>
              <a:rPr lang="en-US" b="1" dirty="0"/>
              <a:t>TECHNIQUES FOR </a:t>
            </a:r>
            <a:r>
              <a:rPr lang="en-US" b="1" dirty="0" smtClean="0"/>
              <a:t>AMI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8589"/>
            <a:ext cx="8596668" cy="3880773"/>
          </a:xfrm>
        </p:spPr>
        <p:txBody>
          <a:bodyPr>
            <a:noAutofit/>
          </a:bodyPr>
          <a:lstStyle/>
          <a:p>
            <a:r>
              <a:rPr lang="en-US" sz="2400" dirty="0" smtClean="0"/>
              <a:t>A comparison paper between MRI, CTA, Echocardiography and ECG</a:t>
            </a:r>
          </a:p>
          <a:p>
            <a:r>
              <a:rPr lang="en-US" sz="2400" b="1" dirty="0" smtClean="0"/>
              <a:t>ECG Signal: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Measure the electrical activity of the heart during each heart beats</a:t>
            </a:r>
            <a:endParaRPr lang="en-US" sz="2400" b="1" dirty="0" smtClean="0"/>
          </a:p>
          <a:p>
            <a:r>
              <a:rPr lang="en-US" sz="2400" b="1" dirty="0" smtClean="0"/>
              <a:t>For detection of AMI: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Look for abnormal ECG patterns =&gt; Derive information</a:t>
            </a:r>
          </a:p>
        </p:txBody>
      </p:sp>
    </p:spTree>
    <p:extLst>
      <p:ext uri="{BB962C8B-B14F-4D97-AF65-F5344CB8AC3E}">
        <p14:creationId xmlns:p14="http://schemas.microsoft.com/office/powerpoint/2010/main" val="297497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30300"/>
          </a:xfrm>
        </p:spPr>
        <p:txBody>
          <a:bodyPr>
            <a:normAutofit/>
          </a:bodyPr>
          <a:lstStyle/>
          <a:p>
            <a:r>
              <a:rPr lang="en-US" b="1" dirty="0" smtClean="0"/>
              <a:t>2. DIAGNOSIS </a:t>
            </a:r>
            <a:r>
              <a:rPr lang="en-US" b="1" dirty="0"/>
              <a:t>TECHNIQUES FOR </a:t>
            </a:r>
            <a:r>
              <a:rPr lang="en-US" b="1" dirty="0" smtClean="0"/>
              <a:t>AMI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0489"/>
            <a:ext cx="8596668" cy="963611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Summary</a:t>
            </a:r>
            <a:r>
              <a:rPr lang="en-US" sz="2400" dirty="0" smtClean="0"/>
              <a:t>: A comparison paper between MRI, CTA, Echocardiography and ECG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98900"/>
              </p:ext>
            </p:extLst>
          </p:nvPr>
        </p:nvGraphicFramePr>
        <p:xfrm>
          <a:off x="355600" y="2184400"/>
          <a:ext cx="11493500" cy="4533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546"/>
                <a:gridCol w="2482954"/>
                <a:gridCol w="2654300"/>
                <a:gridCol w="2616200"/>
                <a:gridCol w="2476500"/>
              </a:tblGrid>
              <a:tr h="744619"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Cardiac MRI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CT Angiography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Echocardiography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ECG</a:t>
                      </a:r>
                      <a:endParaRPr lang="en-US" sz="2200" dirty="0"/>
                    </a:p>
                  </a:txBody>
                  <a:tcPr anchor="ctr"/>
                </a:tc>
              </a:tr>
              <a:tr h="2207575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Strength</a:t>
                      </a:r>
                      <a:endParaRPr lang="en-US" sz="2400" b="1" dirty="0"/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Clear image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Animation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3D</a:t>
                      </a:r>
                      <a:r>
                        <a:rPr lang="en-US" sz="2000" baseline="0" dirty="0" smtClean="0"/>
                        <a:t> model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baseline="0" dirty="0" smtClean="0"/>
                        <a:t>High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Clear image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High accuracy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Good image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Animation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Suitable for examine the inner structure of the heart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Cheap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Fast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Information</a:t>
                      </a:r>
                      <a:r>
                        <a:rPr lang="en-US" sz="2000" baseline="0" dirty="0" smtClean="0"/>
                        <a:t> derived is reliable</a:t>
                      </a:r>
                      <a:endParaRPr lang="en-US" sz="2000" dirty="0"/>
                    </a:p>
                  </a:txBody>
                  <a:tcPr/>
                </a:tc>
              </a:tr>
              <a:tr h="1581706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Weakness</a:t>
                      </a:r>
                      <a:endParaRPr lang="en-US" sz="2400" b="1" dirty="0"/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Time consuming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Expensive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Noise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Time</a:t>
                      </a:r>
                      <a:r>
                        <a:rPr lang="en-US" sz="2000" baseline="0" dirty="0" smtClean="0"/>
                        <a:t> consuming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baseline="0" dirty="0" smtClean="0"/>
                        <a:t>Expensive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baseline="0" dirty="0" smtClean="0"/>
                        <a:t>Radiation risk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baseline="0" dirty="0" smtClean="0"/>
                        <a:t>Allergy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Equipment is cumbersome and not always accessible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Requires</a:t>
                      </a:r>
                      <a:r>
                        <a:rPr lang="en-US" sz="2000" baseline="0" dirty="0" smtClean="0"/>
                        <a:t> strong medical skills to read ECG data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9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30300"/>
          </a:xfrm>
        </p:spPr>
        <p:txBody>
          <a:bodyPr>
            <a:normAutofit/>
          </a:bodyPr>
          <a:lstStyle/>
          <a:p>
            <a:r>
              <a:rPr lang="en-US" b="1" dirty="0" smtClean="0"/>
              <a:t>2. DIAGNOSIS </a:t>
            </a:r>
            <a:r>
              <a:rPr lang="en-US" b="1" dirty="0"/>
              <a:t>TECHNIQUES FOR </a:t>
            </a:r>
            <a:r>
              <a:rPr lang="en-US" b="1" dirty="0" smtClean="0"/>
              <a:t>AMI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5600"/>
            <a:ext cx="8596668" cy="3880773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CONCLUSION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ECG is still a </a:t>
            </a:r>
            <a:r>
              <a:rPr lang="en-US" sz="2400" dirty="0" smtClean="0">
                <a:solidFill>
                  <a:schemeClr val="accent4"/>
                </a:solidFill>
              </a:rPr>
              <a:t>standard procedure</a:t>
            </a:r>
            <a:r>
              <a:rPr lang="en-US" sz="2400" dirty="0" smtClean="0"/>
              <a:t> for patient admission of AMI because it is: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Cheap, device is easily found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Fast =&gt; suitable for Emergency Respond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Accurate: proved by several scientific articles</a:t>
            </a:r>
          </a:p>
          <a:p>
            <a:pPr marL="0" indent="0">
              <a:buNone/>
            </a:pPr>
            <a:r>
              <a:rPr lang="en-US" sz="2400" b="1" dirty="0" smtClean="0"/>
              <a:t>HOWEVER</a:t>
            </a:r>
            <a:r>
              <a:rPr lang="en-US" sz="2400" dirty="0" smtClean="0"/>
              <a:t>, some </a:t>
            </a:r>
            <a:r>
              <a:rPr lang="en-US" sz="2400" b="1" dirty="0" smtClean="0"/>
              <a:t>DRAWBACKS</a:t>
            </a:r>
            <a:r>
              <a:rPr lang="en-US" sz="2400" dirty="0" smtClean="0"/>
              <a:t> are: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Require strong interpretation skills with </a:t>
            </a:r>
            <a:r>
              <a:rPr lang="en-US" sz="2400" b="1" dirty="0" smtClean="0"/>
              <a:t>minimal errors</a:t>
            </a:r>
          </a:p>
          <a:p>
            <a:pPr marL="457200" indent="-457200">
              <a:buAutoNum type="arabicPeriod"/>
            </a:pPr>
            <a:r>
              <a:rPr lang="en-US" sz="2400" b="1" dirty="0" smtClean="0"/>
              <a:t>Faster</a:t>
            </a:r>
            <a:r>
              <a:rPr lang="en-US" sz="2400" dirty="0" smtClean="0"/>
              <a:t> at the </a:t>
            </a:r>
            <a:r>
              <a:rPr lang="en-US" sz="2400" b="1" dirty="0" smtClean="0"/>
              <a:t>interpretation</a:t>
            </a:r>
            <a:endParaRPr lang="en-US" sz="2400" dirty="0" smtClean="0"/>
          </a:p>
          <a:p>
            <a:pPr marL="457200" indent="-4572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474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3.</a:t>
            </a:r>
            <a:r>
              <a:rPr lang="en-US" dirty="0" smtClean="0"/>
              <a:t> </a:t>
            </a:r>
            <a:r>
              <a:rPr lang="en-US" b="1" dirty="0" smtClean="0"/>
              <a:t>ROLE OF ECG IN AMI: DETECTION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31234" y="3348901"/>
            <a:ext cx="1780674" cy="8301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ECG INPUT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74276" y="1930400"/>
            <a:ext cx="1780674" cy="8301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 CHANGES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8212" y="4992551"/>
            <a:ext cx="1780674" cy="8301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</a:t>
            </a:r>
          </a:p>
          <a:p>
            <a:pPr algn="ctr"/>
            <a:r>
              <a:rPr lang="en-US" dirty="0" smtClean="0"/>
              <a:t>ST CHANGES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28953" y="1192911"/>
            <a:ext cx="1780674" cy="8301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28953" y="2533205"/>
            <a:ext cx="1780674" cy="8301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213118" y="1192911"/>
            <a:ext cx="1780674" cy="8301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STEMI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213118" y="2274378"/>
            <a:ext cx="1780674" cy="8301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NSTEMI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213118" y="5755526"/>
            <a:ext cx="1780674" cy="8301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NECROSIS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213118" y="3409733"/>
            <a:ext cx="1780674" cy="8301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UA, ISCHEMIC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213118" y="4548254"/>
            <a:ext cx="1780674" cy="8301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184287" y="2518722"/>
            <a:ext cx="1780674" cy="8301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INVERSE LEAD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427995" y="1997073"/>
            <a:ext cx="1780674" cy="8301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427995" y="2988698"/>
            <a:ext cx="1780674" cy="8301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028953" y="5755525"/>
            <a:ext cx="1780674" cy="8301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 WAVE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028953" y="4218595"/>
            <a:ext cx="1780674" cy="8301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NONE</a:t>
            </a:r>
          </a:p>
          <a:p>
            <a:pPr algn="ctr"/>
            <a:r>
              <a:rPr lang="en-US" dirty="0" smtClean="0"/>
              <a:t>Q WAVE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183630" y="4767401"/>
            <a:ext cx="1780674" cy="8301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</a:p>
          <a:p>
            <a:pPr algn="ctr"/>
            <a:r>
              <a:rPr lang="en-US" dirty="0" smtClean="0"/>
              <a:t>WAVES ABSENCE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183630" y="3763990"/>
            <a:ext cx="1780674" cy="8301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WAVES ABSENCE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427995" y="5354416"/>
            <a:ext cx="1780674" cy="8301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</a:p>
          <a:p>
            <a:pPr algn="ctr"/>
            <a:r>
              <a:rPr lang="en-US" dirty="0" smtClean="0"/>
              <a:t>T INVERTED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427995" y="4395412"/>
            <a:ext cx="1780674" cy="8301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 INVERTED</a:t>
            </a:r>
          </a:p>
        </p:txBody>
      </p:sp>
      <p:cxnSp>
        <p:nvCxnSpPr>
          <p:cNvPr id="24" name="Straight Arrow Connector 23"/>
          <p:cNvCxnSpPr>
            <a:stCxn id="4" idx="0"/>
            <a:endCxn id="5" idx="2"/>
          </p:cNvCxnSpPr>
          <p:nvPr/>
        </p:nvCxnSpPr>
        <p:spPr>
          <a:xfrm flipV="1">
            <a:off x="1021571" y="2760579"/>
            <a:ext cx="743042" cy="5883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2"/>
            <a:endCxn id="6" idx="0"/>
          </p:cNvCxnSpPr>
          <p:nvPr/>
        </p:nvCxnSpPr>
        <p:spPr>
          <a:xfrm>
            <a:off x="1021571" y="4179080"/>
            <a:ext cx="756978" cy="8134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3"/>
            <a:endCxn id="7" idx="1"/>
          </p:cNvCxnSpPr>
          <p:nvPr/>
        </p:nvCxnSpPr>
        <p:spPr>
          <a:xfrm flipV="1">
            <a:off x="2654950" y="1608001"/>
            <a:ext cx="374003" cy="7374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3"/>
            <a:endCxn id="8" idx="1"/>
          </p:cNvCxnSpPr>
          <p:nvPr/>
        </p:nvCxnSpPr>
        <p:spPr>
          <a:xfrm>
            <a:off x="2654950" y="2345490"/>
            <a:ext cx="374003" cy="602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3"/>
            <a:endCxn id="9" idx="1"/>
          </p:cNvCxnSpPr>
          <p:nvPr/>
        </p:nvCxnSpPr>
        <p:spPr>
          <a:xfrm>
            <a:off x="4809627" y="1608001"/>
            <a:ext cx="54034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3"/>
            <a:endCxn id="14" idx="1"/>
          </p:cNvCxnSpPr>
          <p:nvPr/>
        </p:nvCxnSpPr>
        <p:spPr>
          <a:xfrm flipV="1">
            <a:off x="4809627" y="2933812"/>
            <a:ext cx="374660" cy="144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3"/>
            <a:endCxn id="15" idx="1"/>
          </p:cNvCxnSpPr>
          <p:nvPr/>
        </p:nvCxnSpPr>
        <p:spPr>
          <a:xfrm flipV="1">
            <a:off x="6964961" y="2412163"/>
            <a:ext cx="463034" cy="521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4" idx="3"/>
            <a:endCxn id="16" idx="1"/>
          </p:cNvCxnSpPr>
          <p:nvPr/>
        </p:nvCxnSpPr>
        <p:spPr>
          <a:xfrm>
            <a:off x="6964961" y="2933812"/>
            <a:ext cx="463034" cy="4699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5" idx="3"/>
            <a:endCxn id="9" idx="1"/>
          </p:cNvCxnSpPr>
          <p:nvPr/>
        </p:nvCxnSpPr>
        <p:spPr>
          <a:xfrm flipV="1">
            <a:off x="9208669" y="1608001"/>
            <a:ext cx="1004449" cy="8041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3"/>
            <a:endCxn id="10" idx="1"/>
          </p:cNvCxnSpPr>
          <p:nvPr/>
        </p:nvCxnSpPr>
        <p:spPr>
          <a:xfrm flipV="1">
            <a:off x="9208669" y="2689468"/>
            <a:ext cx="1004449" cy="714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6" idx="3"/>
            <a:endCxn id="18" idx="1"/>
          </p:cNvCxnSpPr>
          <p:nvPr/>
        </p:nvCxnSpPr>
        <p:spPr>
          <a:xfrm flipV="1">
            <a:off x="2668886" y="4633685"/>
            <a:ext cx="360067" cy="773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6" idx="3"/>
            <a:endCxn id="17" idx="1"/>
          </p:cNvCxnSpPr>
          <p:nvPr/>
        </p:nvCxnSpPr>
        <p:spPr>
          <a:xfrm>
            <a:off x="2668886" y="5407641"/>
            <a:ext cx="360067" cy="7629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8" idx="3"/>
            <a:endCxn id="20" idx="1"/>
          </p:cNvCxnSpPr>
          <p:nvPr/>
        </p:nvCxnSpPr>
        <p:spPr>
          <a:xfrm flipV="1">
            <a:off x="4809627" y="4179080"/>
            <a:ext cx="374003" cy="4546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8" idx="3"/>
            <a:endCxn id="19" idx="1"/>
          </p:cNvCxnSpPr>
          <p:nvPr/>
        </p:nvCxnSpPr>
        <p:spPr>
          <a:xfrm>
            <a:off x="4809627" y="4633685"/>
            <a:ext cx="374003" cy="5488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9" idx="3"/>
            <a:endCxn id="22" idx="1"/>
          </p:cNvCxnSpPr>
          <p:nvPr/>
        </p:nvCxnSpPr>
        <p:spPr>
          <a:xfrm flipV="1">
            <a:off x="6964304" y="4810502"/>
            <a:ext cx="463691" cy="371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9" idx="3"/>
            <a:endCxn id="21" idx="1"/>
          </p:cNvCxnSpPr>
          <p:nvPr/>
        </p:nvCxnSpPr>
        <p:spPr>
          <a:xfrm>
            <a:off x="6964304" y="5182491"/>
            <a:ext cx="463691" cy="587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2" idx="3"/>
            <a:endCxn id="12" idx="1"/>
          </p:cNvCxnSpPr>
          <p:nvPr/>
        </p:nvCxnSpPr>
        <p:spPr>
          <a:xfrm flipV="1">
            <a:off x="9208669" y="3824823"/>
            <a:ext cx="1004449" cy="9856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1" idx="3"/>
            <a:endCxn id="13" idx="1"/>
          </p:cNvCxnSpPr>
          <p:nvPr/>
        </p:nvCxnSpPr>
        <p:spPr>
          <a:xfrm flipV="1">
            <a:off x="9208669" y="4963344"/>
            <a:ext cx="1004449" cy="8061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809627" y="6370058"/>
            <a:ext cx="540349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0" idx="3"/>
          </p:cNvCxnSpPr>
          <p:nvPr/>
        </p:nvCxnSpPr>
        <p:spPr>
          <a:xfrm flipV="1">
            <a:off x="6964304" y="4179079"/>
            <a:ext cx="324881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71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3.</a:t>
            </a:r>
            <a:r>
              <a:rPr lang="en-US" dirty="0" smtClean="0"/>
              <a:t> </a:t>
            </a:r>
            <a:r>
              <a:rPr lang="en-US" b="1" dirty="0" smtClean="0"/>
              <a:t>ROLE OF ECG IN AMI: LOCALIZATION</a:t>
            </a:r>
            <a:endParaRPr lang="en-US" b="1" dirty="0"/>
          </a:p>
        </p:txBody>
      </p:sp>
      <p:pic>
        <p:nvPicPr>
          <p:cNvPr id="42" name="Picture 2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679" y="1331294"/>
            <a:ext cx="1868069" cy="2636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2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99" y="1270000"/>
            <a:ext cx="1841162" cy="2599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25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298" y="4067174"/>
            <a:ext cx="1879600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435" y="4067174"/>
            <a:ext cx="1891131" cy="2618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4858" y="1273015"/>
            <a:ext cx="2057213" cy="2694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992833" y="1653401"/>
            <a:ext cx="1333500" cy="5539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Septal</a:t>
            </a:r>
            <a:endParaRPr lang="en-US" sz="3000" dirty="0"/>
          </a:p>
        </p:txBody>
      </p:sp>
      <p:sp>
        <p:nvSpPr>
          <p:cNvPr id="56" name="TextBox 55"/>
          <p:cNvSpPr txBox="1"/>
          <p:nvPr/>
        </p:nvSpPr>
        <p:spPr>
          <a:xfrm>
            <a:off x="6673850" y="1627806"/>
            <a:ext cx="1646616" cy="5539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Anterior</a:t>
            </a:r>
            <a:endParaRPr lang="en-US" sz="3000" dirty="0"/>
          </a:p>
        </p:txBody>
      </p:sp>
      <p:sp>
        <p:nvSpPr>
          <p:cNvPr id="58" name="TextBox 57"/>
          <p:cNvSpPr txBox="1"/>
          <p:nvPr/>
        </p:nvSpPr>
        <p:spPr>
          <a:xfrm>
            <a:off x="9290156" y="4355010"/>
            <a:ext cx="1646616" cy="5539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Lateral</a:t>
            </a:r>
            <a:endParaRPr lang="en-US" sz="3000" dirty="0"/>
          </a:p>
        </p:txBody>
      </p:sp>
      <p:sp>
        <p:nvSpPr>
          <p:cNvPr id="60" name="TextBox 59"/>
          <p:cNvSpPr txBox="1"/>
          <p:nvPr/>
        </p:nvSpPr>
        <p:spPr>
          <a:xfrm>
            <a:off x="4920682" y="4351606"/>
            <a:ext cx="1786316" cy="5539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Posterior</a:t>
            </a:r>
            <a:endParaRPr lang="en-US" sz="3000" dirty="0"/>
          </a:p>
        </p:txBody>
      </p:sp>
      <p:sp>
        <p:nvSpPr>
          <p:cNvPr id="62" name="TextBox 61"/>
          <p:cNvSpPr txBox="1"/>
          <p:nvPr/>
        </p:nvSpPr>
        <p:spPr>
          <a:xfrm>
            <a:off x="591109" y="4356254"/>
            <a:ext cx="1646616" cy="5539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Inferior</a:t>
            </a:r>
            <a:endParaRPr lang="en-US" sz="3000" dirty="0"/>
          </a:p>
        </p:txBody>
      </p:sp>
      <p:cxnSp>
        <p:nvCxnSpPr>
          <p:cNvPr id="25" name="Straight Arrow Connector 24"/>
          <p:cNvCxnSpPr>
            <a:stCxn id="3" idx="2"/>
            <a:endCxn id="44" idx="3"/>
          </p:cNvCxnSpPr>
          <p:nvPr/>
        </p:nvCxnSpPr>
        <p:spPr>
          <a:xfrm flipH="1">
            <a:off x="2780961" y="2207399"/>
            <a:ext cx="878622" cy="3621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6" idx="2"/>
            <a:endCxn id="42" idx="3"/>
          </p:cNvCxnSpPr>
          <p:nvPr/>
        </p:nvCxnSpPr>
        <p:spPr>
          <a:xfrm flipH="1">
            <a:off x="6484748" y="2181804"/>
            <a:ext cx="1012410" cy="467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8" idx="0"/>
            <a:endCxn id="50" idx="2"/>
          </p:cNvCxnSpPr>
          <p:nvPr/>
        </p:nvCxnSpPr>
        <p:spPr>
          <a:xfrm flipV="1">
            <a:off x="10113464" y="3967567"/>
            <a:ext cx="1" cy="3874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60" idx="2"/>
            <a:endCxn id="46" idx="1"/>
          </p:cNvCxnSpPr>
          <p:nvPr/>
        </p:nvCxnSpPr>
        <p:spPr>
          <a:xfrm>
            <a:off x="5813840" y="4905604"/>
            <a:ext cx="1007458" cy="487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2" idx="2"/>
            <a:endCxn id="48" idx="1"/>
          </p:cNvCxnSpPr>
          <p:nvPr/>
        </p:nvCxnSpPr>
        <p:spPr>
          <a:xfrm>
            <a:off x="1414417" y="4910252"/>
            <a:ext cx="991018" cy="4660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51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3.</a:t>
            </a:r>
            <a:r>
              <a:rPr lang="en-US" dirty="0" smtClean="0"/>
              <a:t> </a:t>
            </a:r>
            <a:r>
              <a:rPr lang="en-US" b="1" dirty="0" smtClean="0"/>
              <a:t>ROLE OF ECG IN AMI: LOCALIZATION</a:t>
            </a:r>
            <a:endParaRPr lang="en-US" b="1" dirty="0"/>
          </a:p>
        </p:txBody>
      </p:sp>
      <p:pic>
        <p:nvPicPr>
          <p:cNvPr id="44" name="Picture 2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99" y="1270000"/>
            <a:ext cx="1841162" cy="2599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992833" y="1653401"/>
            <a:ext cx="1333500" cy="5539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Septal</a:t>
            </a:r>
            <a:endParaRPr lang="en-US" sz="3000" dirty="0"/>
          </a:p>
        </p:txBody>
      </p:sp>
      <p:cxnSp>
        <p:nvCxnSpPr>
          <p:cNvPr id="25" name="Straight Arrow Connector 24"/>
          <p:cNvCxnSpPr>
            <a:stCxn id="3" idx="2"/>
            <a:endCxn id="44" idx="3"/>
          </p:cNvCxnSpPr>
          <p:nvPr/>
        </p:nvCxnSpPr>
        <p:spPr>
          <a:xfrm flipH="1">
            <a:off x="2780961" y="2207399"/>
            <a:ext cx="878622" cy="3621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1435564"/>
            <a:ext cx="5541446" cy="525744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/>
          <p:cNvSpPr txBox="1"/>
          <p:nvPr/>
        </p:nvSpPr>
        <p:spPr>
          <a:xfrm>
            <a:off x="677334" y="4254500"/>
            <a:ext cx="3648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ST Elevation in leads: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b="1" dirty="0" smtClean="0">
                <a:solidFill>
                  <a:schemeClr val="accent4"/>
                </a:solidFill>
              </a:rPr>
              <a:t>V1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b="1" dirty="0" smtClean="0">
                <a:solidFill>
                  <a:schemeClr val="accent4"/>
                </a:solidFill>
              </a:rPr>
              <a:t>V2</a:t>
            </a:r>
            <a:endParaRPr lang="en-US" sz="24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93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CONTENT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2089"/>
            <a:ext cx="8596668" cy="3880773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2800" dirty="0" smtClean="0"/>
              <a:t>WHAT IS ACUTE MYOCARDIAL INFARCTION?</a:t>
            </a:r>
          </a:p>
          <a:p>
            <a:pPr marL="457200" indent="-457200">
              <a:buAutoNum type="arabicPeriod"/>
            </a:pPr>
            <a:r>
              <a:rPr lang="en-US" sz="2800" dirty="0" smtClean="0"/>
              <a:t>DIAGNOSIS TECHNIQUES FOR AMI</a:t>
            </a:r>
          </a:p>
          <a:p>
            <a:pPr marL="457200" indent="-457200">
              <a:buAutoNum type="arabicPeriod"/>
            </a:pPr>
            <a:r>
              <a:rPr lang="en-US" sz="2800" dirty="0" smtClean="0"/>
              <a:t>ROLE OF ECG IN AMI</a:t>
            </a:r>
          </a:p>
          <a:p>
            <a:pPr marL="457200" indent="-457200">
              <a:buAutoNum type="arabicPeriod"/>
            </a:pPr>
            <a:r>
              <a:rPr lang="en-US" sz="2800" dirty="0" smtClean="0"/>
              <a:t>PROPOSED MODEL</a:t>
            </a:r>
          </a:p>
          <a:p>
            <a:pPr marL="457200" indent="-457200">
              <a:buAutoNum type="arabicPeriod"/>
            </a:pPr>
            <a:r>
              <a:rPr lang="en-US" sz="2800" dirty="0" smtClean="0"/>
              <a:t>ECG FEATURES EXTRACTION</a:t>
            </a:r>
          </a:p>
          <a:p>
            <a:pPr marL="457200" indent="-457200">
              <a:buAutoNum type="arabicPeriod"/>
            </a:pPr>
            <a:r>
              <a:rPr lang="en-US" sz="2800" dirty="0" smtClean="0"/>
              <a:t>ALGORITHM (MATLAB)</a:t>
            </a:r>
          </a:p>
          <a:p>
            <a:pPr marL="457200" indent="-457200">
              <a:buAutoNum type="arabicPeriod"/>
            </a:pPr>
            <a:r>
              <a:rPr lang="en-US" sz="2800" dirty="0" smtClean="0"/>
              <a:t>TESTING THE ACCURACY OF THE MODEL</a:t>
            </a:r>
          </a:p>
          <a:p>
            <a:pPr marL="457200" indent="-457200">
              <a:buAutoNum type="arabicPeriod"/>
            </a:pPr>
            <a:r>
              <a:rPr lang="en-US" sz="2800" dirty="0" smtClean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01629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3.</a:t>
            </a:r>
            <a:r>
              <a:rPr lang="en-US" dirty="0" smtClean="0"/>
              <a:t> </a:t>
            </a:r>
            <a:r>
              <a:rPr lang="en-US" b="1" dirty="0" smtClean="0"/>
              <a:t>ROLE OF ECG IN AMI: LOCALIZATION</a:t>
            </a:r>
            <a:endParaRPr lang="en-US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1435564"/>
            <a:ext cx="5541446" cy="525744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/>
          <p:cNvSpPr txBox="1"/>
          <p:nvPr/>
        </p:nvSpPr>
        <p:spPr>
          <a:xfrm>
            <a:off x="677334" y="4254500"/>
            <a:ext cx="3648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ST Elevation in leads: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b="1" dirty="0" smtClean="0">
                <a:solidFill>
                  <a:schemeClr val="accent4"/>
                </a:solidFill>
              </a:rPr>
              <a:t>V3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b="1" dirty="0" smtClean="0">
                <a:solidFill>
                  <a:schemeClr val="accent4"/>
                </a:solidFill>
              </a:rPr>
              <a:t>V4</a:t>
            </a:r>
            <a:endParaRPr lang="en-US" sz="2400" b="1" dirty="0">
              <a:solidFill>
                <a:schemeClr val="accent4"/>
              </a:solidFill>
            </a:endParaRPr>
          </a:p>
        </p:txBody>
      </p:sp>
      <p:pic>
        <p:nvPicPr>
          <p:cNvPr id="20" name="Picture 2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331294"/>
            <a:ext cx="1868069" cy="2636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734505" y="1627806"/>
            <a:ext cx="1646616" cy="5539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Anterior</a:t>
            </a:r>
            <a:endParaRPr lang="en-US" sz="3000" dirty="0"/>
          </a:p>
        </p:txBody>
      </p:sp>
      <p:cxnSp>
        <p:nvCxnSpPr>
          <p:cNvPr id="22" name="Straight Arrow Connector 21"/>
          <p:cNvCxnSpPr>
            <a:stCxn id="21" idx="2"/>
            <a:endCxn id="20" idx="3"/>
          </p:cNvCxnSpPr>
          <p:nvPr/>
        </p:nvCxnSpPr>
        <p:spPr>
          <a:xfrm flipH="1">
            <a:off x="2545403" y="2181804"/>
            <a:ext cx="1012410" cy="467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22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3.</a:t>
            </a:r>
            <a:r>
              <a:rPr lang="en-US" dirty="0" smtClean="0"/>
              <a:t> </a:t>
            </a:r>
            <a:r>
              <a:rPr lang="en-US" b="1" dirty="0" smtClean="0"/>
              <a:t>ROLE OF ECG IN AMI: LOCALIZATION</a:t>
            </a:r>
            <a:endParaRPr lang="en-US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1435564"/>
            <a:ext cx="5541446" cy="525744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/>
          <p:cNvSpPr txBox="1"/>
          <p:nvPr/>
        </p:nvSpPr>
        <p:spPr>
          <a:xfrm>
            <a:off x="677334" y="4254500"/>
            <a:ext cx="3648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ST Elevation in leads: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b="1" dirty="0" smtClean="0">
                <a:solidFill>
                  <a:schemeClr val="accent4"/>
                </a:solidFill>
              </a:rPr>
              <a:t>V5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b="1" dirty="0" smtClean="0">
                <a:solidFill>
                  <a:schemeClr val="accent4"/>
                </a:solidFill>
              </a:rPr>
              <a:t>V6</a:t>
            </a:r>
            <a:endParaRPr lang="en-US" sz="2400" b="1" dirty="0">
              <a:solidFill>
                <a:schemeClr val="accent4"/>
              </a:solidFill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295400"/>
            <a:ext cx="2057213" cy="2694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2829098" y="1640506"/>
            <a:ext cx="1646616" cy="5539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Lateral</a:t>
            </a:r>
            <a:endParaRPr lang="en-US" sz="3000" dirty="0"/>
          </a:p>
        </p:txBody>
      </p:sp>
      <p:cxnSp>
        <p:nvCxnSpPr>
          <p:cNvPr id="26" name="Straight Arrow Connector 25"/>
          <p:cNvCxnSpPr>
            <a:stCxn id="24" idx="2"/>
          </p:cNvCxnSpPr>
          <p:nvPr/>
        </p:nvCxnSpPr>
        <p:spPr>
          <a:xfrm flipH="1">
            <a:off x="2639996" y="2194504"/>
            <a:ext cx="1012410" cy="467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59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3.</a:t>
            </a:r>
            <a:r>
              <a:rPr lang="en-US" dirty="0" smtClean="0"/>
              <a:t> </a:t>
            </a:r>
            <a:r>
              <a:rPr lang="en-US" b="1" dirty="0" smtClean="0"/>
              <a:t>ROLE OF ECG IN AMI: LOCALIZATION</a:t>
            </a:r>
            <a:endParaRPr lang="en-US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1435564"/>
            <a:ext cx="5541446" cy="525744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/>
          <p:cNvSpPr txBox="1"/>
          <p:nvPr/>
        </p:nvSpPr>
        <p:spPr>
          <a:xfrm>
            <a:off x="677334" y="4254500"/>
            <a:ext cx="3648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ST Elevation in leads: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b="1" dirty="0" smtClean="0">
                <a:solidFill>
                  <a:schemeClr val="accent4"/>
                </a:solidFill>
              </a:rPr>
              <a:t>II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b="1" dirty="0" smtClean="0">
                <a:solidFill>
                  <a:schemeClr val="accent4"/>
                </a:solidFill>
              </a:rPr>
              <a:t>III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b="1" dirty="0" err="1" smtClean="0">
                <a:solidFill>
                  <a:schemeClr val="accent4"/>
                </a:solidFill>
              </a:rPr>
              <a:t>aVF</a:t>
            </a:r>
            <a:endParaRPr lang="en-US" sz="2400" b="1" dirty="0" smtClean="0">
              <a:solidFill>
                <a:schemeClr val="accent4"/>
              </a:solidFill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90" y="1435564"/>
            <a:ext cx="1891131" cy="2618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2829098" y="1640506"/>
            <a:ext cx="1646616" cy="5539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Inferior</a:t>
            </a:r>
            <a:endParaRPr lang="en-US" sz="3000" dirty="0"/>
          </a:p>
        </p:txBody>
      </p:sp>
      <p:cxnSp>
        <p:nvCxnSpPr>
          <p:cNvPr id="32" name="Straight Arrow Connector 31"/>
          <p:cNvCxnSpPr>
            <a:stCxn id="31" idx="2"/>
          </p:cNvCxnSpPr>
          <p:nvPr/>
        </p:nvCxnSpPr>
        <p:spPr>
          <a:xfrm flipH="1">
            <a:off x="2639996" y="2194504"/>
            <a:ext cx="1012410" cy="467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5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3.</a:t>
            </a:r>
            <a:r>
              <a:rPr lang="en-US" dirty="0" smtClean="0"/>
              <a:t> </a:t>
            </a:r>
            <a:r>
              <a:rPr lang="en-US" b="1" dirty="0" smtClean="0"/>
              <a:t>ROLE OF ECG IN AMI: LOCALIZATION</a:t>
            </a:r>
            <a:endParaRPr lang="en-US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1435564"/>
            <a:ext cx="5541446" cy="525744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/>
          <p:cNvSpPr txBox="1"/>
          <p:nvPr/>
        </p:nvSpPr>
        <p:spPr>
          <a:xfrm>
            <a:off x="677334" y="4254500"/>
            <a:ext cx="3648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ST Elevation in leads: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b="1" dirty="0" err="1" smtClean="0">
                <a:solidFill>
                  <a:schemeClr val="accent4"/>
                </a:solidFill>
              </a:rPr>
              <a:t>aVR</a:t>
            </a:r>
            <a:endParaRPr lang="en-US" sz="2400" b="1" dirty="0" smtClean="0">
              <a:solidFill>
                <a:schemeClr val="accent4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b="1" dirty="0" smtClean="0">
                <a:solidFill>
                  <a:schemeClr val="accent4"/>
                </a:solidFill>
              </a:rPr>
              <a:t>V7 to V9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ST Depression in leads: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b="1" dirty="0" smtClean="0">
                <a:solidFill>
                  <a:schemeClr val="accent4"/>
                </a:solidFill>
              </a:rPr>
              <a:t>V1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b="1" dirty="0" smtClean="0">
                <a:solidFill>
                  <a:schemeClr val="accent4"/>
                </a:solidFill>
              </a:rPr>
              <a:t>V2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829098" y="1640506"/>
            <a:ext cx="1895302" cy="5539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Posterior</a:t>
            </a:r>
            <a:endParaRPr lang="en-US" sz="3000" dirty="0"/>
          </a:p>
        </p:txBody>
      </p:sp>
      <p:cxnSp>
        <p:nvCxnSpPr>
          <p:cNvPr id="32" name="Straight Arrow Connector 31"/>
          <p:cNvCxnSpPr>
            <a:stCxn id="31" idx="2"/>
          </p:cNvCxnSpPr>
          <p:nvPr/>
        </p:nvCxnSpPr>
        <p:spPr>
          <a:xfrm flipH="1">
            <a:off x="2639997" y="2194504"/>
            <a:ext cx="1136752" cy="467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Picture 2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96" y="1455824"/>
            <a:ext cx="1879600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980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3.</a:t>
            </a:r>
            <a:r>
              <a:rPr lang="en-US" dirty="0" smtClean="0"/>
              <a:t> </a:t>
            </a:r>
            <a:r>
              <a:rPr lang="en-US" b="1" dirty="0" smtClean="0"/>
              <a:t>ROLE OF ECG IN AMI: AN EXAMPLE</a:t>
            </a:r>
            <a:endParaRPr lang="en-US" b="1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418172"/>
            <a:ext cx="9883310" cy="49953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449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4</a:t>
            </a:r>
            <a:r>
              <a:rPr lang="en-US" b="1" dirty="0" smtClean="0"/>
              <a:t>.</a:t>
            </a:r>
            <a:r>
              <a:rPr lang="en-US" dirty="0" smtClean="0"/>
              <a:t> </a:t>
            </a:r>
            <a:r>
              <a:rPr lang="en-US" b="1" dirty="0" smtClean="0"/>
              <a:t>PROPOSED MODEL</a:t>
            </a:r>
            <a:endParaRPr lang="en-US" b="1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03535488"/>
              </p:ext>
            </p:extLst>
          </p:nvPr>
        </p:nvGraphicFramePr>
        <p:xfrm>
          <a:off x="0" y="12403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175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4</a:t>
            </a:r>
            <a:r>
              <a:rPr lang="en-US" b="1" dirty="0" smtClean="0"/>
              <a:t>.</a:t>
            </a:r>
            <a:r>
              <a:rPr lang="en-US" dirty="0" smtClean="0"/>
              <a:t> </a:t>
            </a:r>
            <a:r>
              <a:rPr lang="en-US" b="1" dirty="0" smtClean="0"/>
              <a:t>PROPOSED MODEL</a:t>
            </a:r>
            <a:endParaRPr lang="en-US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523795" y="4895850"/>
            <a:ext cx="3522133" cy="1282700"/>
            <a:chOff x="3657599" y="3430852"/>
            <a:chExt cx="3522133" cy="1282700"/>
          </a:xfrm>
        </p:grpSpPr>
        <p:sp>
          <p:nvSpPr>
            <p:cNvPr id="6" name="Rounded Rectangle 5"/>
            <p:cNvSpPr/>
            <p:nvPr/>
          </p:nvSpPr>
          <p:spPr>
            <a:xfrm>
              <a:off x="3657599" y="3430852"/>
              <a:ext cx="3522133" cy="1282700"/>
            </a:xfrm>
            <a:prstGeom prst="round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3720215" y="3493468"/>
              <a:ext cx="3396901" cy="11574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/>
                <a:t>ECG input</a:t>
              </a:r>
              <a:endParaRPr lang="en-US" sz="3200" kern="1200" dirty="0"/>
            </a:p>
          </p:txBody>
        </p:sp>
      </p:grpSp>
      <p:pic>
        <p:nvPicPr>
          <p:cNvPr id="6146" name="Picture 2" descr="http://www.richardbogle.com/uploads/1/6/7/1/16713358/2615467_or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430" y="1820510"/>
            <a:ext cx="4940207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adinstruments.com/sites/default/files/products/prod_MLA0310Web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95" y="1820510"/>
            <a:ext cx="3810000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06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4</a:t>
            </a:r>
            <a:r>
              <a:rPr lang="en-US" b="1" dirty="0" smtClean="0"/>
              <a:t>.</a:t>
            </a:r>
            <a:r>
              <a:rPr lang="en-US" dirty="0" smtClean="0"/>
              <a:t> </a:t>
            </a:r>
            <a:r>
              <a:rPr lang="en-US" b="1" dirty="0" smtClean="0"/>
              <a:t>PROPOSED MODEL</a:t>
            </a:r>
            <a:endParaRPr lang="en-US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523795" y="4870450"/>
            <a:ext cx="3522133" cy="1282700"/>
            <a:chOff x="3657599" y="1987814"/>
            <a:chExt cx="3522133" cy="1282700"/>
          </a:xfrm>
        </p:grpSpPr>
        <p:sp>
          <p:nvSpPr>
            <p:cNvPr id="9" name="Rounded Rectangle 8"/>
            <p:cNvSpPr/>
            <p:nvPr/>
          </p:nvSpPr>
          <p:spPr>
            <a:xfrm>
              <a:off x="3657599" y="1987814"/>
              <a:ext cx="3522133" cy="1282700"/>
            </a:xfrm>
            <a:prstGeom prst="round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3720215" y="2050430"/>
              <a:ext cx="3396901" cy="11574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/>
                <a:t>Detection</a:t>
              </a:r>
              <a:endParaRPr lang="en-US" sz="3200" kern="1200" dirty="0"/>
            </a:p>
          </p:txBody>
        </p:sp>
      </p:grp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97063187"/>
              </p:ext>
            </p:extLst>
          </p:nvPr>
        </p:nvGraphicFramePr>
        <p:xfrm>
          <a:off x="523795" y="520700"/>
          <a:ext cx="1103320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821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4</a:t>
            </a:r>
            <a:r>
              <a:rPr lang="en-US" b="1" dirty="0" smtClean="0"/>
              <a:t>.</a:t>
            </a:r>
            <a:r>
              <a:rPr lang="en-US" dirty="0" smtClean="0"/>
              <a:t> </a:t>
            </a:r>
            <a:r>
              <a:rPr lang="en-US" b="1" dirty="0" smtClean="0"/>
              <a:t>PROPOSED MODEL</a:t>
            </a:r>
            <a:endParaRPr lang="en-US" b="1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60708511"/>
              </p:ext>
            </p:extLst>
          </p:nvPr>
        </p:nvGraphicFramePr>
        <p:xfrm>
          <a:off x="524934" y="609600"/>
          <a:ext cx="1103320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524934" y="4908550"/>
            <a:ext cx="3522133" cy="1282700"/>
            <a:chOff x="3657599" y="544777"/>
            <a:chExt cx="3522133" cy="1282700"/>
          </a:xfrm>
        </p:grpSpPr>
        <p:sp>
          <p:nvSpPr>
            <p:cNvPr id="11" name="Rounded Rectangle 10"/>
            <p:cNvSpPr/>
            <p:nvPr/>
          </p:nvSpPr>
          <p:spPr>
            <a:xfrm>
              <a:off x="3657599" y="544777"/>
              <a:ext cx="3522133" cy="1282700"/>
            </a:xfrm>
            <a:prstGeom prst="round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Rounded Rectangle 4"/>
            <p:cNvSpPr/>
            <p:nvPr/>
          </p:nvSpPr>
          <p:spPr>
            <a:xfrm>
              <a:off x="3720215" y="607393"/>
              <a:ext cx="3396901" cy="11574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/>
                <a:t>Prediction</a:t>
              </a:r>
              <a:endParaRPr lang="en-US" sz="3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4563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4</a:t>
            </a:r>
            <a:r>
              <a:rPr lang="en-US" b="1" dirty="0" smtClean="0"/>
              <a:t>.</a:t>
            </a:r>
            <a:r>
              <a:rPr lang="en-US" dirty="0" smtClean="0"/>
              <a:t> </a:t>
            </a:r>
            <a:r>
              <a:rPr lang="en-US" b="1" dirty="0" smtClean="0"/>
              <a:t>PROPOSED MODEL</a:t>
            </a:r>
            <a:endParaRPr lang="en-US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334" y="1625600"/>
            <a:ext cx="8596668" cy="3880773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MODEL BENEFITS: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Real – time monitoring of AMI for patient with high risk of AMI or with previous AMI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Monitoring patient during hospitalization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Help doctors detect AMI faster with less personal errors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Tell the progress of AMI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800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77193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1. WHAT IS ACUTE MYOCARDIAL INFARCTION?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49275" y="1868486"/>
            <a:ext cx="41626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CAD (Coronary Artery Disease)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5" y="2824462"/>
            <a:ext cx="4162676" cy="20751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6150" y="5695243"/>
            <a:ext cx="2828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ISCHEMIC EVENT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861" y="2903676"/>
            <a:ext cx="1458913" cy="13527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651" y="1221076"/>
            <a:ext cx="2299971" cy="15964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2684" y="2989560"/>
            <a:ext cx="1601853" cy="12668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3622" y="1221076"/>
            <a:ext cx="2439978" cy="15964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167284" y="4256385"/>
            <a:ext cx="256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 Depression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7619693" y="4256385"/>
            <a:ext cx="256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 Elevation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6270316" y="5479800"/>
            <a:ext cx="22701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MYOCARDIAL INFARCTION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9815522" y="5433634"/>
            <a:ext cx="2230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TISSUE DEATH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9815522" y="4277904"/>
            <a:ext cx="256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 Pathological</a:t>
            </a:r>
            <a:endParaRPr lang="en-US" sz="2800" dirty="0"/>
          </a:p>
        </p:txBody>
      </p:sp>
      <p:sp>
        <p:nvSpPr>
          <p:cNvPr id="16" name="Right Brace 15"/>
          <p:cNvSpPr/>
          <p:nvPr/>
        </p:nvSpPr>
        <p:spPr>
          <a:xfrm rot="5400000">
            <a:off x="7186917" y="2882849"/>
            <a:ext cx="436925" cy="4447542"/>
          </a:xfrm>
          <a:prstGeom prst="rightBrace">
            <a:avLst>
              <a:gd name="adj1" fmla="val 0"/>
              <a:gd name="adj2" fmla="val 494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6" idx="3"/>
            <a:endCxn id="13" idx="1"/>
          </p:cNvCxnSpPr>
          <p:nvPr/>
        </p:nvCxnSpPr>
        <p:spPr>
          <a:xfrm>
            <a:off x="4045075" y="5956853"/>
            <a:ext cx="22252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533610" y="5956853"/>
            <a:ext cx="1219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711951" y="3622972"/>
            <a:ext cx="637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5.</a:t>
            </a:r>
            <a:r>
              <a:rPr lang="en-US" dirty="0" smtClean="0"/>
              <a:t> </a:t>
            </a:r>
            <a:r>
              <a:rPr lang="en-US" b="1" dirty="0" smtClean="0"/>
              <a:t>ECG FEATURES EXTRACTION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7334" y="14493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ECG features need to extract are: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 wave magnitude, position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Q wave magnitude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ST segment slope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 wave direction and </a:t>
            </a:r>
            <a:r>
              <a:rPr lang="en-US" sz="2400" dirty="0" smtClean="0"/>
              <a:t>magnitude</a:t>
            </a:r>
            <a:endParaRPr lang="en-US" sz="2400" b="1" dirty="0" smtClean="0"/>
          </a:p>
          <a:p>
            <a:r>
              <a:rPr lang="en-US" sz="2400" b="1" dirty="0" smtClean="0"/>
              <a:t>Leads of interest: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II, III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AVR, AVL, AVF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V1 to V6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Additional leads: V4R, V5R, V6R, V7, V8, V9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 smtClean="0"/>
          </a:p>
          <a:p>
            <a:pPr marL="0" indent="0">
              <a:buFont typeface="Wingdings 3" charset="2"/>
              <a:buNone/>
            </a:pPr>
            <a:r>
              <a:rPr lang="en-US" sz="2400" b="1" dirty="0" smtClean="0"/>
              <a:t>  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0" indent="0">
              <a:buFont typeface="Wingdings 3" charset="2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614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5.</a:t>
            </a:r>
            <a:r>
              <a:rPr lang="en-US" dirty="0" smtClean="0"/>
              <a:t> </a:t>
            </a:r>
            <a:r>
              <a:rPr lang="en-US" b="1" dirty="0" smtClean="0"/>
              <a:t>ECG FEATURES EXTRACTION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7334" y="14493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Databases used to train the model:</a:t>
            </a:r>
          </a:p>
          <a:p>
            <a:pPr marL="0" indent="0">
              <a:buNone/>
            </a:pPr>
            <a:endParaRPr lang="en-US" sz="2400" b="1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u="sng" dirty="0" smtClean="0"/>
              <a:t>Database with known medical diagnostic value</a:t>
            </a:r>
          </a:p>
          <a:p>
            <a:pPr marL="0" indent="0">
              <a:buNone/>
            </a:pPr>
            <a:r>
              <a:rPr lang="en-US" sz="2400" b="1" i="1" dirty="0" smtClean="0"/>
              <a:t>	MGH/MF</a:t>
            </a:r>
            <a:r>
              <a:rPr lang="en-US" sz="2400" dirty="0" smtClean="0"/>
              <a:t> </a:t>
            </a:r>
            <a:r>
              <a:rPr lang="en-US" sz="2400" dirty="0"/>
              <a:t>wave form database from </a:t>
            </a:r>
            <a:r>
              <a:rPr lang="en-US" sz="2400" b="1" i="1" dirty="0"/>
              <a:t>PHYSIONET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u="sng" dirty="0" smtClean="0"/>
              <a:t>Database with long (24 to 48h) measurement of ECG in patients admitted to hospital with acute chest pain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i="1" dirty="0" smtClean="0"/>
              <a:t>Not yet found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Font typeface="Wingdings 3" charset="2"/>
              <a:buNone/>
            </a:pPr>
            <a:r>
              <a:rPr lang="en-US" sz="2400" b="1" dirty="0" smtClean="0"/>
              <a:t>  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0" indent="0">
              <a:buFont typeface="Wingdings 3" charset="2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669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6</a:t>
            </a:r>
            <a:r>
              <a:rPr lang="en-US" b="1" dirty="0" smtClean="0"/>
              <a:t>.</a:t>
            </a:r>
            <a:r>
              <a:rPr lang="en-US" dirty="0" smtClean="0"/>
              <a:t> </a:t>
            </a:r>
            <a:r>
              <a:rPr lang="en-US" b="1" dirty="0" smtClean="0"/>
              <a:t>DETECTION ALGORITM (MATLAB)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7334" y="1449389"/>
            <a:ext cx="5596466" cy="3880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Model used: FUZZY MODEL</a:t>
            </a:r>
          </a:p>
          <a:p>
            <a:r>
              <a:rPr lang="en-US" sz="2400" b="1" dirty="0" smtClean="0"/>
              <a:t>Range of values: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u="sng" dirty="0" smtClean="0"/>
              <a:t>ST slope:</a:t>
            </a:r>
          </a:p>
          <a:p>
            <a:pPr marL="749300">
              <a:buFont typeface="Courier New" panose="02070309020205020404" pitchFamily="49" charset="0"/>
              <a:buChar char="o"/>
            </a:pPr>
            <a:r>
              <a:rPr lang="en-US" sz="2400" dirty="0" smtClean="0"/>
              <a:t>Extremely Depressed:</a:t>
            </a:r>
          </a:p>
          <a:p>
            <a:pPr marL="749300">
              <a:buFont typeface="Courier New" panose="02070309020205020404" pitchFamily="49" charset="0"/>
              <a:buChar char="o"/>
            </a:pPr>
            <a:r>
              <a:rPr lang="en-US" sz="2400" dirty="0" smtClean="0"/>
              <a:t>Depressed:</a:t>
            </a:r>
          </a:p>
          <a:p>
            <a:pPr marL="749300">
              <a:buFont typeface="Courier New" panose="02070309020205020404" pitchFamily="49" charset="0"/>
              <a:buChar char="o"/>
            </a:pPr>
            <a:r>
              <a:rPr lang="en-US" sz="2400" dirty="0" smtClean="0"/>
              <a:t>Normal: &gt;= - 0.32mV in lead II</a:t>
            </a:r>
          </a:p>
          <a:p>
            <a:pPr marL="749300">
              <a:buFont typeface="Courier New" panose="02070309020205020404" pitchFamily="49" charset="0"/>
              <a:buChar char="o"/>
            </a:pPr>
            <a:r>
              <a:rPr lang="en-US" sz="2400" dirty="0" smtClean="0"/>
              <a:t>Elevated:</a:t>
            </a:r>
          </a:p>
          <a:p>
            <a:pPr marL="749300">
              <a:buFont typeface="Courier New" panose="02070309020205020404" pitchFamily="49" charset="0"/>
              <a:buChar char="o"/>
            </a:pPr>
            <a:r>
              <a:rPr lang="en-US" sz="2400" dirty="0" smtClean="0"/>
              <a:t>Extremely Elevated:</a:t>
            </a:r>
          </a:p>
          <a:p>
            <a:pPr marL="0" indent="0">
              <a:buFont typeface="Wingdings 3" charset="2"/>
              <a:buNone/>
            </a:pPr>
            <a:r>
              <a:rPr lang="en-US" sz="2400" b="1" dirty="0" smtClean="0"/>
              <a:t>  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0" indent="0">
              <a:buFont typeface="Wingdings 3" charset="2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555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6</a:t>
            </a:r>
            <a:r>
              <a:rPr lang="en-US" b="1" dirty="0" smtClean="0"/>
              <a:t>.</a:t>
            </a:r>
            <a:r>
              <a:rPr lang="en-US" dirty="0" smtClean="0"/>
              <a:t> </a:t>
            </a:r>
            <a:r>
              <a:rPr lang="en-US" b="1" dirty="0" smtClean="0"/>
              <a:t>DETECTION ALGORITM (MATLAB)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7334" y="1449389"/>
            <a:ext cx="4682066" cy="3880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Model used: FUZZY MODEL</a:t>
            </a:r>
          </a:p>
          <a:p>
            <a:r>
              <a:rPr lang="en-US" sz="2400" b="1" dirty="0" smtClean="0"/>
              <a:t>Range of values: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u="sng" dirty="0"/>
              <a:t>Q</a:t>
            </a:r>
            <a:r>
              <a:rPr lang="en-US" sz="2400" u="sng" dirty="0" smtClean="0"/>
              <a:t> wave:</a:t>
            </a:r>
          </a:p>
          <a:p>
            <a:pPr marL="749300">
              <a:buFont typeface="Courier New" panose="02070309020205020404" pitchFamily="49" charset="0"/>
              <a:buChar char="o"/>
            </a:pPr>
            <a:r>
              <a:rPr lang="en-US" sz="2400" dirty="0" smtClean="0"/>
              <a:t>Pathological:</a:t>
            </a:r>
          </a:p>
          <a:p>
            <a:pPr marL="749300">
              <a:buFont typeface="Courier New" panose="02070309020205020404" pitchFamily="49" charset="0"/>
              <a:buChar char="o"/>
            </a:pPr>
            <a:r>
              <a:rPr lang="en-US" sz="2400" dirty="0" smtClean="0"/>
              <a:t>Normal: &gt;= - 0.32mV in lead II</a:t>
            </a:r>
          </a:p>
          <a:p>
            <a:pPr marL="0" indent="0">
              <a:buFont typeface="Wingdings 3" charset="2"/>
              <a:buNone/>
            </a:pPr>
            <a:r>
              <a:rPr lang="en-US" sz="2400" b="1" dirty="0" smtClean="0"/>
              <a:t>  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0" indent="0">
              <a:buFont typeface="Wingdings 3" charset="2"/>
              <a:buNone/>
            </a:pP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3931" y="2458407"/>
            <a:ext cx="5148338" cy="3880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400" u="sng" dirty="0" smtClean="0"/>
              <a:t>J point magnitude:</a:t>
            </a:r>
          </a:p>
          <a:p>
            <a:pPr marL="749300">
              <a:buFont typeface="Courier New" panose="02070309020205020404" pitchFamily="49" charset="0"/>
              <a:buChar char="o"/>
            </a:pPr>
            <a:r>
              <a:rPr lang="en-US" sz="2400" dirty="0" smtClean="0"/>
              <a:t>Inverted:</a:t>
            </a:r>
          </a:p>
          <a:p>
            <a:pPr marL="749300">
              <a:buFont typeface="Courier New" panose="02070309020205020404" pitchFamily="49" charset="0"/>
              <a:buChar char="o"/>
            </a:pPr>
            <a:r>
              <a:rPr lang="en-US" sz="2400" dirty="0" smtClean="0"/>
              <a:t>Absence:</a:t>
            </a:r>
          </a:p>
          <a:p>
            <a:pPr marL="749300">
              <a:buFont typeface="Courier New" panose="02070309020205020404" pitchFamily="49" charset="0"/>
              <a:buChar char="o"/>
            </a:pPr>
            <a:r>
              <a:rPr lang="en-US" sz="2400" dirty="0" smtClean="0"/>
              <a:t>Normal: &gt;= - 0,15mV in lead II</a:t>
            </a:r>
          </a:p>
          <a:p>
            <a:pPr marL="749300">
              <a:buFont typeface="Courier New" panose="02070309020205020404" pitchFamily="49" charset="0"/>
              <a:buChar char="o"/>
            </a:pPr>
            <a:r>
              <a:rPr lang="en-US" sz="2400" dirty="0" smtClean="0"/>
              <a:t>Peaked:</a:t>
            </a:r>
          </a:p>
          <a:p>
            <a:pPr marL="406400" indent="0">
              <a:buNone/>
            </a:pPr>
            <a:endParaRPr lang="en-US" sz="2400" dirty="0" smtClean="0"/>
          </a:p>
          <a:p>
            <a:pPr marL="0" indent="0">
              <a:buFont typeface="Wingdings 3" charset="2"/>
              <a:buNone/>
            </a:pPr>
            <a:r>
              <a:rPr lang="en-US" sz="2400" b="1" dirty="0" smtClean="0"/>
              <a:t>  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0" indent="0">
              <a:buFont typeface="Wingdings 3" charset="2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129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6</a:t>
            </a:r>
            <a:r>
              <a:rPr lang="en-US" b="1" dirty="0" smtClean="0"/>
              <a:t>.</a:t>
            </a:r>
            <a:r>
              <a:rPr lang="en-US" dirty="0" smtClean="0"/>
              <a:t> </a:t>
            </a:r>
            <a:r>
              <a:rPr lang="en-US" b="1" dirty="0" smtClean="0"/>
              <a:t>DETECTION ALGORITM (MATLAB)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7334" y="1449389"/>
            <a:ext cx="8771466" cy="3880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Model used: FUZZY MODEL</a:t>
            </a:r>
          </a:p>
          <a:p>
            <a:r>
              <a:rPr lang="en-US" sz="2400" b="1" dirty="0" smtClean="0"/>
              <a:t>Range of values: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u="sng" dirty="0" smtClean="0"/>
              <a:t>P wave magnitude:</a:t>
            </a:r>
          </a:p>
          <a:p>
            <a:pPr marL="749300">
              <a:buFont typeface="Courier New" panose="02070309020205020404" pitchFamily="49" charset="0"/>
              <a:buChar char="o"/>
            </a:pPr>
            <a:r>
              <a:rPr lang="en-US" sz="2400" dirty="0" smtClean="0"/>
              <a:t>Inverted:</a:t>
            </a:r>
          </a:p>
          <a:p>
            <a:pPr marL="749300">
              <a:buFont typeface="Courier New" panose="02070309020205020404" pitchFamily="49" charset="0"/>
              <a:buChar char="o"/>
            </a:pPr>
            <a:r>
              <a:rPr lang="en-US" sz="2400" dirty="0" smtClean="0"/>
              <a:t>Absence:</a:t>
            </a:r>
          </a:p>
          <a:p>
            <a:pPr marL="749300">
              <a:buFont typeface="Courier New" panose="02070309020205020404" pitchFamily="49" charset="0"/>
              <a:buChar char="o"/>
            </a:pPr>
            <a:r>
              <a:rPr lang="en-US" sz="2400" dirty="0" smtClean="0"/>
              <a:t>Normal: 0.1mV &lt;= P &lt;= 0.3mV</a:t>
            </a:r>
          </a:p>
          <a:p>
            <a:pPr marL="749300">
              <a:buFont typeface="Courier New" panose="02070309020205020404" pitchFamily="49" charset="0"/>
              <a:buChar char="o"/>
            </a:pPr>
            <a:r>
              <a:rPr lang="en-US" sz="2400" dirty="0" smtClean="0"/>
              <a:t>Peaked:</a:t>
            </a:r>
          </a:p>
          <a:p>
            <a:pPr marL="406400" indent="0">
              <a:buNone/>
            </a:pPr>
            <a:endParaRPr lang="en-US" sz="2400" dirty="0" smtClean="0"/>
          </a:p>
          <a:p>
            <a:pPr marL="0" indent="0">
              <a:buFont typeface="Wingdings 3" charset="2"/>
              <a:buNone/>
            </a:pPr>
            <a:r>
              <a:rPr lang="en-US" sz="2400" b="1" dirty="0" smtClean="0"/>
              <a:t>  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0" indent="0">
              <a:buFont typeface="Wingdings 3" charset="2"/>
              <a:buNone/>
            </a:pP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00531" y="2458407"/>
            <a:ext cx="5148338" cy="3880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400" u="sng" dirty="0"/>
              <a:t>T</a:t>
            </a:r>
            <a:r>
              <a:rPr lang="en-US" sz="2400" u="sng" dirty="0" smtClean="0"/>
              <a:t> wave magnitude:</a:t>
            </a:r>
          </a:p>
          <a:p>
            <a:pPr marL="749300">
              <a:buFont typeface="Courier New" panose="02070309020205020404" pitchFamily="49" charset="0"/>
              <a:buChar char="o"/>
            </a:pPr>
            <a:r>
              <a:rPr lang="en-US" sz="2400" dirty="0" smtClean="0"/>
              <a:t>Inverted:</a:t>
            </a:r>
          </a:p>
          <a:p>
            <a:pPr marL="749300">
              <a:buFont typeface="Courier New" panose="02070309020205020404" pitchFamily="49" charset="0"/>
              <a:buChar char="o"/>
            </a:pPr>
            <a:r>
              <a:rPr lang="en-US" sz="2400" dirty="0" smtClean="0"/>
              <a:t>Absence:</a:t>
            </a:r>
          </a:p>
          <a:p>
            <a:pPr marL="749300">
              <a:buFont typeface="Courier New" panose="02070309020205020404" pitchFamily="49" charset="0"/>
              <a:buChar char="o"/>
            </a:pPr>
            <a:r>
              <a:rPr lang="en-US" sz="2400" dirty="0" smtClean="0"/>
              <a:t>Normal: 0.2mV &lt;= P &lt;= 0.3mV</a:t>
            </a:r>
          </a:p>
          <a:p>
            <a:pPr marL="749300">
              <a:buFont typeface="Courier New" panose="02070309020205020404" pitchFamily="49" charset="0"/>
              <a:buChar char="o"/>
            </a:pPr>
            <a:r>
              <a:rPr lang="en-US" sz="2400" dirty="0" smtClean="0"/>
              <a:t>Peaked:</a:t>
            </a:r>
          </a:p>
          <a:p>
            <a:pPr marL="406400" indent="0">
              <a:buNone/>
            </a:pPr>
            <a:endParaRPr lang="en-US" sz="2400" dirty="0" smtClean="0"/>
          </a:p>
          <a:p>
            <a:pPr marL="0" indent="0">
              <a:buFont typeface="Wingdings 3" charset="2"/>
              <a:buNone/>
            </a:pPr>
            <a:r>
              <a:rPr lang="en-US" sz="2400" b="1" dirty="0" smtClean="0"/>
              <a:t>  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0" indent="0">
              <a:buFont typeface="Wingdings 3" charset="2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483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6</a:t>
            </a:r>
            <a:r>
              <a:rPr lang="en-US" b="1" dirty="0" smtClean="0"/>
              <a:t>.</a:t>
            </a:r>
            <a:r>
              <a:rPr lang="en-US" dirty="0" smtClean="0"/>
              <a:t> </a:t>
            </a:r>
            <a:r>
              <a:rPr lang="en-US" b="1" dirty="0" smtClean="0"/>
              <a:t>DETECTION ALGORITM (MATLAB)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7334" y="863600"/>
            <a:ext cx="5596466" cy="106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b="1" dirty="0" smtClean="0"/>
          </a:p>
          <a:p>
            <a:r>
              <a:rPr lang="en-US" sz="2400" b="1" dirty="0" smtClean="0"/>
              <a:t>Rules: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0" indent="0">
              <a:buFont typeface="Wingdings 3" charset="2"/>
              <a:buNone/>
            </a:pPr>
            <a:endParaRPr lang="en-US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864402"/>
              </p:ext>
            </p:extLst>
          </p:nvPr>
        </p:nvGraphicFramePr>
        <p:xfrm>
          <a:off x="393700" y="1930400"/>
          <a:ext cx="11328402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100"/>
                <a:gridCol w="1587500"/>
                <a:gridCol w="1638300"/>
                <a:gridCol w="1778000"/>
                <a:gridCol w="1879600"/>
                <a:gridCol w="389890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 wave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 wave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</a:t>
                      </a:r>
                      <a:r>
                        <a:rPr lang="en-US" baseline="0" dirty="0" smtClean="0"/>
                        <a:t> Slope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 wave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 ECG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Absence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Peaked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Stage I AMI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Elevated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Peaked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Stage II AMI: STEMI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Pathological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Elevated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Peaked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Stage III AMI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 or Pathological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Elevated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Inverted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Stage IV AMI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 or Pathological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Inverted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Stage V AMI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Pathological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Stage VI AMI: tissue necrosis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 or Pathological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Depressed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 or</a:t>
                      </a:r>
                      <a:r>
                        <a:rPr lang="en-US" baseline="0" dirty="0" smtClean="0"/>
                        <a:t> inverted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r>
                        <a:rPr lang="en-US" baseline="0" dirty="0" smtClean="0"/>
                        <a:t> 2 AMI: NSTEMI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678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6</a:t>
            </a:r>
            <a:r>
              <a:rPr lang="en-US" b="1" dirty="0" smtClean="0"/>
              <a:t>.</a:t>
            </a:r>
            <a:r>
              <a:rPr lang="en-US" dirty="0" smtClean="0"/>
              <a:t> </a:t>
            </a:r>
            <a:r>
              <a:rPr lang="en-US" b="1" dirty="0" smtClean="0"/>
              <a:t>PREDICTION ALGORITM (MATLAB)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7334" y="863600"/>
            <a:ext cx="6688666" cy="106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b="1" dirty="0" smtClean="0"/>
          </a:p>
          <a:p>
            <a:r>
              <a:rPr lang="en-US" sz="2400" b="1" dirty="0"/>
              <a:t>B</a:t>
            </a:r>
            <a:r>
              <a:rPr lang="en-US" sz="2400" b="1" dirty="0" smtClean="0"/>
              <a:t>asing on general knowledge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0" indent="0">
              <a:buFont typeface="Wingdings 3" charset="2"/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464" y="1270000"/>
            <a:ext cx="5211936" cy="54862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248" y="2013991"/>
            <a:ext cx="3620202" cy="46586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6686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6</a:t>
            </a:r>
            <a:r>
              <a:rPr lang="en-US" b="1" dirty="0" smtClean="0"/>
              <a:t>.</a:t>
            </a:r>
            <a:r>
              <a:rPr lang="en-US" dirty="0" smtClean="0"/>
              <a:t> </a:t>
            </a:r>
            <a:r>
              <a:rPr lang="en-US" b="1" dirty="0" smtClean="0"/>
              <a:t>PREDICTION ALGORITM (MATLAB)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7334" y="863600"/>
            <a:ext cx="9050866" cy="106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b="1" dirty="0" smtClean="0"/>
          </a:p>
          <a:p>
            <a:r>
              <a:rPr lang="en-US" sz="2400" b="1" dirty="0" smtClean="0"/>
              <a:t>Technique used: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Patient with acute chest pain are admitted to the study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ECG signal is recorded during 24 – 48h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Look at the changing phase on ECG of patient who eventually develop AMI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Find the common pattern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Make conclusion together with marked 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Data about these events are stored as reference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When applied ECG show this pattern, display the time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0" indent="0">
              <a:buFont typeface="Wingdings 3" charset="2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356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7</a:t>
            </a:r>
            <a:r>
              <a:rPr lang="en-US" b="1" dirty="0" smtClean="0"/>
              <a:t>.</a:t>
            </a:r>
            <a:r>
              <a:rPr lang="en-US" dirty="0" smtClean="0"/>
              <a:t> </a:t>
            </a:r>
            <a:r>
              <a:rPr lang="en-US" b="1" dirty="0" smtClean="0"/>
              <a:t>TESTING THE MODEL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7334" y="863600"/>
            <a:ext cx="9050866" cy="54737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 smtClean="0"/>
          </a:p>
          <a:p>
            <a:r>
              <a:rPr lang="en-US" sz="2400" b="1" dirty="0" smtClean="0"/>
              <a:t>Using PHYSIONET data: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</a:rPr>
              <a:t>Use other databases to test the accuracy of the detection and prediction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Testing with real patient: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Ask for hospital permission to perform detection</a:t>
            </a:r>
          </a:p>
          <a:p>
            <a:pPr marL="0" indent="0">
              <a:buFont typeface="Wingdings 3" charset="2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213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1700"/>
          </a:xfrm>
        </p:spPr>
        <p:txBody>
          <a:bodyPr>
            <a:normAutofit/>
          </a:bodyPr>
          <a:lstStyle/>
          <a:p>
            <a:r>
              <a:rPr lang="en-US" b="1" dirty="0" smtClean="0"/>
              <a:t>8.</a:t>
            </a:r>
            <a:r>
              <a:rPr lang="en-US" dirty="0" smtClean="0"/>
              <a:t> </a:t>
            </a:r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7334" y="1409700"/>
            <a:ext cx="9050866" cy="492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arenR"/>
            </a:pPr>
            <a:endParaRPr lang="en-US" sz="2400" dirty="0" smtClean="0"/>
          </a:p>
          <a:p>
            <a:pPr marL="0" indent="0">
              <a:buFont typeface="Wingdings 3" charset="2"/>
              <a:buNone/>
            </a:pP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77334" y="1409700"/>
            <a:ext cx="91567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[1] 	</a:t>
            </a:r>
            <a:r>
              <a:rPr lang="nl-NL" sz="2400" i="1" dirty="0" smtClean="0"/>
              <a:t>Ge </a:t>
            </a:r>
            <a:r>
              <a:rPr lang="nl-NL" sz="2400" i="1" dirty="0"/>
              <a:t>Dingfei, Sun Lihui, Wen </a:t>
            </a:r>
            <a:r>
              <a:rPr lang="nl-NL" sz="2400" i="1" dirty="0" smtClean="0"/>
              <a:t>Xiaojun. </a:t>
            </a:r>
            <a:r>
              <a:rPr lang="en-US" sz="2400" b="1" i="1" dirty="0" smtClean="0"/>
              <a:t>Discrimination </a:t>
            </a:r>
            <a:r>
              <a:rPr lang="en-US" sz="2400" b="1" i="1" dirty="0"/>
              <a:t>of Myocardial Infraction Using Orthogonal ECG and Fuzzy Weighted </a:t>
            </a:r>
            <a:r>
              <a:rPr lang="en-US" sz="2400" b="1" i="1" dirty="0" smtClean="0"/>
              <a:t>Method</a:t>
            </a:r>
          </a:p>
          <a:p>
            <a:r>
              <a:rPr lang="en-US" sz="2400" i="1" dirty="0" smtClean="0"/>
              <a:t>[2] 	Li </a:t>
            </a:r>
            <a:r>
              <a:rPr lang="en-US" sz="2400" i="1" dirty="0"/>
              <a:t>Sun, </a:t>
            </a:r>
            <a:r>
              <a:rPr lang="en-US" sz="2400" i="1" dirty="0" err="1"/>
              <a:t>Yanping</a:t>
            </a:r>
            <a:r>
              <a:rPr lang="en-US" sz="2400" i="1" dirty="0"/>
              <a:t> </a:t>
            </a:r>
            <a:r>
              <a:rPr lang="en-US" sz="2400" i="1" dirty="0" smtClean="0"/>
              <a:t>Lu. </a:t>
            </a:r>
            <a:r>
              <a:rPr lang="en-US" sz="2400" b="1" i="1" dirty="0" smtClean="0"/>
              <a:t>ECG </a:t>
            </a:r>
            <a:r>
              <a:rPr lang="en-US" sz="2400" b="1" i="1" dirty="0"/>
              <a:t>Analysis Using Multiple Instance Learning </a:t>
            </a:r>
            <a:r>
              <a:rPr lang="en-US" sz="2400" b="1" i="1" dirty="0" smtClean="0"/>
              <a:t>for Myocardial </a:t>
            </a:r>
            <a:r>
              <a:rPr lang="en-US" sz="2400" b="1" i="1" dirty="0"/>
              <a:t>Infarction </a:t>
            </a:r>
            <a:r>
              <a:rPr lang="en-US" sz="2400" b="1" i="1" dirty="0" smtClean="0"/>
              <a:t>Detection</a:t>
            </a:r>
          </a:p>
          <a:p>
            <a:r>
              <a:rPr lang="en-US" sz="2400" i="1" dirty="0" smtClean="0"/>
              <a:t>[3] 	H </a:t>
            </a:r>
            <a:r>
              <a:rPr lang="en-US" sz="2400" i="1" dirty="0" err="1" smtClean="0"/>
              <a:t>SadAbadi</a:t>
            </a:r>
            <a:r>
              <a:rPr lang="en-US" sz="2400" i="1" dirty="0" smtClean="0"/>
              <a:t>, </a:t>
            </a:r>
            <a:r>
              <a:rPr lang="en-US" sz="2400" i="1" dirty="0"/>
              <a:t>A </a:t>
            </a:r>
            <a:r>
              <a:rPr lang="en-US" sz="2400" i="1" dirty="0" err="1" smtClean="0"/>
              <a:t>Jalali</a:t>
            </a:r>
            <a:r>
              <a:rPr lang="en-US" sz="2400" i="1" dirty="0" smtClean="0"/>
              <a:t>, </a:t>
            </a:r>
            <a:r>
              <a:rPr lang="en-US" sz="2400" i="1" dirty="0"/>
              <a:t>M </a:t>
            </a:r>
            <a:r>
              <a:rPr lang="en-US" sz="2400" i="1" dirty="0" err="1" smtClean="0"/>
              <a:t>Ghasemi</a:t>
            </a:r>
            <a:r>
              <a:rPr lang="en-US" sz="2400" i="1" dirty="0" smtClean="0"/>
              <a:t>, </a:t>
            </a:r>
            <a:r>
              <a:rPr lang="en-US" sz="2400" i="1" dirty="0"/>
              <a:t>P </a:t>
            </a:r>
            <a:r>
              <a:rPr lang="en-US" sz="2400" i="1" dirty="0" err="1" smtClean="0"/>
              <a:t>Ghorbanian</a:t>
            </a:r>
            <a:r>
              <a:rPr lang="en-US" sz="2400" i="1" dirty="0" smtClean="0"/>
              <a:t>, </a:t>
            </a:r>
            <a:r>
              <a:rPr lang="en-US" sz="2400" i="1" dirty="0"/>
              <a:t>M </a:t>
            </a:r>
            <a:r>
              <a:rPr lang="en-US" sz="2400" i="1" dirty="0" err="1" smtClean="0"/>
              <a:t>Atarod</a:t>
            </a:r>
            <a:r>
              <a:rPr lang="en-US" sz="2400" i="1" dirty="0" smtClean="0"/>
              <a:t>, </a:t>
            </a:r>
            <a:r>
              <a:rPr lang="en-US" sz="2400" i="1" dirty="0"/>
              <a:t>H </a:t>
            </a:r>
            <a:r>
              <a:rPr lang="en-US" sz="2400" i="1" dirty="0" err="1" smtClean="0"/>
              <a:t>Golbayani</a:t>
            </a:r>
            <a:r>
              <a:rPr lang="en-US" sz="2400" i="1" dirty="0" smtClean="0"/>
              <a:t>, </a:t>
            </a:r>
            <a:r>
              <a:rPr lang="en-US" sz="2400" i="1" dirty="0"/>
              <a:t>A </a:t>
            </a:r>
            <a:r>
              <a:rPr lang="en-US" sz="2400" i="1" dirty="0" err="1" smtClean="0"/>
              <a:t>Ghaffari</a:t>
            </a:r>
            <a:r>
              <a:rPr lang="en-US" sz="2400" i="1" dirty="0" smtClean="0"/>
              <a:t>. </a:t>
            </a:r>
            <a:r>
              <a:rPr lang="en-US" sz="2400" b="1" i="1" dirty="0"/>
              <a:t>Variation of ECG Features on Torso Plane: </a:t>
            </a:r>
            <a:r>
              <a:rPr lang="en-US" sz="2400" b="1" i="1" dirty="0" smtClean="0"/>
              <a:t>An Innovative Approach </a:t>
            </a:r>
            <a:r>
              <a:rPr lang="en-US" sz="2400" b="1" i="1" dirty="0"/>
              <a:t>to Myocardial Infarction </a:t>
            </a:r>
            <a:r>
              <a:rPr lang="en-US" sz="2400" b="1" i="1" dirty="0" smtClean="0"/>
              <a:t>Detection</a:t>
            </a:r>
          </a:p>
          <a:p>
            <a:r>
              <a:rPr lang="en-US" sz="2400" i="1" dirty="0" smtClean="0"/>
              <a:t>[4] </a:t>
            </a:r>
            <a:r>
              <a:rPr lang="en-US" sz="2400" i="1" dirty="0"/>
              <a:t>D. Dubois and H. </a:t>
            </a:r>
            <a:r>
              <a:rPr lang="en-US" sz="2400" i="1" dirty="0" err="1" smtClean="0"/>
              <a:t>Prade</a:t>
            </a:r>
            <a:r>
              <a:rPr lang="en-US" sz="2400" i="1" dirty="0" smtClean="0"/>
              <a:t>. </a:t>
            </a:r>
            <a:r>
              <a:rPr lang="en-US" sz="2400" b="1" i="1" dirty="0" smtClean="0"/>
              <a:t>Fuzzy </a:t>
            </a:r>
            <a:r>
              <a:rPr lang="en-US" sz="2400" b="1" i="1" dirty="0"/>
              <a:t>Sets and Systems</a:t>
            </a:r>
            <a:r>
              <a:rPr lang="en-US" sz="2400" i="1" dirty="0"/>
              <a:t>. Academic Press, New </a:t>
            </a:r>
            <a:r>
              <a:rPr lang="en-US" sz="2400" i="1" dirty="0" smtClean="0"/>
              <a:t>York</a:t>
            </a:r>
          </a:p>
          <a:p>
            <a:r>
              <a:rPr lang="en-US" sz="2400" i="1" dirty="0" smtClean="0"/>
              <a:t>[5] </a:t>
            </a:r>
            <a:r>
              <a:rPr lang="en-US" sz="2400" i="1" dirty="0"/>
              <a:t>Nock, R. and Nielsen</a:t>
            </a:r>
            <a:r>
              <a:rPr lang="en-US" sz="2400" i="1" dirty="0" smtClean="0"/>
              <a:t>, </a:t>
            </a:r>
            <a:r>
              <a:rPr lang="en-US" sz="2400" b="1" i="1" dirty="0" smtClean="0">
                <a:hlinkClick r:id="rId2"/>
              </a:rPr>
              <a:t>"On </a:t>
            </a:r>
            <a:r>
              <a:rPr lang="en-US" sz="2400" b="1" i="1" dirty="0">
                <a:hlinkClick r:id="rId2"/>
              </a:rPr>
              <a:t>Weighting Clustering</a:t>
            </a:r>
            <a:r>
              <a:rPr lang="en-US" sz="2400" i="1" dirty="0">
                <a:hlinkClick r:id="rId2"/>
              </a:rPr>
              <a:t>"</a:t>
            </a:r>
            <a:r>
              <a:rPr lang="en-US" sz="2400" i="1" dirty="0"/>
              <a:t>, IEEE Trans. on Pattern Analysis and Machine </a:t>
            </a:r>
            <a:r>
              <a:rPr lang="en-US" sz="2400" i="1" dirty="0" smtClean="0"/>
              <a:t>Intelligence</a:t>
            </a:r>
            <a:r>
              <a:rPr lang="en-US" sz="2400" i="1" dirty="0"/>
              <a:t/>
            </a:r>
            <a:br>
              <a:rPr lang="en-US" sz="2400" i="1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560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1. WHAT IS ACUTE MYOCARDIAL INFARCTION?</a:t>
            </a:r>
            <a:endParaRPr lang="en-US" b="1" dirty="0"/>
          </a:p>
        </p:txBody>
      </p:sp>
      <p:pic>
        <p:nvPicPr>
          <p:cNvPr id="1028" name="Picture 4" descr="http://cs.wellesley.edu/~tanner10/world-maps/BlankMap-World-nobord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08" y="2152469"/>
            <a:ext cx="8841194" cy="409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19464" y="3762931"/>
            <a:ext cx="2945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</a:rPr>
              <a:t>1.1 million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pic>
        <p:nvPicPr>
          <p:cNvPr id="1030" name="Picture 6" descr="http://www.galaxy-pay.com/img/green_arr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66039">
            <a:off x="6374506" y="2152469"/>
            <a:ext cx="333375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19464" y="2773779"/>
            <a:ext cx="3737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</a:rPr>
              <a:t>America: </a:t>
            </a:r>
          </a:p>
          <a:p>
            <a:r>
              <a:rPr lang="en-US" sz="3600" b="1" dirty="0" smtClean="0">
                <a:solidFill>
                  <a:schemeClr val="tx2"/>
                </a:solidFill>
              </a:rPr>
              <a:t>2005</a:t>
            </a:r>
            <a:endParaRPr lang="en-US" sz="3600" b="1" dirty="0">
              <a:solidFill>
                <a:schemeClr val="tx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97179" y="2443932"/>
            <a:ext cx="22206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</a:rPr>
              <a:t>Vietnam</a:t>
            </a:r>
          </a:p>
          <a:p>
            <a:r>
              <a:rPr lang="en-US" sz="3600" b="1" dirty="0" smtClean="0">
                <a:solidFill>
                  <a:schemeClr val="tx2"/>
                </a:solidFill>
              </a:rPr>
              <a:t>1980 - now</a:t>
            </a:r>
            <a:endParaRPr lang="en-US" sz="3600" b="1" dirty="0">
              <a:solidFill>
                <a:schemeClr val="tx2"/>
              </a:solidFill>
            </a:endParaRPr>
          </a:p>
        </p:txBody>
      </p:sp>
      <p:graphicFrame>
        <p:nvGraphicFramePr>
          <p:cNvPr id="1036" name="Chart 1035"/>
          <p:cNvGraphicFramePr/>
          <p:nvPr>
            <p:extLst>
              <p:ext uri="{D42A27DB-BD31-4B8C-83A1-F6EECF244321}">
                <p14:modId xmlns:p14="http://schemas.microsoft.com/office/powerpoint/2010/main" val="2434276030"/>
              </p:ext>
            </p:extLst>
          </p:nvPr>
        </p:nvGraphicFramePr>
        <p:xfrm>
          <a:off x="4378415" y="1930400"/>
          <a:ext cx="7419729" cy="45762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5086835" y="2729510"/>
            <a:ext cx="3086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</a:rPr>
              <a:t>17.4% - 2000</a:t>
            </a:r>
          </a:p>
          <a:p>
            <a:r>
              <a:rPr lang="en-US" sz="3600" b="1" dirty="0" smtClean="0">
                <a:solidFill>
                  <a:schemeClr val="accent4"/>
                </a:solidFill>
              </a:rPr>
              <a:t>20% - 2017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086836" y="2152469"/>
            <a:ext cx="3737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</a:rPr>
              <a:t>Rate of death:</a:t>
            </a:r>
            <a:endParaRPr lang="en-US" sz="3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74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36" grpId="0">
        <p:bldAsOne/>
      </p:bldGraphic>
      <p:bldP spid="45" grpId="0"/>
      <p:bldP spid="4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034" y="2616200"/>
            <a:ext cx="8596668" cy="1320800"/>
          </a:xfrm>
        </p:spPr>
        <p:txBody>
          <a:bodyPr>
            <a:noAutofit/>
          </a:bodyPr>
          <a:lstStyle/>
          <a:p>
            <a:r>
              <a:rPr lang="en-US" sz="9600" b="1" dirty="0" smtClean="0"/>
              <a:t>THANK YOU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253623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APPLICATION </a:t>
            </a:r>
            <a:r>
              <a:rPr lang="en-US" b="1" dirty="0"/>
              <a:t>MODEL AND DATA SELECTED FOR </a:t>
            </a:r>
            <a:r>
              <a:rPr lang="en-US" b="1" dirty="0" smtClean="0"/>
              <a:t>RESEARCH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Therefore, we develop an </a:t>
            </a:r>
            <a:r>
              <a:rPr lang="en-US" sz="2400" b="1" dirty="0" smtClean="0"/>
              <a:t>application</a:t>
            </a:r>
            <a:r>
              <a:rPr lang="en-US" sz="2400" dirty="0" smtClean="0"/>
              <a:t> to </a:t>
            </a:r>
            <a:r>
              <a:rPr lang="en-US" sz="2400" b="1" dirty="0" smtClean="0"/>
              <a:t>help doctors interpret </a:t>
            </a:r>
            <a:r>
              <a:rPr lang="en-US" sz="2400" dirty="0" smtClean="0"/>
              <a:t>the ECG signals for AMI</a:t>
            </a:r>
          </a:p>
          <a:p>
            <a:r>
              <a:rPr lang="en-US" sz="2400" b="1" dirty="0" smtClean="0"/>
              <a:t>Why an application?</a:t>
            </a:r>
          </a:p>
          <a:p>
            <a:r>
              <a:rPr lang="en-US" sz="2400" dirty="0" smtClean="0"/>
              <a:t>Faster interpretation</a:t>
            </a:r>
          </a:p>
          <a:p>
            <a:r>
              <a:rPr lang="en-US" sz="2400" dirty="0" smtClean="0"/>
              <a:t>Less errors</a:t>
            </a:r>
          </a:p>
          <a:p>
            <a:r>
              <a:rPr lang="en-US" sz="2400" b="1" dirty="0" smtClean="0"/>
              <a:t>What is more of it?</a:t>
            </a:r>
            <a:r>
              <a:rPr lang="en-US" sz="2400" dirty="0" smtClean="0"/>
              <a:t> </a:t>
            </a:r>
            <a:r>
              <a:rPr lang="en-US" sz="2400" b="1" dirty="0" smtClean="0"/>
              <a:t>AN WEB – APPLICATION, WHY?</a:t>
            </a:r>
          </a:p>
          <a:p>
            <a:r>
              <a:rPr lang="en-US" sz="2400" dirty="0" smtClean="0"/>
              <a:t>All people can have access to this app</a:t>
            </a:r>
          </a:p>
          <a:p>
            <a:r>
              <a:rPr lang="en-US" sz="2400" dirty="0" smtClean="0"/>
              <a:t>Data transferred, stored and managed</a:t>
            </a:r>
          </a:p>
          <a:p>
            <a:r>
              <a:rPr lang="en-US" sz="2400" dirty="0" smtClean="0"/>
              <a:t>Can potentially connect patients with doctor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08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195"/>
          </a:xfrm>
        </p:spPr>
        <p:txBody>
          <a:bodyPr>
            <a:normAutofit/>
          </a:bodyPr>
          <a:lstStyle/>
          <a:p>
            <a:r>
              <a:rPr lang="en-US" b="1" dirty="0" smtClean="0"/>
              <a:t>APPLICATION MODEL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867" y="1409594"/>
            <a:ext cx="8596668" cy="3880773"/>
          </a:xfrm>
        </p:spPr>
        <p:txBody>
          <a:bodyPr/>
          <a:lstStyle/>
          <a:p>
            <a:r>
              <a:rPr lang="en-US" sz="2400" b="1" dirty="0" smtClean="0"/>
              <a:t>APP</a:t>
            </a:r>
            <a:r>
              <a:rPr lang="en-US" b="1" dirty="0" smtClean="0"/>
              <a:t> </a:t>
            </a:r>
            <a:r>
              <a:rPr lang="en-US" sz="2400" b="1" dirty="0" smtClean="0"/>
              <a:t>MODEL</a:t>
            </a:r>
            <a:r>
              <a:rPr lang="en-US" b="1" dirty="0" smtClean="0"/>
              <a:t>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179" y="2160597"/>
            <a:ext cx="2020731" cy="18885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497186" y="4052401"/>
            <a:ext cx="103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DOCTOR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67" y="2160597"/>
            <a:ext cx="1848352" cy="184835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76817" y="4744899"/>
            <a:ext cx="1696452" cy="90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ECG DEVICE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744" y="2548394"/>
            <a:ext cx="1410166" cy="141016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543" y="3379418"/>
            <a:ext cx="2438400" cy="24384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562705" y="4421733"/>
            <a:ext cx="1297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CLOUD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SERVER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576" y="2523614"/>
            <a:ext cx="1410166" cy="141016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046964" y="3882268"/>
            <a:ext cx="117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 - APP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916976" y="3848279"/>
            <a:ext cx="1660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MANAGEMENT</a:t>
            </a:r>
          </a:p>
          <a:p>
            <a:pPr algn="ctr"/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01006" y="3639617"/>
            <a:ext cx="117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PATIENTS</a:t>
            </a:r>
            <a:endParaRPr lang="en-US" dirty="0"/>
          </a:p>
        </p:txBody>
      </p:sp>
      <p:sp>
        <p:nvSpPr>
          <p:cNvPr id="21" name="Bent Arrow 20"/>
          <p:cNvSpPr/>
          <p:nvPr/>
        </p:nvSpPr>
        <p:spPr>
          <a:xfrm rot="16200000" flipV="1">
            <a:off x="2713720" y="4245019"/>
            <a:ext cx="983964" cy="1184996"/>
          </a:xfrm>
          <a:prstGeom prst="bentArrow">
            <a:avLst>
              <a:gd name="adj1" fmla="val 25000"/>
              <a:gd name="adj2" fmla="val 21332"/>
              <a:gd name="adj3" fmla="val 20109"/>
              <a:gd name="adj4" fmla="val 413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15110" y="5295452"/>
            <a:ext cx="139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SEND DATA</a:t>
            </a:r>
            <a:endParaRPr lang="en-US" dirty="0"/>
          </a:p>
        </p:txBody>
      </p:sp>
      <p:sp>
        <p:nvSpPr>
          <p:cNvPr id="23" name="Left-Right-Up Arrow 22"/>
          <p:cNvSpPr/>
          <p:nvPr/>
        </p:nvSpPr>
        <p:spPr>
          <a:xfrm rot="10800000">
            <a:off x="3836094" y="2981127"/>
            <a:ext cx="4677617" cy="758778"/>
          </a:xfrm>
          <a:prstGeom prst="leftRightUpArrow">
            <a:avLst>
              <a:gd name="adj1" fmla="val 0"/>
              <a:gd name="adj2" fmla="val 1548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 rot="5400000">
            <a:off x="2601588" y="3087153"/>
            <a:ext cx="279504" cy="511451"/>
          </a:xfrm>
          <a:prstGeom prst="downArrow">
            <a:avLst>
              <a:gd name="adj1" fmla="val 0"/>
              <a:gd name="adj2" fmla="val 575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1404728" y="3990985"/>
            <a:ext cx="240630" cy="727073"/>
          </a:xfrm>
          <a:prstGeom prst="downArrow">
            <a:avLst>
              <a:gd name="adj1" fmla="val 0"/>
              <a:gd name="adj2" fmla="val 575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 rot="5400000">
            <a:off x="9437237" y="2997752"/>
            <a:ext cx="279504" cy="511451"/>
          </a:xfrm>
          <a:prstGeom prst="downArrow">
            <a:avLst>
              <a:gd name="adj1" fmla="val 0"/>
              <a:gd name="adj2" fmla="val 575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16200000" flipH="1">
            <a:off x="9481701" y="2671973"/>
            <a:ext cx="279504" cy="511451"/>
          </a:xfrm>
          <a:prstGeom prst="downArrow">
            <a:avLst>
              <a:gd name="adj1" fmla="val 0"/>
              <a:gd name="adj2" fmla="val 575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 rot="16200000" flipH="1">
            <a:off x="2631084" y="2753914"/>
            <a:ext cx="279504" cy="511451"/>
          </a:xfrm>
          <a:prstGeom prst="downArrow">
            <a:avLst>
              <a:gd name="adj1" fmla="val 0"/>
              <a:gd name="adj2" fmla="val 575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1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0400"/>
          </a:xfrm>
        </p:spPr>
        <p:txBody>
          <a:bodyPr>
            <a:normAutofit/>
          </a:bodyPr>
          <a:lstStyle/>
          <a:p>
            <a:r>
              <a:rPr lang="en-US" b="1" dirty="0" smtClean="0"/>
              <a:t>RISK FACTORS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>
            <a:noAutofit/>
          </a:bodyPr>
          <a:lstStyle/>
          <a:p>
            <a:r>
              <a:rPr lang="en-US" sz="2400" dirty="0" smtClean="0"/>
              <a:t>Some specific </a:t>
            </a:r>
            <a:r>
              <a:rPr lang="en-US" sz="2400" b="1" dirty="0" smtClean="0"/>
              <a:t>conditions</a:t>
            </a:r>
            <a:r>
              <a:rPr lang="en-US" sz="2400" dirty="0" smtClean="0"/>
              <a:t> that provide </a:t>
            </a:r>
            <a:r>
              <a:rPr lang="en-US" sz="2400" b="1" dirty="0" smtClean="0"/>
              <a:t>additional</a:t>
            </a:r>
            <a:r>
              <a:rPr lang="en-US" sz="2400" dirty="0" smtClean="0"/>
              <a:t> but </a:t>
            </a:r>
            <a:r>
              <a:rPr lang="en-US" sz="2400" b="1" dirty="0" smtClean="0"/>
              <a:t>beneficial </a:t>
            </a:r>
            <a:r>
              <a:rPr lang="en-US" sz="2400" dirty="0" smtClean="0"/>
              <a:t>for </a:t>
            </a:r>
            <a:r>
              <a:rPr lang="en-US" sz="2400" b="1" i="1" u="sng" dirty="0" smtClean="0"/>
              <a:t>calculating the severity</a:t>
            </a:r>
            <a:r>
              <a:rPr lang="en-US" sz="2400" dirty="0" smtClean="0"/>
              <a:t> and </a:t>
            </a:r>
            <a:r>
              <a:rPr lang="en-US" sz="2400" b="1" i="1" u="sng" dirty="0" smtClean="0"/>
              <a:t>predict the improvement</a:t>
            </a:r>
            <a:r>
              <a:rPr lang="en-US" sz="2400" dirty="0" smtClean="0"/>
              <a:t> of AMI</a:t>
            </a:r>
          </a:p>
          <a:p>
            <a:r>
              <a:rPr lang="en-US" sz="2400" dirty="0" smtClean="0"/>
              <a:t>Several risk factor, but the most important are:</a:t>
            </a:r>
          </a:p>
          <a:p>
            <a:pPr marL="457200" indent="-90488"/>
            <a:r>
              <a:rPr lang="en-US" sz="2400" dirty="0" smtClean="0"/>
              <a:t>1. Age + BP =&gt; strong indicator after 50</a:t>
            </a:r>
          </a:p>
          <a:p>
            <a:pPr marL="457200" indent="-90488"/>
            <a:r>
              <a:rPr lang="en-US" sz="2400" dirty="0" smtClean="0"/>
              <a:t>2. Chest pain (scale, position, duration)</a:t>
            </a:r>
          </a:p>
          <a:p>
            <a:pPr marL="457200" indent="-90488"/>
            <a:r>
              <a:rPr lang="en-US" sz="2400" dirty="0"/>
              <a:t>3</a:t>
            </a:r>
            <a:r>
              <a:rPr lang="en-US" sz="2400" dirty="0" smtClean="0"/>
              <a:t>. History of diabetes, obesity</a:t>
            </a:r>
            <a:r>
              <a:rPr lang="en-US" sz="2400" dirty="0"/>
              <a:t> </a:t>
            </a:r>
            <a:r>
              <a:rPr lang="en-US" sz="2400" dirty="0" smtClean="0"/>
              <a:t>(blood glucose)</a:t>
            </a:r>
          </a:p>
          <a:p>
            <a:pPr marL="457200" indent="-90488"/>
            <a:r>
              <a:rPr lang="en-US" sz="2400" dirty="0" smtClean="0"/>
              <a:t>4. History of smoking, alcohol</a:t>
            </a:r>
          </a:p>
          <a:p>
            <a:pPr marL="457200" indent="-90488"/>
            <a:r>
              <a:rPr lang="en-US" sz="2400" dirty="0" smtClean="0"/>
              <a:t>5. Woman/Man</a:t>
            </a:r>
          </a:p>
          <a:p>
            <a:pPr marL="457200" indent="-90488"/>
            <a:r>
              <a:rPr lang="en-US" sz="2400" dirty="0" smtClean="0"/>
              <a:t>6. Previous heart attack</a:t>
            </a:r>
          </a:p>
          <a:p>
            <a:r>
              <a:rPr lang="en-US" sz="2400" b="1" dirty="0" smtClean="0"/>
              <a:t>Each risk factors is associated with a weighting coefficient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6205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3868" y="176072"/>
            <a:ext cx="4219779" cy="967009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b="1" dirty="0" smtClean="0"/>
              <a:t>6. ALGORITHM WITH RISK FACTORS INCLUDED</a:t>
            </a: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3017066" y="319352"/>
            <a:ext cx="1638300" cy="850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ECG signal</a:t>
            </a:r>
            <a:endParaRPr lang="en-US" sz="2000" dirty="0"/>
          </a:p>
        </p:txBody>
      </p:sp>
      <p:sp>
        <p:nvSpPr>
          <p:cNvPr id="5" name="Diamond 4"/>
          <p:cNvSpPr/>
          <p:nvPr/>
        </p:nvSpPr>
        <p:spPr>
          <a:xfrm>
            <a:off x="2623366" y="1506230"/>
            <a:ext cx="2425700" cy="1206500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ST changes</a:t>
            </a:r>
            <a:endParaRPr lang="en-US" sz="2000" dirty="0"/>
          </a:p>
        </p:txBody>
      </p:sp>
      <p:sp>
        <p:nvSpPr>
          <p:cNvPr id="6" name="Diamond 5"/>
          <p:cNvSpPr/>
          <p:nvPr/>
        </p:nvSpPr>
        <p:spPr>
          <a:xfrm>
            <a:off x="3901440" y="2525811"/>
            <a:ext cx="2628900" cy="1206500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ST Elevation?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7040880" y="2091690"/>
            <a:ext cx="1638300" cy="850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STEMI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7040880" y="4096910"/>
            <a:ext cx="1638300" cy="850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STDMI</a:t>
            </a:r>
            <a:endParaRPr lang="en-US" sz="2000" dirty="0"/>
          </a:p>
        </p:txBody>
      </p:sp>
      <p:sp>
        <p:nvSpPr>
          <p:cNvPr id="9" name="Oval 8"/>
          <p:cNvSpPr/>
          <p:nvPr/>
        </p:nvSpPr>
        <p:spPr>
          <a:xfrm>
            <a:off x="9089390" y="2027357"/>
            <a:ext cx="1270000" cy="850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Leads</a:t>
            </a:r>
            <a:endParaRPr lang="en-US" sz="2000" dirty="0"/>
          </a:p>
        </p:txBody>
      </p:sp>
      <p:sp>
        <p:nvSpPr>
          <p:cNvPr id="10" name="Oval 9"/>
          <p:cNvSpPr/>
          <p:nvPr/>
        </p:nvSpPr>
        <p:spPr>
          <a:xfrm>
            <a:off x="9089390" y="3056528"/>
            <a:ext cx="1270000" cy="850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Magn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0650220" y="2041798"/>
            <a:ext cx="1275080" cy="8364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Location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10650220" y="3070969"/>
            <a:ext cx="1275080" cy="8364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Severity</a:t>
            </a:r>
            <a:endParaRPr lang="en-US" sz="2000" dirty="0"/>
          </a:p>
        </p:txBody>
      </p:sp>
      <p:sp>
        <p:nvSpPr>
          <p:cNvPr id="13" name="Oval 12"/>
          <p:cNvSpPr/>
          <p:nvPr/>
        </p:nvSpPr>
        <p:spPr>
          <a:xfrm>
            <a:off x="9089390" y="4155767"/>
            <a:ext cx="1270000" cy="850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Leads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10650220" y="4162987"/>
            <a:ext cx="1275080" cy="8364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Location</a:t>
            </a:r>
            <a:endParaRPr lang="en-US" sz="2000" dirty="0"/>
          </a:p>
        </p:txBody>
      </p:sp>
      <p:sp>
        <p:nvSpPr>
          <p:cNvPr id="17" name="Oval 16"/>
          <p:cNvSpPr/>
          <p:nvPr/>
        </p:nvSpPr>
        <p:spPr>
          <a:xfrm>
            <a:off x="9091295" y="5255006"/>
            <a:ext cx="1270000" cy="850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 peak - </a:t>
            </a:r>
            <a:r>
              <a:rPr lang="en-US" sz="2000" dirty="0" err="1" smtClean="0"/>
              <a:t>inver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10650220" y="5269447"/>
            <a:ext cx="1275080" cy="8364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Progress</a:t>
            </a:r>
            <a:endParaRPr lang="en-US" sz="2000" dirty="0"/>
          </a:p>
        </p:txBody>
      </p:sp>
      <p:sp>
        <p:nvSpPr>
          <p:cNvPr id="19" name="Oval 18"/>
          <p:cNvSpPr/>
          <p:nvPr/>
        </p:nvSpPr>
        <p:spPr>
          <a:xfrm>
            <a:off x="7532370" y="5251230"/>
            <a:ext cx="1270000" cy="850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Hyper</a:t>
            </a:r>
            <a:endParaRPr lang="en-US" sz="2000" dirty="0"/>
          </a:p>
        </p:txBody>
      </p:sp>
      <p:sp>
        <p:nvSpPr>
          <p:cNvPr id="20" name="Oval 19"/>
          <p:cNvSpPr/>
          <p:nvPr/>
        </p:nvSpPr>
        <p:spPr>
          <a:xfrm>
            <a:off x="6117908" y="5269447"/>
            <a:ext cx="1270000" cy="850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Obese</a:t>
            </a:r>
            <a:endParaRPr lang="en-US" sz="2000" dirty="0"/>
          </a:p>
        </p:txBody>
      </p:sp>
      <p:sp>
        <p:nvSpPr>
          <p:cNvPr id="21" name="Diamond 20"/>
          <p:cNvSpPr/>
          <p:nvPr/>
        </p:nvSpPr>
        <p:spPr>
          <a:xfrm>
            <a:off x="1282881" y="2525811"/>
            <a:ext cx="2425700" cy="1206500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Wave absence?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3082290" y="4068289"/>
            <a:ext cx="1638300" cy="850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Heart failure</a:t>
            </a:r>
            <a:endParaRPr lang="en-US" sz="2000" dirty="0"/>
          </a:p>
        </p:txBody>
      </p:sp>
      <p:sp>
        <p:nvSpPr>
          <p:cNvPr id="24" name="Diamond 23"/>
          <p:cNvSpPr/>
          <p:nvPr/>
        </p:nvSpPr>
        <p:spPr>
          <a:xfrm>
            <a:off x="365760" y="3890489"/>
            <a:ext cx="2425700" cy="1206500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Risk factors?</a:t>
            </a:r>
            <a:endParaRPr lang="en-US" sz="2000" dirty="0"/>
          </a:p>
        </p:txBody>
      </p:sp>
      <p:sp>
        <p:nvSpPr>
          <p:cNvPr id="26" name="Rectangle 25"/>
          <p:cNvSpPr/>
          <p:nvPr/>
        </p:nvSpPr>
        <p:spPr>
          <a:xfrm>
            <a:off x="3082290" y="5316036"/>
            <a:ext cx="1638300" cy="850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Medical attention</a:t>
            </a:r>
            <a:endParaRPr lang="en-US" sz="2000" dirty="0"/>
          </a:p>
        </p:txBody>
      </p:sp>
      <p:sp>
        <p:nvSpPr>
          <p:cNvPr id="28" name="Rectangle 27"/>
          <p:cNvSpPr/>
          <p:nvPr/>
        </p:nvSpPr>
        <p:spPr>
          <a:xfrm>
            <a:off x="1501278" y="5316036"/>
            <a:ext cx="1436550" cy="8364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Probability</a:t>
            </a:r>
            <a:endParaRPr lang="en-US" sz="2000" dirty="0"/>
          </a:p>
        </p:txBody>
      </p:sp>
      <p:sp>
        <p:nvSpPr>
          <p:cNvPr id="29" name="Rectangle 28"/>
          <p:cNvSpPr/>
          <p:nvPr/>
        </p:nvSpPr>
        <p:spPr>
          <a:xfrm>
            <a:off x="103959" y="5316035"/>
            <a:ext cx="1274943" cy="8364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Normal</a:t>
            </a:r>
            <a:endParaRPr lang="en-US" sz="2000" dirty="0"/>
          </a:p>
        </p:txBody>
      </p:sp>
      <p:cxnSp>
        <p:nvCxnSpPr>
          <p:cNvPr id="31" name="Straight Arrow Connector 30"/>
          <p:cNvCxnSpPr>
            <a:stCxn id="4" idx="2"/>
            <a:endCxn id="5" idx="0"/>
          </p:cNvCxnSpPr>
          <p:nvPr/>
        </p:nvCxnSpPr>
        <p:spPr>
          <a:xfrm>
            <a:off x="3836216" y="1170252"/>
            <a:ext cx="0" cy="335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2791460" y="2351314"/>
            <a:ext cx="290830" cy="361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441371" y="2452807"/>
            <a:ext cx="279219" cy="25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2" name="Straight Arrow Connector 41"/>
          <p:cNvCxnSpPr>
            <a:endCxn id="7" idx="1"/>
          </p:cNvCxnSpPr>
          <p:nvPr/>
        </p:nvCxnSpPr>
        <p:spPr>
          <a:xfrm flipV="1">
            <a:off x="6117908" y="2517140"/>
            <a:ext cx="922972" cy="425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4" name="Straight Arrow Connector 43"/>
          <p:cNvCxnSpPr>
            <a:endCxn id="8" idx="1"/>
          </p:cNvCxnSpPr>
          <p:nvPr/>
        </p:nvCxnSpPr>
        <p:spPr>
          <a:xfrm>
            <a:off x="6117908" y="3317966"/>
            <a:ext cx="922972" cy="1204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8" name="Straight Arrow Connector 47"/>
          <p:cNvCxnSpPr>
            <a:stCxn id="7" idx="3"/>
            <a:endCxn id="9" idx="2"/>
          </p:cNvCxnSpPr>
          <p:nvPr/>
        </p:nvCxnSpPr>
        <p:spPr>
          <a:xfrm flipV="1">
            <a:off x="8679180" y="2452807"/>
            <a:ext cx="410210" cy="64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50" name="Straight Arrow Connector 49"/>
          <p:cNvCxnSpPr>
            <a:endCxn id="10" idx="2"/>
          </p:cNvCxnSpPr>
          <p:nvPr/>
        </p:nvCxnSpPr>
        <p:spPr>
          <a:xfrm>
            <a:off x="8679180" y="2729865"/>
            <a:ext cx="410210" cy="752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52" name="Straight Arrow Connector 51"/>
          <p:cNvCxnSpPr>
            <a:stCxn id="8" idx="3"/>
            <a:endCxn id="13" idx="2"/>
          </p:cNvCxnSpPr>
          <p:nvPr/>
        </p:nvCxnSpPr>
        <p:spPr>
          <a:xfrm>
            <a:off x="8679180" y="4522360"/>
            <a:ext cx="410210" cy="58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54" name="Straight Arrow Connector 53"/>
          <p:cNvCxnSpPr>
            <a:endCxn id="17" idx="1"/>
          </p:cNvCxnSpPr>
          <p:nvPr/>
        </p:nvCxnSpPr>
        <p:spPr>
          <a:xfrm>
            <a:off x="8679180" y="4829556"/>
            <a:ext cx="598102" cy="550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56" name="Straight Arrow Connector 55"/>
          <p:cNvCxnSpPr>
            <a:stCxn id="8" idx="2"/>
            <a:endCxn id="19" idx="0"/>
          </p:cNvCxnSpPr>
          <p:nvPr/>
        </p:nvCxnSpPr>
        <p:spPr>
          <a:xfrm>
            <a:off x="7860030" y="4947810"/>
            <a:ext cx="307340" cy="303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6897189" y="4947810"/>
            <a:ext cx="635181" cy="321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8167370" y="2942590"/>
            <a:ext cx="0" cy="115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62" name="Straight Arrow Connector 61"/>
          <p:cNvCxnSpPr>
            <a:stCxn id="7" idx="2"/>
            <a:endCxn id="8" idx="0"/>
          </p:cNvCxnSpPr>
          <p:nvPr/>
        </p:nvCxnSpPr>
        <p:spPr>
          <a:xfrm>
            <a:off x="7860030" y="2942590"/>
            <a:ext cx="0" cy="115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64" name="Straight Arrow Connector 63"/>
          <p:cNvCxnSpPr>
            <a:stCxn id="9" idx="6"/>
            <a:endCxn id="11" idx="1"/>
          </p:cNvCxnSpPr>
          <p:nvPr/>
        </p:nvCxnSpPr>
        <p:spPr>
          <a:xfrm>
            <a:off x="10359390" y="2452807"/>
            <a:ext cx="290830" cy="7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66" name="Straight Arrow Connector 65"/>
          <p:cNvCxnSpPr>
            <a:stCxn id="10" idx="6"/>
            <a:endCxn id="12" idx="1"/>
          </p:cNvCxnSpPr>
          <p:nvPr/>
        </p:nvCxnSpPr>
        <p:spPr>
          <a:xfrm>
            <a:off x="10359390" y="3481978"/>
            <a:ext cx="290830" cy="7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0" name="Straight Arrow Connector 69"/>
          <p:cNvCxnSpPr>
            <a:stCxn id="17" idx="6"/>
            <a:endCxn id="18" idx="1"/>
          </p:cNvCxnSpPr>
          <p:nvPr/>
        </p:nvCxnSpPr>
        <p:spPr>
          <a:xfrm>
            <a:off x="10361295" y="5680456"/>
            <a:ext cx="288925" cy="7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2" name="Straight Arrow Connector 71"/>
          <p:cNvCxnSpPr>
            <a:stCxn id="13" idx="6"/>
            <a:endCxn id="14" idx="1"/>
          </p:cNvCxnSpPr>
          <p:nvPr/>
        </p:nvCxnSpPr>
        <p:spPr>
          <a:xfrm>
            <a:off x="10359390" y="4581217"/>
            <a:ext cx="290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4" name="Straight Arrow Connector 73"/>
          <p:cNvCxnSpPr>
            <a:endCxn id="22" idx="0"/>
          </p:cNvCxnSpPr>
          <p:nvPr/>
        </p:nvCxnSpPr>
        <p:spPr>
          <a:xfrm>
            <a:off x="3082290" y="3481978"/>
            <a:ext cx="819150" cy="586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6" name="Straight Arrow Connector 75"/>
          <p:cNvCxnSpPr>
            <a:endCxn id="24" idx="0"/>
          </p:cNvCxnSpPr>
          <p:nvPr/>
        </p:nvCxnSpPr>
        <p:spPr>
          <a:xfrm flipH="1">
            <a:off x="1578610" y="3489198"/>
            <a:ext cx="459105" cy="401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80" name="Straight Arrow Connector 79"/>
          <p:cNvCxnSpPr>
            <a:stCxn id="22" idx="2"/>
            <a:endCxn id="26" idx="0"/>
          </p:cNvCxnSpPr>
          <p:nvPr/>
        </p:nvCxnSpPr>
        <p:spPr>
          <a:xfrm>
            <a:off x="3901440" y="4919189"/>
            <a:ext cx="0" cy="396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2037715" y="4829556"/>
            <a:ext cx="339725" cy="550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86" name="Straight Arrow Connector 85"/>
          <p:cNvCxnSpPr>
            <a:endCxn id="29" idx="0"/>
          </p:cNvCxnSpPr>
          <p:nvPr/>
        </p:nvCxnSpPr>
        <p:spPr>
          <a:xfrm flipH="1">
            <a:off x="741431" y="4829556"/>
            <a:ext cx="212158" cy="486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88" name="TextBox 87"/>
          <p:cNvSpPr txBox="1"/>
          <p:nvPr/>
        </p:nvSpPr>
        <p:spPr>
          <a:xfrm>
            <a:off x="6274457" y="2360533"/>
            <a:ext cx="304937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4698931" y="2301365"/>
            <a:ext cx="304937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3573020" y="3442068"/>
            <a:ext cx="304937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6224134" y="3869282"/>
            <a:ext cx="304937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598601" y="2229498"/>
            <a:ext cx="304937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409234" y="3402523"/>
            <a:ext cx="304937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40378" y="4814780"/>
            <a:ext cx="304937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272459" y="4814780"/>
            <a:ext cx="304937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33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034" y="2616200"/>
            <a:ext cx="8596668" cy="1320800"/>
          </a:xfrm>
        </p:spPr>
        <p:txBody>
          <a:bodyPr>
            <a:noAutofit/>
          </a:bodyPr>
          <a:lstStyle/>
          <a:p>
            <a:r>
              <a:rPr lang="en-US" sz="9600" b="1" dirty="0" smtClean="0"/>
              <a:t>THE END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395256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30300"/>
          </a:xfrm>
        </p:spPr>
        <p:txBody>
          <a:bodyPr>
            <a:normAutofit/>
          </a:bodyPr>
          <a:lstStyle/>
          <a:p>
            <a:r>
              <a:rPr lang="en-US" b="1" dirty="0" smtClean="0"/>
              <a:t>2. DIAGNOSIS </a:t>
            </a:r>
            <a:r>
              <a:rPr lang="en-US" b="1" dirty="0"/>
              <a:t>TECHNIQUES FOR </a:t>
            </a:r>
            <a:r>
              <a:rPr lang="en-US" b="1" dirty="0" smtClean="0"/>
              <a:t>AMI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8589"/>
            <a:ext cx="8596668" cy="3880773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Cardiac MRI:</a:t>
            </a:r>
          </a:p>
        </p:txBody>
      </p:sp>
      <p:pic>
        <p:nvPicPr>
          <p:cNvPr id="2050" name="Picture 2" descr="http://www.auntminnieeurope.com/user/images/content_images/rca_ecr_2012/2012_02_27_15_02_16_455_2012_03_01_cardiac_MRI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102" y="1499164"/>
            <a:ext cx="3479800" cy="51810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vhlab.umn.edu/atlas/cardiac-mri/4-chamber/graphics/startima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975020"/>
            <a:ext cx="6270625" cy="47051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66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30300"/>
          </a:xfrm>
        </p:spPr>
        <p:txBody>
          <a:bodyPr>
            <a:normAutofit/>
          </a:bodyPr>
          <a:lstStyle/>
          <a:p>
            <a:r>
              <a:rPr lang="en-US" b="1" dirty="0" smtClean="0"/>
              <a:t>2. DIAGNOSIS </a:t>
            </a:r>
            <a:r>
              <a:rPr lang="en-US" b="1" dirty="0"/>
              <a:t>TECHNIQUES FOR </a:t>
            </a:r>
            <a:r>
              <a:rPr lang="en-US" b="1" dirty="0" smtClean="0"/>
              <a:t>AMI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8589"/>
            <a:ext cx="8596668" cy="3880773"/>
          </a:xfrm>
        </p:spPr>
        <p:txBody>
          <a:bodyPr>
            <a:noAutofit/>
          </a:bodyPr>
          <a:lstStyle/>
          <a:p>
            <a:r>
              <a:rPr lang="en-US" sz="2400" dirty="0" smtClean="0"/>
              <a:t>A comparison paper between MRI, CTA, Echocardiography and ECG</a:t>
            </a:r>
          </a:p>
          <a:p>
            <a:r>
              <a:rPr lang="en-US" sz="2400" b="1" dirty="0" smtClean="0"/>
              <a:t>Cardiac MRI: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Make use of the magnetic characteristic of hydrogen atom =&gt; produce image</a:t>
            </a:r>
            <a:endParaRPr lang="en-US" sz="2400" b="1" dirty="0" smtClean="0"/>
          </a:p>
          <a:p>
            <a:r>
              <a:rPr lang="en-US" sz="2400" b="1" dirty="0" smtClean="0"/>
              <a:t>For detection of AMI:</a:t>
            </a:r>
            <a:endParaRPr lang="en-US" sz="24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Look at the image of the heart =&gt; structural information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heart beat animation =&gt; functional behavior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3D model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473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30300"/>
          </a:xfrm>
        </p:spPr>
        <p:txBody>
          <a:bodyPr>
            <a:normAutofit/>
          </a:bodyPr>
          <a:lstStyle/>
          <a:p>
            <a:r>
              <a:rPr lang="en-US" b="1" dirty="0" smtClean="0"/>
              <a:t>2. DIAGNOSIS </a:t>
            </a:r>
            <a:r>
              <a:rPr lang="en-US" b="1" dirty="0"/>
              <a:t>TECHNIQUES FOR </a:t>
            </a:r>
            <a:r>
              <a:rPr lang="en-US" b="1" dirty="0" smtClean="0"/>
              <a:t>AMI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8589"/>
            <a:ext cx="8596668" cy="3880773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CT Angiography:</a:t>
            </a:r>
          </a:p>
        </p:txBody>
      </p:sp>
      <p:pic>
        <p:nvPicPr>
          <p:cNvPr id="3074" name="Picture 2" descr="http://www.healthcare.siemens.com/siemens_hwem-hwem_ssxa_websites-context-root/wcm/idc/groups/public/@global/@imaging/@ct/documents/image/mdaw/mtuz/~edisp/rulingout-coronary-atherosclerosis-07msv_figure_3_large-00011099/~renditions/rulingout-coronary-atherosclerosis-07msv_figure_3_large-00011099~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5" y="1945746"/>
            <a:ext cx="4466166" cy="44661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mayfieldclinic.com/Images/PE-ICstenosisFig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174" y="1945746"/>
            <a:ext cx="4854529" cy="44661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75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30300"/>
          </a:xfrm>
        </p:spPr>
        <p:txBody>
          <a:bodyPr>
            <a:normAutofit/>
          </a:bodyPr>
          <a:lstStyle/>
          <a:p>
            <a:r>
              <a:rPr lang="en-US" b="1" dirty="0" smtClean="0"/>
              <a:t>2. DIAGNOSIS </a:t>
            </a:r>
            <a:r>
              <a:rPr lang="en-US" b="1" dirty="0"/>
              <a:t>TECHNIQUES FOR </a:t>
            </a:r>
            <a:r>
              <a:rPr lang="en-US" b="1" dirty="0" smtClean="0"/>
              <a:t>AMI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8589"/>
            <a:ext cx="8596668" cy="3880773"/>
          </a:xfrm>
        </p:spPr>
        <p:txBody>
          <a:bodyPr>
            <a:noAutofit/>
          </a:bodyPr>
          <a:lstStyle/>
          <a:p>
            <a:r>
              <a:rPr lang="en-US" sz="2400" dirty="0" smtClean="0"/>
              <a:t>A comparison paper between MRI, CTA, Echocardiography and ECG</a:t>
            </a:r>
          </a:p>
          <a:p>
            <a:r>
              <a:rPr lang="en-US" sz="2400" b="1" dirty="0" smtClean="0"/>
              <a:t>CT Angiography: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Using X – rays to highlight blood vessels</a:t>
            </a:r>
            <a:endParaRPr lang="en-US" sz="2400" b="1" dirty="0" smtClean="0"/>
          </a:p>
          <a:p>
            <a:r>
              <a:rPr lang="en-US" sz="2400" b="1" dirty="0" smtClean="0"/>
              <a:t>For detection of AMI: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Contrast agent is injected to patient’s vein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Preparation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Using X – rays to highlight vessels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Look for obstructed vessels</a:t>
            </a:r>
          </a:p>
        </p:txBody>
      </p:sp>
    </p:spTree>
    <p:extLst>
      <p:ext uri="{BB962C8B-B14F-4D97-AF65-F5344CB8AC3E}">
        <p14:creationId xmlns:p14="http://schemas.microsoft.com/office/powerpoint/2010/main" val="411907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30300"/>
          </a:xfrm>
        </p:spPr>
        <p:txBody>
          <a:bodyPr>
            <a:normAutofit/>
          </a:bodyPr>
          <a:lstStyle/>
          <a:p>
            <a:r>
              <a:rPr lang="en-US" b="1" dirty="0" smtClean="0"/>
              <a:t>2. DIAGNOSIS </a:t>
            </a:r>
            <a:r>
              <a:rPr lang="en-US" b="1" dirty="0"/>
              <a:t>TECHNIQUES FOR </a:t>
            </a:r>
            <a:r>
              <a:rPr lang="en-US" b="1" dirty="0" smtClean="0"/>
              <a:t>AMI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8589"/>
            <a:ext cx="8596668" cy="3880773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Echocardiography: </a:t>
            </a:r>
            <a:r>
              <a:rPr lang="en-US" sz="2400" b="1" dirty="0" err="1" smtClean="0"/>
              <a:t>Transesophageal</a:t>
            </a:r>
            <a:endParaRPr lang="en-US" sz="2400" b="1" dirty="0" smtClean="0"/>
          </a:p>
        </p:txBody>
      </p:sp>
      <p:pic>
        <p:nvPicPr>
          <p:cNvPr id="4098" name="Picture 2" descr="http://www.homedialysis.org/images/life-at-home/echo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972" y="2195511"/>
            <a:ext cx="3641725" cy="42972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upload.wikimedia.org/wikipedia/commons/thumb/7/75/Transesophageal_echocardiography_diagram.svg/2000px-Transesophageal_echocardiography_diagram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68" y="2164297"/>
            <a:ext cx="4087300" cy="43284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2817</TotalTime>
  <Words>1422</Words>
  <Application>Microsoft Office PowerPoint</Application>
  <PresentationFormat>Widescreen</PresentationFormat>
  <Paragraphs>407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Courier New</vt:lpstr>
      <vt:lpstr>Trebuchet MS</vt:lpstr>
      <vt:lpstr>Wingdings</vt:lpstr>
      <vt:lpstr>Wingdings 3</vt:lpstr>
      <vt:lpstr>Facet</vt:lpstr>
      <vt:lpstr>AN ALGORITHM FOR DETECTION AND PREDICTION OF ACUTE MYOCARDIAL INFARCTION USING ECG SIGNAL</vt:lpstr>
      <vt:lpstr>CONTENT:</vt:lpstr>
      <vt:lpstr>1. WHAT IS ACUTE MYOCARDIAL INFARCTION?</vt:lpstr>
      <vt:lpstr>1. WHAT IS ACUTE MYOCARDIAL INFARCTION?</vt:lpstr>
      <vt:lpstr>2. DIAGNOSIS TECHNIQUES FOR AMI</vt:lpstr>
      <vt:lpstr>2. DIAGNOSIS TECHNIQUES FOR AMI</vt:lpstr>
      <vt:lpstr>2. DIAGNOSIS TECHNIQUES FOR AMI</vt:lpstr>
      <vt:lpstr>2. DIAGNOSIS TECHNIQUES FOR AMI</vt:lpstr>
      <vt:lpstr>2. DIAGNOSIS TECHNIQUES FOR AMI</vt:lpstr>
      <vt:lpstr>2. DIAGNOSIS TECHNIQUES FOR AMI</vt:lpstr>
      <vt:lpstr>2. DIAGNOSIS TECHNIQUES FOR AMI</vt:lpstr>
      <vt:lpstr>2. DIAGNOSIS TECHNIQUES FOR AMI</vt:lpstr>
      <vt:lpstr>2. DIAGNOSIS TECHNIQUES FOR AMI</vt:lpstr>
      <vt:lpstr>2. DIAGNOSIS TECHNIQUES FOR AMI</vt:lpstr>
      <vt:lpstr>2. DIAGNOSIS TECHNIQUES FOR AMI</vt:lpstr>
      <vt:lpstr>2. DIAGNOSIS TECHNIQUES FOR AMI</vt:lpstr>
      <vt:lpstr>3. ROLE OF ECG IN AMI: DETECTION</vt:lpstr>
      <vt:lpstr>3. ROLE OF ECG IN AMI: LOCALIZATION</vt:lpstr>
      <vt:lpstr>3. ROLE OF ECG IN AMI: LOCALIZATION</vt:lpstr>
      <vt:lpstr>3. ROLE OF ECG IN AMI: LOCALIZATION</vt:lpstr>
      <vt:lpstr>3. ROLE OF ECG IN AMI: LOCALIZATION</vt:lpstr>
      <vt:lpstr>3. ROLE OF ECG IN AMI: LOCALIZATION</vt:lpstr>
      <vt:lpstr>3. ROLE OF ECG IN AMI: LOCALIZATION</vt:lpstr>
      <vt:lpstr>3. ROLE OF ECG IN AMI: AN EXAMPLE</vt:lpstr>
      <vt:lpstr>4. PROPOSED MODEL</vt:lpstr>
      <vt:lpstr>4. PROPOSED MODEL</vt:lpstr>
      <vt:lpstr>4. PROPOSED MODEL</vt:lpstr>
      <vt:lpstr>4. PROPOSED MODEL</vt:lpstr>
      <vt:lpstr>4. PROPOSED MODEL</vt:lpstr>
      <vt:lpstr>5. ECG FEATURES EXTRACTION</vt:lpstr>
      <vt:lpstr>5. ECG FEATURES EXTRACTION</vt:lpstr>
      <vt:lpstr>6. DETECTION ALGORITM (MATLAB)</vt:lpstr>
      <vt:lpstr>6. DETECTION ALGORITM (MATLAB)</vt:lpstr>
      <vt:lpstr>6. DETECTION ALGORITM (MATLAB)</vt:lpstr>
      <vt:lpstr>6. DETECTION ALGORITM (MATLAB)</vt:lpstr>
      <vt:lpstr>6. PREDICTION ALGORITM (MATLAB)</vt:lpstr>
      <vt:lpstr>6. PREDICTION ALGORITM (MATLAB)</vt:lpstr>
      <vt:lpstr>7. TESTING THE MODEL</vt:lpstr>
      <vt:lpstr>8. REFERENCES</vt:lpstr>
      <vt:lpstr>THANK YOU</vt:lpstr>
      <vt:lpstr>APPLICATION MODEL AND DATA SELECTED FOR RESEARCH</vt:lpstr>
      <vt:lpstr>APPLICATION MODEL</vt:lpstr>
      <vt:lpstr>RISK FACTORS</vt:lpstr>
      <vt:lpstr>6. ALGORITHM WITH RISK FACTORS INCLUDED</vt:lpstr>
      <vt:lpstr>THE END</vt:lpstr>
    </vt:vector>
  </TitlesOfParts>
  <Company>MsHome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APPLICATION TO PREDICT THE PRESENCE AND SEVERITY OF ACUTE MYOCARDIAL INFARCTION</dc:title>
  <dc:creator>User</dc:creator>
  <cp:lastModifiedBy>User</cp:lastModifiedBy>
  <cp:revision>67</cp:revision>
  <dcterms:created xsi:type="dcterms:W3CDTF">2015-11-16T03:24:05Z</dcterms:created>
  <dcterms:modified xsi:type="dcterms:W3CDTF">2015-11-23T03:44:50Z</dcterms:modified>
</cp:coreProperties>
</file>