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5" r:id="rId6"/>
    <p:sldId id="260" r:id="rId7"/>
    <p:sldId id="288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3" r:id="rId25"/>
    <p:sldId id="282" r:id="rId26"/>
    <p:sldId id="284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22" autoAdjust="0"/>
  </p:normalViewPr>
  <p:slideViewPr>
    <p:cSldViewPr>
      <p:cViewPr>
        <p:scale>
          <a:sx n="75" d="100"/>
          <a:sy n="75" d="100"/>
        </p:scale>
        <p:origin x="-9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D3EC015-F37B-4780-9A56-609B902C21C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547CB65-A44E-4556-A775-D02EC20F43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419100" y="5181600"/>
            <a:ext cx="8153400" cy="457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3A project – week 3 report</a:t>
            </a: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Pham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hoi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guyen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991600" cy="472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INFARCT LOCATION </a:t>
            </a:r>
            <a:r>
              <a:rPr lang="en-US" sz="6000" dirty="0" smtClean="0"/>
              <a:t>USING</a:t>
            </a:r>
            <a:r>
              <a:rPr lang="en-US" sz="6000" dirty="0" smtClean="0">
                <a:solidFill>
                  <a:schemeClr val="tx2"/>
                </a:solidFill>
              </a:rPr>
              <a:t> 12 LEADS ECG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0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1676400" cy="2391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6475" y="1117600"/>
            <a:ext cx="2438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Inferior: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0300" y="1532752"/>
            <a:ext cx="383857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>
                <a:latin typeface="Century Gothic" pitchFamily="34" charset="0"/>
              </a:rPr>
              <a:t>Inferior and RV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err="1" smtClean="0">
                <a:latin typeface="Century Gothic" pitchFamily="34" charset="0"/>
              </a:rPr>
              <a:t>Inferolateral</a:t>
            </a:r>
            <a:r>
              <a:rPr lang="en-US" sz="3200" dirty="0" smtClean="0">
                <a:latin typeface="Century Gothic" pitchFamily="34" charset="0"/>
              </a:rPr>
              <a:t> MI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err="1" smtClean="0">
                <a:latin typeface="Century Gothic" pitchFamily="34" charset="0"/>
              </a:rPr>
              <a:t>Inferoposterior</a:t>
            </a:r>
            <a:r>
              <a:rPr lang="en-US" sz="3200" dirty="0" smtClean="0">
                <a:latin typeface="Century Gothic" pitchFamily="34" charset="0"/>
              </a:rPr>
              <a:t> MI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27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1900"/>
            <a:ext cx="2584450" cy="543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962275" y="46990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905250" y="46990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848225" y="46990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5791200" y="46990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962275" y="5232400"/>
            <a:ext cx="1066800" cy="63500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3905250" y="52324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4848225" y="52324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791200" y="52324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2962275" y="5765800"/>
            <a:ext cx="1066800" cy="63500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905250" y="5765800"/>
            <a:ext cx="1066800" cy="63500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4848225" y="57658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5791200" y="5765800"/>
            <a:ext cx="1066800" cy="63500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4400" b="1" dirty="0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3221038" y="4625974"/>
            <a:ext cx="553023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II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III</a:t>
            </a: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3889375" y="4625974"/>
            <a:ext cx="982955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</a:rPr>
              <a:t>aVR</a:t>
            </a:r>
            <a:endParaRPr lang="en-US" sz="24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</a:rPr>
              <a:t>aVL</a:t>
            </a:r>
            <a:endParaRPr lang="en-US" sz="24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</a:rPr>
              <a:t>aVF</a:t>
            </a:r>
            <a:endParaRPr lang="en-US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4978400" y="4625974"/>
            <a:ext cx="704659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V1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V2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V3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897563" y="4625974"/>
            <a:ext cx="704658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V4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V5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78400" y="3763716"/>
            <a:ext cx="383857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Arteries: RCA, LAD</a:t>
            </a:r>
            <a:endParaRPr lang="en-U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13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1241286"/>
            <a:ext cx="2438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entury Gothic" pitchFamily="34" charset="0"/>
              </a:rPr>
              <a:t>Septal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09297" y="47550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52272" y="47550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95247" y="4755042"/>
            <a:ext cx="1250950" cy="765175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338222" y="47550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509297" y="52884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52272" y="52884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395247" y="5288442"/>
            <a:ext cx="1250950" cy="765175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7338222" y="52884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509297" y="58218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452272" y="58218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5247" y="58218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7338222" y="5821842"/>
            <a:ext cx="1250950" cy="765175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768060" y="4682017"/>
            <a:ext cx="648486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III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542760" y="4682017"/>
            <a:ext cx="1025026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aVR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aVL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aVF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525422" y="4682017"/>
            <a:ext cx="826297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V1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V2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V3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444585" y="4682017"/>
            <a:ext cx="826296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V4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V5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V6</a:t>
            </a:r>
          </a:p>
        </p:txBody>
      </p:sp>
      <p:pic>
        <p:nvPicPr>
          <p:cNvPr id="26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199"/>
            <a:ext cx="3429000" cy="536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39441" y="2209800"/>
            <a:ext cx="2824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Arteries: LAD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29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49" y="2057400"/>
            <a:ext cx="1815851" cy="247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14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503735" y="47974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446710" y="47974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6389685" y="47974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332660" y="4797425"/>
            <a:ext cx="949325" cy="53975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4503735" y="5330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446710" y="5330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389685" y="5330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7332660" y="5330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503735" y="58642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446710" y="58642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389685" y="5864225"/>
            <a:ext cx="949325" cy="53975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332660" y="58642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4762498" y="4724400"/>
            <a:ext cx="49212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III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5489573" y="4724400"/>
            <a:ext cx="8747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aVR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aVL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aVF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6519860" y="4724400"/>
            <a:ext cx="6270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V1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V2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V3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7439023" y="4724400"/>
            <a:ext cx="62706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V4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V5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V6</a:t>
            </a:r>
          </a:p>
        </p:txBody>
      </p:sp>
      <p:pic>
        <p:nvPicPr>
          <p:cNvPr id="45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104900"/>
            <a:ext cx="39370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429000" y="1241286"/>
            <a:ext cx="2438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Anterior</a:t>
            </a:r>
            <a:endParaRPr lang="en-US" sz="4000" dirty="0">
              <a:latin typeface="Century Gothic" pitchFamily="34" charset="0"/>
            </a:endParaRPr>
          </a:p>
        </p:txBody>
      </p:sp>
      <p:pic>
        <p:nvPicPr>
          <p:cNvPr id="47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2070100"/>
            <a:ext cx="175180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926732" y="2337374"/>
            <a:ext cx="2824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Arteries: LAD</a:t>
            </a:r>
            <a:endParaRPr lang="en-U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35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3429000" y="1241286"/>
            <a:ext cx="2438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Lateral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5818" y="2209512"/>
            <a:ext cx="2824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Arteries: LAD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510084" y="5026025"/>
            <a:ext cx="949325" cy="53975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53059" y="50260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396034" y="50260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7339009" y="50260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510084" y="55594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453059" y="5559425"/>
            <a:ext cx="949325" cy="539750"/>
          </a:xfrm>
          <a:prstGeom prst="rect">
            <a:avLst/>
          </a:prstGeom>
          <a:solidFill>
            <a:srgbClr val="84E2C0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6396034" y="55594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7339009" y="5559425"/>
            <a:ext cx="949325" cy="539750"/>
          </a:xfrm>
          <a:prstGeom prst="rect">
            <a:avLst/>
          </a:prstGeom>
          <a:solidFill>
            <a:srgbClr val="8FFFF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4510084" y="6092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5453059" y="6092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6396034" y="609282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339009" y="6092825"/>
            <a:ext cx="949325" cy="539750"/>
          </a:xfrm>
          <a:prstGeom prst="rect">
            <a:avLst/>
          </a:prstGeom>
          <a:solidFill>
            <a:srgbClr val="8FFFF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4768847" y="4953000"/>
            <a:ext cx="49212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III</a:t>
            </a: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5495922" y="4953000"/>
            <a:ext cx="8747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aVR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aVL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aVF</a:t>
            </a: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6526209" y="4953000"/>
            <a:ext cx="6270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V1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V2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V3</a:t>
            </a: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7445372" y="4953000"/>
            <a:ext cx="62706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V4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V5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V6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6" y="2070099"/>
            <a:ext cx="2066922" cy="258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7" y="990600"/>
            <a:ext cx="30480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43300"/>
            <a:ext cx="2547934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63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705225" y="49561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4648200" y="49561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591175" y="49561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534150" y="49561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705225" y="54895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648200" y="54895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5591175" y="54895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6534150" y="54895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3705225" y="60229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4648200" y="60229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591175" y="60229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6534150" y="6022975"/>
            <a:ext cx="949325" cy="539750"/>
          </a:xfrm>
          <a:prstGeom prst="rect">
            <a:avLst/>
          </a:prstGeom>
          <a:solidFill>
            <a:schemeClr val="tx2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3933824" y="4937125"/>
            <a:ext cx="49212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III</a:t>
            </a: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4722018" y="4918075"/>
            <a:ext cx="8747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aVR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aVL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aVF</a:t>
            </a: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5752305" y="4918075"/>
            <a:ext cx="6270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V1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V2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V3</a:t>
            </a: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6695281" y="4946650"/>
            <a:ext cx="62706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V4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V5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V6</a:t>
            </a:r>
          </a:p>
        </p:txBody>
      </p:sp>
      <p:pic>
        <p:nvPicPr>
          <p:cNvPr id="29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63" y="2070099"/>
            <a:ext cx="186888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7483475" y="4962525"/>
            <a:ext cx="949325" cy="539750"/>
          </a:xfrm>
          <a:prstGeom prst="rect">
            <a:avLst/>
          </a:prstGeom>
          <a:solidFill>
            <a:srgbClr val="8FFFF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7483475" y="5495925"/>
            <a:ext cx="949325" cy="539750"/>
          </a:xfrm>
          <a:prstGeom prst="rect">
            <a:avLst/>
          </a:prstGeom>
          <a:solidFill>
            <a:srgbClr val="8FFFF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483475" y="6029325"/>
            <a:ext cx="949325" cy="539750"/>
          </a:xfrm>
          <a:prstGeom prst="rect">
            <a:avLst/>
          </a:prstGeom>
          <a:solidFill>
            <a:srgbClr val="8FFFFC"/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4400" b="1">
              <a:solidFill>
                <a:srgbClr val="2DA2BF"/>
              </a:solidFill>
              <a:latin typeface="Tahoma" pitchFamily="34" charset="0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7676810" y="4959350"/>
            <a:ext cx="562654" cy="16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</a:rPr>
              <a:t>V7</a:t>
            </a:r>
            <a:endParaRPr lang="en-US" sz="24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</a:rPr>
              <a:t>V8</a:t>
            </a:r>
            <a:endParaRPr lang="en-US" sz="2400" b="1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0" hangingPunct="0">
              <a:lnSpc>
                <a:spcPct val="14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</a:rPr>
              <a:t>V9</a:t>
            </a:r>
            <a:endParaRPr lang="en-US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29000" y="1241286"/>
            <a:ext cx="2438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Posterior</a:t>
            </a:r>
            <a:endParaRPr lang="en-US" sz="4000" dirty="0">
              <a:latin typeface="Century Gothic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83889" y="2362200"/>
            <a:ext cx="28245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Arteries: </a:t>
            </a:r>
            <a:r>
              <a:rPr lang="en-US" sz="3200" dirty="0" err="1" smtClean="0">
                <a:latin typeface="Century Gothic" pitchFamily="34" charset="0"/>
              </a:rPr>
              <a:t>LCx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83889" y="3416298"/>
            <a:ext cx="359415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200" dirty="0" err="1" smtClean="0">
                <a:latin typeface="Century Gothic" pitchFamily="34" charset="0"/>
              </a:rPr>
              <a:t>Posterolateral</a:t>
            </a:r>
            <a:r>
              <a:rPr lang="en-US" sz="3200" dirty="0" smtClean="0">
                <a:latin typeface="Century Gothic" pitchFamily="34" charset="0"/>
              </a:rPr>
              <a:t>: LAD, LAX</a:t>
            </a:r>
            <a:endParaRPr lang="en-U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 smtClean="0"/>
              <a:t>. Case study: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20700" y="1066800"/>
            <a:ext cx="80772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Case 1</a:t>
            </a:r>
            <a:r>
              <a:rPr lang="en-US" sz="3600" dirty="0" smtClean="0">
                <a:solidFill>
                  <a:schemeClr val="tx2"/>
                </a:solidFill>
                <a:latin typeface="Century Gothic" pitchFamily="34" charset="0"/>
              </a:rPr>
              <a:t>:</a:t>
            </a:r>
            <a:r>
              <a:rPr lang="en-US" sz="3200" dirty="0" smtClean="0">
                <a:latin typeface="Century Gothic" pitchFamily="34" charset="0"/>
              </a:rPr>
              <a:t> ECG of a patient with unrelieved chest pain. His biomarker is normal. [7]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2" y="2850416"/>
            <a:ext cx="8514536" cy="370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9968" y="4592916"/>
            <a:ext cx="57912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STE: V1, AVR</a:t>
            </a:r>
          </a:p>
          <a:p>
            <a:r>
              <a:rPr lang="en-US" sz="2400" dirty="0" smtClean="0"/>
              <a:t>STD: I, II, AVL, AVF, V3 – V6</a:t>
            </a:r>
          </a:p>
          <a:p>
            <a:r>
              <a:rPr lang="en-US" sz="2400" dirty="0" smtClean="0"/>
              <a:t>RCA Blockage or Triple vessel disease</a:t>
            </a:r>
          </a:p>
          <a:p>
            <a:r>
              <a:rPr lang="en-US" sz="2400" dirty="0" smtClean="0"/>
              <a:t>Classification: STEMI</a:t>
            </a:r>
          </a:p>
          <a:p>
            <a:r>
              <a:rPr lang="en-US" sz="2400" dirty="0" smtClean="0"/>
              <a:t>Treatment: catheter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810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 smtClean="0"/>
              <a:t>. Case study: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066800"/>
            <a:ext cx="807720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Case 2</a:t>
            </a:r>
            <a:r>
              <a:rPr lang="en-US" sz="3600" dirty="0" smtClean="0">
                <a:solidFill>
                  <a:schemeClr val="tx2"/>
                </a:solidFill>
                <a:latin typeface="Century Gothic" pitchFamily="34" charset="0"/>
              </a:rPr>
              <a:t>:</a:t>
            </a:r>
            <a:r>
              <a:rPr lang="en-US" sz="3200" dirty="0" smtClean="0">
                <a:latin typeface="Century Gothic" pitchFamily="34" charset="0"/>
              </a:rPr>
              <a:t> ECG of a patient with unrelieved chest pain. [7]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357972"/>
            <a:ext cx="8258175" cy="417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7188" y="4592915"/>
            <a:ext cx="57912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STE: II, III, AVF</a:t>
            </a:r>
          </a:p>
          <a:p>
            <a:r>
              <a:rPr lang="en-US" sz="2400" dirty="0" smtClean="0"/>
              <a:t>STD: I, AVR, AVL, V1 – V4</a:t>
            </a:r>
          </a:p>
          <a:p>
            <a:r>
              <a:rPr lang="en-US" sz="2400" dirty="0" smtClean="0"/>
              <a:t>Q wave: III, AVF</a:t>
            </a:r>
          </a:p>
          <a:p>
            <a:r>
              <a:rPr lang="en-US" sz="2400" dirty="0" smtClean="0"/>
              <a:t>Inferior wall, posterior wall involved</a:t>
            </a:r>
          </a:p>
          <a:p>
            <a:r>
              <a:rPr lang="en-US" sz="2400" dirty="0" smtClean="0"/>
              <a:t>Classification: STEMI</a:t>
            </a:r>
          </a:p>
        </p:txBody>
      </p:sp>
    </p:spTree>
    <p:extLst>
      <p:ext uri="{BB962C8B-B14F-4D97-AF65-F5344CB8AC3E}">
        <p14:creationId xmlns:p14="http://schemas.microsoft.com/office/powerpoint/2010/main" val="2325157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 smtClean="0"/>
              <a:t>. Case study: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104900"/>
            <a:ext cx="807720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Case 3</a:t>
            </a:r>
            <a:r>
              <a:rPr lang="en-US" sz="3600" dirty="0" smtClean="0">
                <a:solidFill>
                  <a:schemeClr val="tx2"/>
                </a:solidFill>
                <a:latin typeface="Century Gothic" pitchFamily="34" charset="0"/>
              </a:rPr>
              <a:t>:</a:t>
            </a:r>
            <a:r>
              <a:rPr lang="en-US" sz="3200" dirty="0" smtClean="0">
                <a:latin typeface="Century Gothic" pitchFamily="34" charset="0"/>
              </a:rPr>
              <a:t> ECG of a patient with unrelieved chest pain. [7]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370673"/>
            <a:ext cx="8277225" cy="420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7188" y="4961372"/>
            <a:ext cx="57912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STE: V1 – V6</a:t>
            </a:r>
          </a:p>
          <a:p>
            <a:r>
              <a:rPr lang="en-US" sz="2400" dirty="0" smtClean="0"/>
              <a:t>STD: AVR</a:t>
            </a:r>
          </a:p>
          <a:p>
            <a:r>
              <a:rPr lang="en-US" sz="2400" dirty="0" smtClean="0"/>
              <a:t>Proximal LAD </a:t>
            </a:r>
            <a:r>
              <a:rPr lang="en-US" sz="2400" dirty="0" err="1" smtClean="0"/>
              <a:t>infartion</a:t>
            </a:r>
            <a:endParaRPr lang="en-US" sz="2400" dirty="0" smtClean="0"/>
          </a:p>
          <a:p>
            <a:r>
              <a:rPr lang="en-US" sz="2400" dirty="0" smtClean="0"/>
              <a:t>Classification: STEMI</a:t>
            </a:r>
          </a:p>
        </p:txBody>
      </p:sp>
    </p:spTree>
    <p:extLst>
      <p:ext uri="{BB962C8B-B14F-4D97-AF65-F5344CB8AC3E}">
        <p14:creationId xmlns:p14="http://schemas.microsoft.com/office/powerpoint/2010/main" val="243203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 smtClean="0"/>
              <a:t>. Case study: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46100" y="1066800"/>
            <a:ext cx="807720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Case 4</a:t>
            </a:r>
            <a:r>
              <a:rPr lang="en-US" sz="3600" dirty="0" smtClean="0">
                <a:solidFill>
                  <a:schemeClr val="tx2"/>
                </a:solidFill>
                <a:latin typeface="Century Gothic" pitchFamily="34" charset="0"/>
              </a:rPr>
              <a:t>:</a:t>
            </a:r>
            <a:r>
              <a:rPr lang="en-US" sz="3200" dirty="0" smtClean="0">
                <a:latin typeface="Century Gothic" pitchFamily="34" charset="0"/>
              </a:rPr>
              <a:t> ECG of a patient with unrelieved chest pain. Troponin normal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357973"/>
            <a:ext cx="8267700" cy="417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7188" y="5330703"/>
            <a:ext cx="5791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STE: AVR</a:t>
            </a:r>
          </a:p>
          <a:p>
            <a:r>
              <a:rPr lang="en-US" sz="2400" dirty="0" smtClean="0"/>
              <a:t>STD: none</a:t>
            </a:r>
          </a:p>
          <a:p>
            <a:r>
              <a:rPr lang="en-US" sz="2400" dirty="0" smtClean="0"/>
              <a:t>Classification: UA</a:t>
            </a:r>
          </a:p>
        </p:txBody>
      </p:sp>
    </p:spTree>
    <p:extLst>
      <p:ext uri="{BB962C8B-B14F-4D97-AF65-F5344CB8AC3E}">
        <p14:creationId xmlns:p14="http://schemas.microsoft.com/office/powerpoint/2010/main" val="2283919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 smtClean="0"/>
              <a:t>. Case study: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066800"/>
            <a:ext cx="807720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However</a:t>
            </a:r>
            <a:r>
              <a:rPr lang="en-US" sz="3600" dirty="0">
                <a:solidFill>
                  <a:schemeClr val="tx2"/>
                </a:solidFill>
                <a:latin typeface="Century Gothic" pitchFamily="34" charset="0"/>
              </a:rPr>
              <a:t>,</a:t>
            </a:r>
            <a:r>
              <a:rPr lang="en-US" sz="3200" dirty="0" smtClean="0">
                <a:latin typeface="Century Gothic" pitchFamily="34" charset="0"/>
              </a:rPr>
              <a:t> after 2 weeks her pain worsen and her ECG was: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2" y="2357973"/>
            <a:ext cx="8076958" cy="422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4632385"/>
            <a:ext cx="57912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STE: II, III, AVF</a:t>
            </a:r>
          </a:p>
          <a:p>
            <a:r>
              <a:rPr lang="en-US" sz="2400" dirty="0" smtClean="0"/>
              <a:t>STD: All other leads</a:t>
            </a:r>
          </a:p>
          <a:p>
            <a:r>
              <a:rPr lang="en-US" sz="2400" dirty="0" smtClean="0"/>
              <a:t>Severe RCA Blockage, lead to Inferior Infarction</a:t>
            </a:r>
          </a:p>
          <a:p>
            <a:r>
              <a:rPr lang="en-US" sz="2400" dirty="0" smtClean="0"/>
              <a:t>Classification: STEMI</a:t>
            </a:r>
          </a:p>
        </p:txBody>
      </p:sp>
    </p:spTree>
    <p:extLst>
      <p:ext uri="{BB962C8B-B14F-4D97-AF65-F5344CB8AC3E}">
        <p14:creationId xmlns:p14="http://schemas.microsoft.com/office/powerpoint/2010/main" val="90970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Index: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Severity of Myocardial Infarction</a:t>
            </a: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Diagnosis: ECG versus CT Angiography</a:t>
            </a: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Heart Anatomy</a:t>
            </a: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Case study</a:t>
            </a: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</a:t>
            </a: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pPr marL="914400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26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4</a:t>
            </a:r>
            <a:r>
              <a:rPr lang="en-US" u="sng" dirty="0" smtClean="0"/>
              <a:t>. Case study: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219200"/>
            <a:ext cx="8077200" cy="520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tx2"/>
                </a:solidFill>
              </a:rPr>
              <a:t>Key points</a:t>
            </a:r>
            <a:r>
              <a:rPr lang="en-US" sz="3600" dirty="0">
                <a:solidFill>
                  <a:schemeClr val="tx2"/>
                </a:solidFill>
                <a:latin typeface="Century Gothic" pitchFamily="34" charset="0"/>
              </a:rPr>
              <a:t>:</a:t>
            </a:r>
            <a:r>
              <a:rPr lang="en-US" sz="3200" dirty="0" smtClean="0">
                <a:latin typeface="Century Gothic" pitchFamily="34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entury Gothic" pitchFamily="34" charset="0"/>
              </a:rPr>
              <a:t>ST deviations</a:t>
            </a:r>
            <a:r>
              <a:rPr lang="en-US" sz="3200" dirty="0" smtClean="0">
                <a:latin typeface="Century Gothic" pitchFamily="34" charset="0"/>
              </a:rPr>
              <a:t> are more important than T wave inversion on MI diagnosis [3]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entury Gothic" pitchFamily="34" charset="0"/>
              </a:rPr>
              <a:t>STE on AVR</a:t>
            </a:r>
            <a:r>
              <a:rPr lang="en-US" sz="3200" dirty="0" smtClean="0">
                <a:latin typeface="Century Gothic" pitchFamily="34" charset="0"/>
              </a:rPr>
              <a:t> , suspect RCA Blockage, perform ECG with V1R – V4R      [7]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entury Gothic" pitchFamily="34" charset="0"/>
              </a:rPr>
              <a:t>For NSTEMI</a:t>
            </a:r>
            <a:r>
              <a:rPr lang="en-US" sz="3200" dirty="0" smtClean="0">
                <a:latin typeface="Century Gothic" pitchFamily="34" charset="0"/>
              </a:rPr>
              <a:t>, perform troponin, biomarker test [3][7]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Century Gothic" pitchFamily="34" charset="0"/>
              </a:rPr>
              <a:t>For STEMI</a:t>
            </a:r>
            <a:r>
              <a:rPr lang="en-US" sz="3200" dirty="0" smtClean="0">
                <a:latin typeface="Century Gothic" pitchFamily="34" charset="0"/>
              </a:rPr>
              <a:t>, look for STE  [7]</a:t>
            </a:r>
          </a:p>
        </p:txBody>
      </p:sp>
    </p:spTree>
    <p:extLst>
      <p:ext uri="{BB962C8B-B14F-4D97-AF65-F5344CB8AC3E}">
        <p14:creationId xmlns:p14="http://schemas.microsoft.com/office/powerpoint/2010/main" val="4126973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5. treatment: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219200"/>
            <a:ext cx="8077200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chemeClr val="tx2"/>
                </a:solidFill>
              </a:rPr>
              <a:t>1. Stenting: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latin typeface="Century Gothic" pitchFamily="34" charset="0"/>
              </a:rPr>
              <a:t>Open up coronary arteries</a:t>
            </a:r>
            <a:endParaRPr lang="en-US" sz="3200" dirty="0" smtClean="0">
              <a:latin typeface="Century Gothic" pitchFamily="34" charset="0"/>
            </a:endParaRPr>
          </a:p>
        </p:txBody>
      </p:sp>
      <p:pic>
        <p:nvPicPr>
          <p:cNvPr id="9218" name="Picture 2" descr="Kết quả hình ảnh cho ste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8" y="3276600"/>
            <a:ext cx="8315993" cy="2667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35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5. treatment: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231900"/>
            <a:ext cx="4191000" cy="307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chemeClr val="tx2"/>
                </a:solidFill>
              </a:rPr>
              <a:t>2. Bypass Graff: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latin typeface="Century Gothic" pitchFamily="34" charset="0"/>
              </a:rPr>
              <a:t>Take blood from other place to supply the infarcted area.</a:t>
            </a:r>
            <a:endParaRPr lang="en-US" sz="3200" dirty="0" smtClean="0">
              <a:latin typeface="Century Gothic" pitchFamily="34" charset="0"/>
            </a:endParaRPr>
          </a:p>
        </p:txBody>
      </p:sp>
      <p:pic>
        <p:nvPicPr>
          <p:cNvPr id="16386" name="Picture 2" descr="http://www.nhs.uk/Conditions/Coronary-artery-bypass/PublishingImages/15.%20CABG%20Pale(A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714374"/>
            <a:ext cx="3448050" cy="542925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709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6</a:t>
            </a:r>
            <a:r>
              <a:rPr lang="en-US" u="sng" dirty="0" smtClean="0"/>
              <a:t>. summary: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1231900"/>
            <a:ext cx="77724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tx2"/>
                </a:solidFill>
              </a:rPr>
              <a:t>ECG </a:t>
            </a:r>
            <a:r>
              <a:rPr lang="en-US" sz="3600" dirty="0" smtClean="0">
                <a:latin typeface="Century Gothic" pitchFamily="34" charset="0"/>
              </a:rPr>
              <a:t>is a </a:t>
            </a:r>
            <a:r>
              <a:rPr lang="en-US" sz="3600" dirty="0" smtClean="0">
                <a:solidFill>
                  <a:schemeClr val="tx2"/>
                </a:solidFill>
                <a:latin typeface="Century Gothic" pitchFamily="34" charset="0"/>
              </a:rPr>
              <a:t>strong diagnosis</a:t>
            </a:r>
            <a:r>
              <a:rPr lang="en-US" sz="3600" dirty="0" smtClean="0">
                <a:latin typeface="Century Gothic" pitchFamily="34" charset="0"/>
              </a:rPr>
              <a:t> technique for acute MI dues to its:</a:t>
            </a:r>
          </a:p>
          <a:p>
            <a:pPr indent="-5715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Century Gothic" pitchFamily="34" charset="0"/>
              </a:rPr>
              <a:t>Cheap, quick =&gt; ED</a:t>
            </a:r>
          </a:p>
          <a:p>
            <a:pPr indent="-5715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Century Gothic" pitchFamily="34" charset="0"/>
              </a:rPr>
              <a:t>Non – invasive</a:t>
            </a:r>
          </a:p>
          <a:p>
            <a:pPr indent="-5715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Century Gothic" pitchFamily="34" charset="0"/>
              </a:rPr>
              <a:t>No allergy, complication</a:t>
            </a:r>
          </a:p>
          <a:p>
            <a:pPr indent="-5715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Century Gothic" pitchFamily="34" charset="0"/>
              </a:rPr>
              <a:t>Reliable, effective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 smtClean="0">
                <a:solidFill>
                  <a:schemeClr val="tx2"/>
                </a:solidFill>
              </a:rPr>
              <a:t>                                              </a:t>
            </a:r>
            <a:r>
              <a:rPr lang="en-US" sz="3600" dirty="0" smtClean="0">
                <a:solidFill>
                  <a:schemeClr val="tx1"/>
                </a:solidFill>
                <a:latin typeface="Century Gothic" pitchFamily="34" charset="0"/>
              </a:rPr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799015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/>
              <a:t>6</a:t>
            </a:r>
            <a:r>
              <a:rPr lang="en-US" u="sng" dirty="0" smtClean="0"/>
              <a:t>. summary:</a:t>
            </a:r>
            <a:endParaRPr lang="en-US" u="sn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4"/>
            <a:ext cx="8007988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668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7. references: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1219200"/>
            <a:ext cx="83820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1. Image window optimization for ACCT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2. Influence of heart rate on image quality of ACCT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3. ECG prediction of UA and Non – Q wave MI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4. Diagnosis efficiency of troponin 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5. Patient management in case of STE MI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6. Electrocardiographic Localization of Coronary Artery narrowing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7. ECG Diagnosis of Acute Coronary Syndrome</a:t>
            </a:r>
          </a:p>
        </p:txBody>
      </p:sp>
    </p:spTree>
    <p:extLst>
      <p:ext uri="{BB962C8B-B14F-4D97-AF65-F5344CB8AC3E}">
        <p14:creationId xmlns:p14="http://schemas.microsoft.com/office/powerpoint/2010/main" val="2557218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7. references: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1219200"/>
            <a:ext cx="8382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8. Guidelines for the diagnosis and treatment of non-ST-segment elevation acute coronary syndromes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9. Coronary CT Angiography: complete guide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Century Gothic" pitchFamily="34" charset="0"/>
              </a:rPr>
              <a:t>10. CCTA versus traditional ECG for MI</a:t>
            </a:r>
          </a:p>
        </p:txBody>
      </p:sp>
    </p:spTree>
    <p:extLst>
      <p:ext uri="{BB962C8B-B14F-4D97-AF65-F5344CB8AC3E}">
        <p14:creationId xmlns:p14="http://schemas.microsoft.com/office/powerpoint/2010/main" val="2654064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943100"/>
            <a:ext cx="8458200" cy="2971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</a:t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42946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37000" y="5524500"/>
            <a:ext cx="3949700" cy="1181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686118"/>
          </a:xfrm>
        </p:spPr>
        <p:txBody>
          <a:bodyPr/>
          <a:lstStyle/>
          <a:p>
            <a:r>
              <a:rPr lang="en-US" b="1" u="sng" dirty="0" smtClean="0"/>
              <a:t>1. Severity of mi: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3048000" y="1066800"/>
            <a:ext cx="2743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Myocardial</a:t>
            </a:r>
            <a:r>
              <a:rPr lang="en-US" sz="2000" dirty="0" smtClean="0">
                <a:latin typeface="+mj-lt"/>
              </a:rPr>
              <a:t> Infarction</a:t>
            </a:r>
            <a:endParaRPr lang="en-US"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268039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Reduced </a:t>
            </a:r>
            <a:r>
              <a:rPr lang="en-US" sz="2000" dirty="0">
                <a:latin typeface="+mj-lt"/>
              </a:rPr>
              <a:t>C</a:t>
            </a:r>
            <a:r>
              <a:rPr lang="en-US" sz="2000" dirty="0" smtClean="0">
                <a:latin typeface="+mj-lt"/>
              </a:rPr>
              <a:t>ontractility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100" y="2268039"/>
            <a:ext cx="19431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Electrical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nstability</a:t>
            </a:r>
            <a:endParaRPr lang="en-US" sz="2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268039"/>
            <a:ext cx="19431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Tissue </a:t>
            </a:r>
            <a:r>
              <a:rPr lang="en-US" sz="2000" dirty="0" smtClean="0">
                <a:latin typeface="+mj-lt"/>
              </a:rPr>
              <a:t>Necrosis</a:t>
            </a:r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0" y="3505200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Hypotension</a:t>
            </a:r>
            <a:endParaRPr lang="en-US" sz="2000" dirty="0">
              <a:latin typeface=".VnAvan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9000" y="4724400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Perfusion</a:t>
            </a:r>
            <a:endParaRPr lang="en-US" sz="2000" dirty="0">
              <a:latin typeface=".VnAvan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000" y="5923461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ischemia</a:t>
            </a:r>
            <a:endParaRPr lang="en-US" sz="2000" dirty="0">
              <a:latin typeface=".VnAvant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213100" y="3505200"/>
            <a:ext cx="457200" cy="3200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7000" y="4686300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Cardiogenic </a:t>
            </a:r>
            <a:r>
              <a:rPr lang="en-US" sz="2000" dirty="0" smtClean="0">
                <a:latin typeface="+mj-lt"/>
              </a:rPr>
              <a:t>Shock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0" y="5715000"/>
            <a:ext cx="467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Leading cause of death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Fatality: 70 – 90%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810000" y="3505200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Arrhythmia</a:t>
            </a:r>
            <a:endParaRPr lang="en-US" sz="2000" dirty="0">
              <a:latin typeface=".VnAvan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800" y="3581400"/>
            <a:ext cx="21336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.VnAvant" pitchFamily="34" charset="0"/>
              </a:rPr>
              <a:t>Inflammation</a:t>
            </a:r>
            <a:endParaRPr lang="en-US" sz="2000" dirty="0">
              <a:latin typeface=".VnAvant" pitchFamily="34" charset="0"/>
            </a:endParaRPr>
          </a:p>
        </p:txBody>
      </p:sp>
      <p:cxnSp>
        <p:nvCxnSpPr>
          <p:cNvPr id="23" name="Straight Arrow Connector 22"/>
          <p:cNvCxnSpPr>
            <a:stCxn id="7" idx="2"/>
          </p:cNvCxnSpPr>
          <p:nvPr/>
        </p:nvCxnSpPr>
        <p:spPr>
          <a:xfrm>
            <a:off x="1905000" y="310623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79600" y="3106239"/>
            <a:ext cx="0" cy="398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79600" y="4343400"/>
            <a:ext cx="0" cy="398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79600" y="5524500"/>
            <a:ext cx="0" cy="398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48200" y="3109958"/>
            <a:ext cx="0" cy="398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5200" y="3106238"/>
            <a:ext cx="0" cy="398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19600" y="1905000"/>
            <a:ext cx="0" cy="398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 flipH="1">
            <a:off x="1905000" y="1905000"/>
            <a:ext cx="1143000" cy="363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0"/>
          </p:cNvCxnSpPr>
          <p:nvPr/>
        </p:nvCxnSpPr>
        <p:spPr>
          <a:xfrm>
            <a:off x="5791200" y="1905000"/>
            <a:ext cx="1123950" cy="363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7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762000"/>
          </a:xfrm>
        </p:spPr>
        <p:txBody>
          <a:bodyPr/>
          <a:lstStyle/>
          <a:p>
            <a:r>
              <a:rPr lang="en-US" b="1" u="sng" dirty="0" smtClean="0"/>
              <a:t>2. </a:t>
            </a:r>
            <a:r>
              <a:rPr lang="en-US" b="1" u="sng" dirty="0" err="1" smtClean="0"/>
              <a:t>Ecg</a:t>
            </a:r>
            <a:r>
              <a:rPr lang="en-US" b="1" u="sng" dirty="0" smtClean="0"/>
              <a:t> versus </a:t>
            </a:r>
            <a:r>
              <a:rPr lang="en-US" b="1" u="sng" dirty="0" err="1" smtClean="0"/>
              <a:t>ct</a:t>
            </a:r>
            <a:r>
              <a:rPr lang="en-US" b="1" u="sng" dirty="0" smtClean="0"/>
              <a:t> angiography: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02639"/>
              </p:ext>
            </p:extLst>
          </p:nvPr>
        </p:nvGraphicFramePr>
        <p:xfrm>
          <a:off x="228600" y="1295400"/>
          <a:ext cx="8610602" cy="4813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85"/>
                <a:gridCol w="1388807"/>
                <a:gridCol w="2063370"/>
                <a:gridCol w="2063370"/>
                <a:gridCol w="2063370"/>
              </a:tblGrid>
              <a:tr h="4696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ECG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CT Angiography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Echocardio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MRI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</a:tr>
              <a:tr h="8106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Dependencies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ECG gated to obtain optimal image resolution                                 [1,2]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ECG gated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dependant</a:t>
                      </a:r>
                      <a:r>
                        <a:rPr lang="en-US" baseline="0" dirty="0" smtClean="0"/>
                        <a:t> on ECG but usually taken with ECG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106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Time requirement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– 10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minutes                      [7]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– 3 hours including preparation                      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– 30m</a:t>
                      </a:r>
                      <a:r>
                        <a:rPr lang="en-US" baseline="0" dirty="0" smtClean="0"/>
                        <a:t> + 10 – 20m (with Doppler effect)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30m,</a:t>
                      </a:r>
                      <a:r>
                        <a:rPr lang="en-US" baseline="0" dirty="0" smtClean="0"/>
                        <a:t> or 50 – 60m for contrast enhancement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05503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Additional drugs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Beta block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Nitroglycerin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Contrast agent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Safety medication                     [9]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White gel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Contrast enhancement agent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4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762000"/>
          </a:xfrm>
        </p:spPr>
        <p:txBody>
          <a:bodyPr/>
          <a:lstStyle/>
          <a:p>
            <a:r>
              <a:rPr lang="en-US" b="1" u="sng" dirty="0" smtClean="0"/>
              <a:t>2. </a:t>
            </a:r>
            <a:r>
              <a:rPr lang="en-US" b="1" u="sng" dirty="0" err="1" smtClean="0"/>
              <a:t>Ecg</a:t>
            </a:r>
            <a:r>
              <a:rPr lang="en-US" b="1" u="sng" dirty="0" smtClean="0"/>
              <a:t> versus </a:t>
            </a:r>
            <a:r>
              <a:rPr lang="en-US" b="1" u="sng" dirty="0" err="1" smtClean="0"/>
              <a:t>ct</a:t>
            </a:r>
            <a:r>
              <a:rPr lang="en-US" b="1" u="sng" dirty="0" smtClean="0"/>
              <a:t> angiography: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667771"/>
              </p:ext>
            </p:extLst>
          </p:nvPr>
        </p:nvGraphicFramePr>
        <p:xfrm>
          <a:off x="228600" y="1295400"/>
          <a:ext cx="8610602" cy="4660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85"/>
                <a:gridCol w="1388807"/>
                <a:gridCol w="2063370"/>
                <a:gridCol w="2063370"/>
                <a:gridCol w="2063370"/>
              </a:tblGrid>
              <a:tr h="4696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ECG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CT Angiography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Echocardio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MRI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alpha val="83000"/>
                      </a:schemeClr>
                    </a:solidFill>
                  </a:tcPr>
                </a:tc>
              </a:tr>
              <a:tr h="8106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Complication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Allergy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Radiation exposure                   [9]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Wingdings" pitchFamily="2" charset="2"/>
                        <a:buChar char="q"/>
                      </a:pPr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106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ED Standard Procedure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Recently being proposed             [10]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advance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disagnosis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r>
                        <a:rPr lang="en-US" baseline="0" dirty="0" smtClean="0"/>
                        <a:t> – test for healed MI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1065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Low cost but routine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trip to hospital                [10]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cost but take only one measurement                              [10]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 cost due to required medical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peronel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High cost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72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9144000" cy="762000"/>
          </a:xfrm>
        </p:spPr>
        <p:txBody>
          <a:bodyPr/>
          <a:lstStyle/>
          <a:p>
            <a:r>
              <a:rPr lang="en-US" b="1" u="sng" dirty="0" smtClean="0"/>
              <a:t>2. </a:t>
            </a:r>
            <a:r>
              <a:rPr lang="en-US" b="1" u="sng" dirty="0" err="1" smtClean="0"/>
              <a:t>Ecg</a:t>
            </a:r>
            <a:r>
              <a:rPr lang="en-US" b="1" u="sng" dirty="0" smtClean="0"/>
              <a:t> versus </a:t>
            </a:r>
            <a:r>
              <a:rPr lang="en-US" b="1" u="sng" dirty="0" err="1" smtClean="0"/>
              <a:t>ct</a:t>
            </a:r>
            <a:r>
              <a:rPr lang="en-US" b="1" u="sng" dirty="0" smtClean="0"/>
              <a:t> angiography:</a:t>
            </a:r>
            <a:endParaRPr lang="en-US" b="1" u="sng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556954"/>
              </p:ext>
            </p:extLst>
          </p:nvPr>
        </p:nvGraphicFramePr>
        <p:xfrm>
          <a:off x="228600" y="1295400"/>
          <a:ext cx="8610602" cy="464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85"/>
                <a:gridCol w="1482915"/>
                <a:gridCol w="1969262"/>
                <a:gridCol w="2063370"/>
                <a:gridCol w="2063370"/>
              </a:tblGrid>
              <a:tr h="4696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ECG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CT Angiography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Echocardio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MRI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469665">
                <a:tc rowSpan="2"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Effectiveness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General information about the location of blockage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Specific location can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be point out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Specific location can be pointed out with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transosophageal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echocardiography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Specific, 3D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model of heart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9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Possible to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miss ischemic events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Information are less likely to be missed                                      [7][10]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Additional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info: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Size and shape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Tissue damage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Additional info: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Size and shape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Tissue damage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966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Infarct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location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Coronary blockage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Infarct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location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Coronary blockage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Infarct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location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Coronary blockage (low sensitivity)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Heart activity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Tissue damage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Thrombolysis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Infarct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location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Coronary blockage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Heart activity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Reversible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inreversible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20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9144000" cy="762000"/>
          </a:xfrm>
        </p:spPr>
        <p:txBody>
          <a:bodyPr/>
          <a:lstStyle/>
          <a:p>
            <a:r>
              <a:rPr lang="en-US" b="1" u="sng" dirty="0" smtClean="0"/>
              <a:t>2. </a:t>
            </a:r>
            <a:r>
              <a:rPr lang="en-US" b="1" u="sng" dirty="0" err="1" smtClean="0"/>
              <a:t>Ecg</a:t>
            </a:r>
            <a:r>
              <a:rPr lang="en-US" b="1" u="sng" dirty="0" smtClean="0"/>
              <a:t> versus </a:t>
            </a:r>
            <a:r>
              <a:rPr lang="en-US" b="1" u="sng" dirty="0" err="1" smtClean="0"/>
              <a:t>ct</a:t>
            </a:r>
            <a:r>
              <a:rPr lang="en-US" b="1" u="sng" dirty="0" smtClean="0"/>
              <a:t> angiography: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762000" y="2019300"/>
            <a:ext cx="7391400" cy="186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752600"/>
            <a:ext cx="35433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conclusion: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3622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ECG is still a strong and reliable technique for acute MI</a:t>
            </a:r>
          </a:p>
          <a:p>
            <a:pPr marL="36576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Using CT instead of ECG has </a:t>
            </a:r>
            <a:r>
              <a:rPr lang="en-US" dirty="0" smtClean="0">
                <a:solidFill>
                  <a:schemeClr val="tx2"/>
                </a:solidFill>
              </a:rPr>
              <a:t>no overall improvement</a:t>
            </a:r>
            <a:r>
              <a:rPr lang="en-US" dirty="0" smtClean="0"/>
              <a:t> regarding: cost and effectiveness, but increase in radiation exposure</a:t>
            </a:r>
          </a:p>
          <a:p>
            <a:pPr marL="80010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                                                                                                 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8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00684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pic>
        <p:nvPicPr>
          <p:cNvPr id="1026" name="Picture 2" descr="C:\Users\User\Desktop\ECG-Anatomy-correl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90600"/>
            <a:ext cx="6184347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654246" y="1295400"/>
            <a:ext cx="2045254" cy="3494087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Surface</a:t>
            </a:r>
          </a:p>
          <a:p>
            <a:pPr lvl="1"/>
            <a:r>
              <a:rPr lang="en-US" sz="2400" dirty="0" smtClean="0"/>
              <a:t>Anterior</a:t>
            </a:r>
          </a:p>
          <a:p>
            <a:pPr lvl="1"/>
            <a:r>
              <a:rPr lang="en-US" sz="2400" dirty="0" err="1" smtClean="0"/>
              <a:t>Septal</a:t>
            </a:r>
            <a:endParaRPr lang="en-US" sz="2400" dirty="0" smtClean="0"/>
          </a:p>
          <a:p>
            <a:pPr lvl="1"/>
            <a:r>
              <a:rPr lang="en-US" sz="2400" dirty="0" smtClean="0"/>
              <a:t>Inferior</a:t>
            </a:r>
          </a:p>
          <a:p>
            <a:pPr lvl="1"/>
            <a:r>
              <a:rPr lang="en-US" sz="2400" dirty="0" smtClean="0"/>
              <a:t>Lateral</a:t>
            </a:r>
          </a:p>
          <a:p>
            <a:pPr lvl="1"/>
            <a:r>
              <a:rPr lang="en-US" sz="2400" dirty="0" smtClean="0"/>
              <a:t>Posterior</a:t>
            </a:r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09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762318"/>
          </a:xfrm>
        </p:spPr>
        <p:txBody>
          <a:bodyPr/>
          <a:lstStyle/>
          <a:p>
            <a:r>
              <a:rPr lang="en-US" u="sng" dirty="0" smtClean="0"/>
              <a:t>3. Heart anatomy:</a:t>
            </a:r>
            <a:endParaRPr lang="en-US" u="sng" dirty="0"/>
          </a:p>
        </p:txBody>
      </p:sp>
      <p:pic>
        <p:nvPicPr>
          <p:cNvPr id="5" name="Picture 2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349375"/>
            <a:ext cx="154305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83" y="1368425"/>
            <a:ext cx="15208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29075"/>
            <a:ext cx="15525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349375"/>
            <a:ext cx="15621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9075"/>
            <a:ext cx="1828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029075"/>
            <a:ext cx="17216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09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1206</TotalTime>
  <Words>969</Words>
  <Application>Microsoft Office PowerPoint</Application>
  <PresentationFormat>On-screen Show (4:3)</PresentationFormat>
  <Paragraphs>263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Essential</vt:lpstr>
      <vt:lpstr>INFARCT LOCATION USING 12 LEADS ECG</vt:lpstr>
      <vt:lpstr>Index:</vt:lpstr>
      <vt:lpstr>1. Severity of mi:</vt:lpstr>
      <vt:lpstr>2. Ecg versus ct angiography:</vt:lpstr>
      <vt:lpstr>2. Ecg versus ct angiography:</vt:lpstr>
      <vt:lpstr>2. Ecg versus ct angiography:</vt:lpstr>
      <vt:lpstr>2. Ecg versus ct angiography:</vt:lpstr>
      <vt:lpstr>3. Heart anatomy:</vt:lpstr>
      <vt:lpstr>3. Heart anatomy:</vt:lpstr>
      <vt:lpstr>3. Heart anatomy:</vt:lpstr>
      <vt:lpstr>3. Heart anatomy:</vt:lpstr>
      <vt:lpstr>3. Heart anatomy:</vt:lpstr>
      <vt:lpstr>3. Heart anatomy:</vt:lpstr>
      <vt:lpstr>3. Heart anatomy:</vt:lpstr>
      <vt:lpstr>4. Case study:</vt:lpstr>
      <vt:lpstr>4. Case study:</vt:lpstr>
      <vt:lpstr>4. Case study:</vt:lpstr>
      <vt:lpstr>4. Case study:</vt:lpstr>
      <vt:lpstr>4. Case study:</vt:lpstr>
      <vt:lpstr>4. Case study:</vt:lpstr>
      <vt:lpstr>5. treatment:</vt:lpstr>
      <vt:lpstr>5. treatment:</vt:lpstr>
      <vt:lpstr>6. summary:</vt:lpstr>
      <vt:lpstr>6. summary:</vt:lpstr>
      <vt:lpstr>7. references:</vt:lpstr>
      <vt:lpstr>7. references:</vt:lpstr>
      <vt:lpstr>Thank you </vt:lpstr>
    </vt:vector>
  </TitlesOfParts>
  <Company>MsHome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INFARCT LOCATION USING 12 LEADS ECG</dc:title>
  <dc:creator>User</dc:creator>
  <cp:lastModifiedBy>User</cp:lastModifiedBy>
  <cp:revision>54</cp:revision>
  <dcterms:created xsi:type="dcterms:W3CDTF">2015-10-05T04:35:36Z</dcterms:created>
  <dcterms:modified xsi:type="dcterms:W3CDTF">2015-10-29T11:19:10Z</dcterms:modified>
</cp:coreProperties>
</file>