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2"/>
  </p:notesMasterIdLst>
  <p:handoutMasterIdLst>
    <p:handoutMasterId r:id="rId23"/>
  </p:handoutMasterIdLst>
  <p:sldIdLst>
    <p:sldId id="263" r:id="rId3"/>
    <p:sldId id="259" r:id="rId4"/>
    <p:sldId id="267" r:id="rId5"/>
    <p:sldId id="264" r:id="rId6"/>
    <p:sldId id="265" r:id="rId7"/>
    <p:sldId id="268" r:id="rId8"/>
    <p:sldId id="266" r:id="rId9"/>
    <p:sldId id="260" r:id="rId10"/>
    <p:sldId id="270" r:id="rId11"/>
    <p:sldId id="271" r:id="rId12"/>
    <p:sldId id="273" r:id="rId13"/>
    <p:sldId id="275" r:id="rId14"/>
    <p:sldId id="284" r:id="rId15"/>
    <p:sldId id="276" r:id="rId16"/>
    <p:sldId id="277" r:id="rId17"/>
    <p:sldId id="280" r:id="rId18"/>
    <p:sldId id="281" r:id="rId19"/>
    <p:sldId id="283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04" autoAdjust="0"/>
  </p:normalViewPr>
  <p:slideViewPr>
    <p:cSldViewPr snapToGrid="0">
      <p:cViewPr varScale="1">
        <p:scale>
          <a:sx n="82" d="100"/>
          <a:sy n="82" d="100"/>
        </p:scale>
        <p:origin x="1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31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PCA1</c:v>
                </c:pt>
                <c:pt idx="1">
                  <c:v>PCA2</c:v>
                </c:pt>
                <c:pt idx="2">
                  <c:v>PCA3</c:v>
                </c:pt>
                <c:pt idx="3">
                  <c:v>PCA4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56</c:v>
                </c:pt>
                <c:pt idx="1">
                  <c:v>25</c:v>
                </c:pt>
                <c:pt idx="2">
                  <c:v>10</c:v>
                </c:pt>
                <c:pt idx="3">
                  <c:v>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PCA1</c:v>
                </c:pt>
                <c:pt idx="1">
                  <c:v>PCA2</c:v>
                </c:pt>
                <c:pt idx="2">
                  <c:v>PCA3</c:v>
                </c:pt>
                <c:pt idx="3">
                  <c:v>PCA4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PCA1</c:v>
                </c:pt>
                <c:pt idx="1">
                  <c:v>PCA2</c:v>
                </c:pt>
                <c:pt idx="2">
                  <c:v>PCA3</c:v>
                </c:pt>
                <c:pt idx="3">
                  <c:v>PCA4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687509120"/>
        <c:axId val="1687504224"/>
      </c:barChart>
      <c:catAx>
        <c:axId val="1687509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7504224"/>
        <c:crosses val="autoZero"/>
        <c:auto val="1"/>
        <c:lblAlgn val="ctr"/>
        <c:lblOffset val="100"/>
        <c:noMultiLvlLbl val="0"/>
      </c:catAx>
      <c:valAx>
        <c:axId val="1687504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7509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41D12-1BA0-4D16-B253-39E4DA7AD69F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10782-FDC2-4F7C-A018-7A502E50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3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0E036-A0EF-40EA-AC2B-818A5F8CFC1C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36D52-512B-47DE-BC94-6C88A56CE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9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2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 bwMode="ltGray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 bwMode="ltGray"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2"/>
            <p:cNvSpPr>
              <a:spLocks noChangeArrowheads="1"/>
            </p:cNvSpPr>
            <p:nvPr/>
          </p:nvSpPr>
          <p:spPr bwMode="ltGray">
            <a:xfrm flipH="1">
              <a:off x="90458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9" name="Oval 3"/>
            <p:cNvSpPr>
              <a:spLocks noChangeArrowheads="1"/>
            </p:cNvSpPr>
            <p:nvPr/>
          </p:nvSpPr>
          <p:spPr bwMode="ltGray">
            <a:xfrm flipH="1">
              <a:off x="72551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ltGray">
            <a:xfrm flipH="1">
              <a:off x="5464419" y="16002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ltGray">
            <a:xfrm flipH="1">
              <a:off x="5464419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ltGray">
            <a:xfrm flipH="1">
              <a:off x="3732457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ltGray">
            <a:xfrm flipH="1">
              <a:off x="9045819" y="32766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 b="1" i="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AD9C-B2AB-4742-B9D5-88A1B5443D17}" type="datetime1">
              <a:rPr lang="en-US" smtClean="0"/>
              <a:t>12/24/2016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0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6FAA-2408-45A7-869F-2014C214FC1D}" type="datetime1">
              <a:rPr lang="en-US" smtClean="0"/>
              <a:t>12/24/2016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00D2-426F-4F92-907F-34BAC1037045}" type="datetime1">
              <a:rPr lang="en-US" smtClean="0"/>
              <a:t>12/24/2016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2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F0A1930-6C43-4E8F-9426-A3A84C496FC0}" type="datetime1">
              <a:rPr lang="en-US" smtClean="0"/>
              <a:t>12/24/2016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3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17CD-D39E-4644-9F4A-FCA0A2101615}" type="datetime1">
              <a:rPr lang="en-US" smtClean="0"/>
              <a:t>12/24/2016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1651-45E6-4A2C-99B8-82F921298F2D}" type="datetime1">
              <a:rPr lang="en-US" smtClean="0"/>
              <a:t>12/24/2016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06B7-6F8B-402A-A5AA-EC8CCA413C89}" type="datetime1">
              <a:rPr lang="en-US" smtClean="0"/>
              <a:t>12/24/2016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8042-1CDC-4A3A-9348-8618A3117C5A}" type="datetime1">
              <a:rPr lang="en-US" smtClean="0"/>
              <a:t>12/24/2016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4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7805-3287-4562-914A-E3154CDB99E0}" type="datetime1">
              <a:rPr lang="en-US" smtClean="0"/>
              <a:t>12/24/2016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4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6D92-D8A0-4DA7-91C7-7D40AE100B92}" type="datetime1">
              <a:rPr lang="en-US" smtClean="0"/>
              <a:t>12/24/2016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6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CC7D-996C-4D51-8355-44BC67D378B3}" type="datetime1">
              <a:rPr lang="en-US" smtClean="0"/>
              <a:t>12/24/2016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1860687" y="450998"/>
            <a:ext cx="7620000" cy="1139952"/>
            <a:chOff x="1860687" y="450998"/>
            <a:chExt cx="7620000" cy="1139952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1860687" y="450998"/>
              <a:ext cx="7620000" cy="1139952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 userDrawn="1"/>
          </p:nvGrpSpPr>
          <p:grpSpPr>
            <a:xfrm>
              <a:off x="1860687" y="450998"/>
              <a:ext cx="7615237" cy="1106488"/>
              <a:chOff x="1891518" y="519806"/>
              <a:chExt cx="7615237" cy="1106488"/>
            </a:xfrm>
          </p:grpSpPr>
          <p:sp>
            <p:nvSpPr>
              <p:cNvPr id="24" name="Oval 6"/>
              <p:cNvSpPr>
                <a:spLocks noChangeArrowheads="1"/>
              </p:cNvSpPr>
              <p:nvPr/>
            </p:nvSpPr>
            <p:spPr bwMode="hidden">
              <a:xfrm flipH="1">
                <a:off x="5688818" y="519806"/>
                <a:ext cx="1104900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5" name="Oval 7"/>
              <p:cNvSpPr>
                <a:spLocks noChangeArrowheads="1"/>
              </p:cNvSpPr>
              <p:nvPr/>
            </p:nvSpPr>
            <p:spPr bwMode="hidden">
              <a:xfrm flipH="1">
                <a:off x="8403443" y="519806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hidden">
              <a:xfrm flipH="1">
                <a:off x="1891518" y="521394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7" name="Oval 9"/>
              <p:cNvSpPr>
                <a:spLocks noChangeArrowheads="1"/>
              </p:cNvSpPr>
              <p:nvPr/>
            </p:nvSpPr>
            <p:spPr bwMode="hidden">
              <a:xfrm flipH="1">
                <a:off x="7144555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E0F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8" name="Oval 10"/>
              <p:cNvSpPr>
                <a:spLocks noChangeArrowheads="1"/>
              </p:cNvSpPr>
              <p:nvPr/>
            </p:nvSpPr>
            <p:spPr bwMode="hidden">
              <a:xfrm flipH="1">
                <a:off x="3178980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</p:grpSp>
      </p:grpSp>
      <p:sp>
        <p:nvSpPr>
          <p:cNvPr id="3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0346F80-965E-4784-B7D3-29765BD94027}" type="datetime1">
              <a:rPr lang="en-US" smtClean="0"/>
              <a:t>12/24/2016</a:t>
            </a:fld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0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 cap="none" spc="0">
          <a:ln w="22225">
            <a:solidFill>
              <a:schemeClr val="tx2"/>
            </a:solidFill>
            <a:prstDash val="solid"/>
          </a:ln>
          <a:solidFill>
            <a:schemeClr val="tx2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SzPct val="70000"/>
        <a:buFont typeface="Wingdings" panose="05000000000000000000" pitchFamily="2" charset="2"/>
        <a:buChar char="¤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SzPct val="70000"/>
        <a:buFont typeface="Wingdings" panose="05000000000000000000" pitchFamily="2" charset="2"/>
        <a:buChar char="¤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/>
        </a:buClr>
        <a:buSzPct val="70000"/>
        <a:buFont typeface="Wingdings" panose="05000000000000000000" pitchFamily="2" charset="2"/>
        <a:buChar char="¤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5"/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/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/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/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/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Linear_ma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147482" y="209027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Principal Component Analysis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2728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Calculate deviation from the mean: each row is subtracted with the empirical mean row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Find the covariance matrix of the new vector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783" y="2329339"/>
            <a:ext cx="2466135" cy="7413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007" y="2963246"/>
            <a:ext cx="6630057" cy="4064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481" y="3339745"/>
            <a:ext cx="4251037" cy="5381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3435" y="3910741"/>
            <a:ext cx="5501683" cy="4454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5429" y="4356173"/>
            <a:ext cx="5334841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7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Calculate eigenvector and eigenvalue of the covariance matrix: usually use computing algorithm to do the calibration</a:t>
            </a:r>
          </a:p>
          <a:p>
            <a:r>
              <a:rPr lang="en-GB" dirty="0" smtClean="0"/>
              <a:t>Rearrange the eigenvalues: the eigenvector of the highest eigenvalue is the first </a:t>
            </a:r>
            <a:r>
              <a:rPr lang="en-GB" dirty="0" err="1" smtClean="0"/>
              <a:t>PCA</a:t>
            </a:r>
            <a:r>
              <a:rPr lang="en-GB" dirty="0" smtClean="0"/>
              <a:t>, second highest is the second </a:t>
            </a:r>
            <a:r>
              <a:rPr lang="en-GB" dirty="0" err="1" smtClean="0"/>
              <a:t>PCA</a:t>
            </a:r>
            <a:r>
              <a:rPr lang="en-GB" dirty="0" smtClean="0"/>
              <a:t> and so on …</a:t>
            </a:r>
          </a:p>
          <a:p>
            <a:r>
              <a:rPr lang="en-GB" dirty="0" smtClean="0"/>
              <a:t>How MANY </a:t>
            </a:r>
            <a:r>
              <a:rPr lang="en-GB" dirty="0" err="1" smtClean="0"/>
              <a:t>PCA</a:t>
            </a:r>
            <a:r>
              <a:rPr lang="en-GB" dirty="0" smtClean="0"/>
              <a:t> we should keep?</a:t>
            </a:r>
          </a:p>
          <a:p>
            <a:r>
              <a:rPr lang="en-GB" dirty="0" smtClean="0"/>
              <a:t>THEN compute the cumulative energy: 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688" y="4621026"/>
            <a:ext cx="8936624" cy="60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1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59" y="1690688"/>
            <a:ext cx="3034553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Select a number of </a:t>
            </a:r>
            <a:r>
              <a:rPr lang="en-GB" dirty="0" err="1" smtClean="0"/>
              <a:t>PCAs</a:t>
            </a:r>
            <a:r>
              <a:rPr lang="en-GB" dirty="0" smtClean="0"/>
              <a:t> until it reaches a minimum value of cumulative energy (usually 90%)</a:t>
            </a:r>
            <a:r>
              <a:rPr lang="en-GB" dirty="0"/>
              <a:t> </a:t>
            </a:r>
            <a:endParaRPr lang="en-GB" dirty="0" smtClean="0"/>
          </a:p>
          <a:p>
            <a:r>
              <a:rPr lang="en-GB" dirty="0" smtClean="0"/>
              <a:t>Calculate </a:t>
            </a:r>
            <a:r>
              <a:rPr lang="en-GB" dirty="0"/>
              <a:t>scores: perform linear projection of the original dataset into the new coordinate system</a:t>
            </a:r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US" dirty="0"/>
          </a:p>
        </p:txBody>
      </p:sp>
      <p:graphicFrame>
        <p:nvGraphicFramePr>
          <p:cNvPr id="5" name="Content Placeholder 9" title="Chart sampl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1445192"/>
              </p:ext>
            </p:extLst>
          </p:nvPr>
        </p:nvGraphicFramePr>
        <p:xfrm>
          <a:off x="3872752" y="1690688"/>
          <a:ext cx="8108577" cy="4925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214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Calculation: </a:t>
            </a:r>
            <a:r>
              <a:rPr lang="en-US" dirty="0" err="1" smtClean="0"/>
              <a:t>Matlab</a:t>
            </a:r>
            <a:r>
              <a:rPr lang="en-US" dirty="0" smtClean="0"/>
              <a:t> Implementation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3362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64" y="5129493"/>
            <a:ext cx="40862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1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Using </a:t>
            </a:r>
            <a:r>
              <a:rPr lang="en-GB" dirty="0" err="1" smtClean="0"/>
              <a:t>PCA</a:t>
            </a:r>
            <a:r>
              <a:rPr lang="en-GB" dirty="0" smtClean="0"/>
              <a:t> to study the T wave morphology of </a:t>
            </a:r>
            <a:r>
              <a:rPr lang="en-GB" dirty="0" err="1" smtClean="0"/>
              <a:t>Torsad</a:t>
            </a:r>
            <a:r>
              <a:rPr lang="en-GB" dirty="0" smtClean="0"/>
              <a:t> De Points (</a:t>
            </a:r>
            <a:r>
              <a:rPr lang="en-GB" dirty="0" err="1" smtClean="0"/>
              <a:t>TDP</a:t>
            </a:r>
            <a:r>
              <a:rPr lang="en-GB" dirty="0" smtClean="0"/>
              <a:t>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24" y="2366682"/>
            <a:ext cx="11353799" cy="435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3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54532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Extraction of </a:t>
            </a:r>
            <a:r>
              <a:rPr lang="en-GB" dirty="0" err="1" smtClean="0"/>
              <a:t>QRST</a:t>
            </a:r>
            <a:r>
              <a:rPr lang="en-GB" dirty="0" smtClean="0"/>
              <a:t> complex</a:t>
            </a:r>
          </a:p>
          <a:p>
            <a:r>
              <a:rPr lang="en-GB" dirty="0" smtClean="0"/>
              <a:t>Produce an </a:t>
            </a:r>
            <a:r>
              <a:rPr lang="en-GB" dirty="0" err="1" smtClean="0"/>
              <a:t>NxM</a:t>
            </a:r>
            <a:r>
              <a:rPr lang="en-GB" dirty="0" smtClean="0"/>
              <a:t> dataset with N is the number of </a:t>
            </a:r>
            <a:r>
              <a:rPr lang="en-GB" dirty="0" err="1" smtClean="0"/>
              <a:t>QRST</a:t>
            </a:r>
            <a:r>
              <a:rPr lang="en-GB" dirty="0" smtClean="0"/>
              <a:t> complex and M is the number of point within each </a:t>
            </a:r>
            <a:r>
              <a:rPr lang="en-GB" dirty="0" err="1" smtClean="0"/>
              <a:t>QRST</a:t>
            </a:r>
            <a:r>
              <a:rPr lang="en-GB" dirty="0" smtClean="0"/>
              <a:t> complex</a:t>
            </a:r>
          </a:p>
          <a:p>
            <a:r>
              <a:rPr lang="en-GB" dirty="0"/>
              <a:t>Resampling the number of point of each </a:t>
            </a:r>
            <a:r>
              <a:rPr lang="en-GB" dirty="0" err="1"/>
              <a:t>QRST</a:t>
            </a:r>
            <a:r>
              <a:rPr lang="en-GB" dirty="0"/>
              <a:t> complex into the same </a:t>
            </a:r>
            <a:r>
              <a:rPr lang="en-GB" dirty="0" smtClean="0"/>
              <a:t>value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732" y="1690688"/>
            <a:ext cx="7334810" cy="496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9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7810"/>
            <a:ext cx="6096640" cy="3771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434" y="2107982"/>
            <a:ext cx="6137990" cy="370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3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014" y="1690688"/>
            <a:ext cx="8107456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8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 and Discussion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 err="1" smtClean="0"/>
              <a:t>PCA</a:t>
            </a:r>
            <a:r>
              <a:rPr lang="en-GB" dirty="0" smtClean="0"/>
              <a:t> is a method used to reduce the dimension of a dataset while retaining highest variation possible</a:t>
            </a:r>
          </a:p>
          <a:p>
            <a:r>
              <a:rPr lang="en-GB" dirty="0" smtClean="0"/>
              <a:t>Wide applications: remove unwanted parameters, avoid redundancy, visual inspection of classifiers, unsupervised learning for machine leaning, …</a:t>
            </a:r>
          </a:p>
          <a:p>
            <a:pPr marL="0" indent="0">
              <a:buNone/>
            </a:pPr>
            <a:r>
              <a:rPr lang="en-GB" b="1" dirty="0" smtClean="0"/>
              <a:t>CHALLENGES</a:t>
            </a:r>
          </a:p>
          <a:p>
            <a:r>
              <a:rPr lang="en-GB" dirty="0" smtClean="0"/>
              <a:t>Assume a linear relationship between variables</a:t>
            </a:r>
          </a:p>
          <a:p>
            <a:r>
              <a:rPr lang="en-GB" dirty="0" smtClean="0"/>
              <a:t>Computationally expensive to calculate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56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2946959"/>
            <a:ext cx="10515600" cy="1325563"/>
          </a:xfrm>
        </p:spPr>
        <p:txBody>
          <a:bodyPr>
            <a:noAutofit/>
          </a:bodyPr>
          <a:lstStyle/>
          <a:p>
            <a:r>
              <a:rPr lang="en-GB" sz="9200" dirty="0" smtClean="0"/>
              <a:t>THANK YOU</a:t>
            </a:r>
            <a:endParaRPr lang="en-US" sz="9200" dirty="0"/>
          </a:p>
        </p:txBody>
      </p:sp>
    </p:spTree>
    <p:extLst>
      <p:ext uri="{BB962C8B-B14F-4D97-AF65-F5344CB8AC3E}">
        <p14:creationId xmlns:p14="http://schemas.microsoft.com/office/powerpoint/2010/main" val="341964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825625"/>
            <a:ext cx="4029635" cy="4351338"/>
          </a:xfrm>
        </p:spPr>
        <p:txBody>
          <a:bodyPr/>
          <a:lstStyle/>
          <a:p>
            <a:pPr lvl="0"/>
            <a:r>
              <a:rPr lang="en-US" dirty="0" smtClean="0"/>
              <a:t>What is the best line that represent this cluster of data?</a:t>
            </a:r>
          </a:p>
          <a:p>
            <a:pPr lvl="0"/>
            <a:r>
              <a:rPr lang="en-GB" dirty="0" smtClean="0"/>
              <a:t>Why?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intuitive example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467" y="0"/>
            <a:ext cx="6233150" cy="6763871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7056549" y="800099"/>
            <a:ext cx="3355651" cy="4961964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8182773" y="2909046"/>
            <a:ext cx="1090537" cy="744070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088972" y="2339787"/>
            <a:ext cx="5457264" cy="1801906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975876" y="3281081"/>
            <a:ext cx="5504329" cy="1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46469" y="2553159"/>
            <a:ext cx="40341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dirty="0" err="1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12200" y="295830"/>
            <a:ext cx="40341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dirty="0" err="1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53800" y="1770059"/>
            <a:ext cx="40341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dirty="0" err="1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196153" y="3360452"/>
            <a:ext cx="285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088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825625"/>
            <a:ext cx="4640374" cy="4351338"/>
          </a:xfrm>
        </p:spPr>
        <p:txBody>
          <a:bodyPr/>
          <a:lstStyle/>
          <a:p>
            <a:pPr lvl="0"/>
            <a:r>
              <a:rPr lang="en-GB" dirty="0" smtClean="0"/>
              <a:t>Choose one axis of each coordinate that best represents the dataset</a:t>
            </a:r>
          </a:p>
          <a:p>
            <a:pPr lvl="0"/>
            <a:r>
              <a:rPr lang="en-GB" dirty="0" smtClean="0"/>
              <a:t>Compare these two axis</a:t>
            </a:r>
          </a:p>
          <a:p>
            <a:pPr lvl="0"/>
            <a:r>
              <a:rPr lang="en-GB" dirty="0" smtClean="0"/>
              <a:t>Which one is better at representing the dataset?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Another question !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467" y="0"/>
            <a:ext cx="6233150" cy="6763871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7056549" y="800099"/>
            <a:ext cx="3355651" cy="4961964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8182774" y="2909046"/>
            <a:ext cx="1162932" cy="820738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46469" y="2553159"/>
            <a:ext cx="40341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dirty="0" err="1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12200" y="295830"/>
            <a:ext cx="40341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dirty="0" err="1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53800" y="1770059"/>
            <a:ext cx="40341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dirty="0" err="1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196153" y="3360452"/>
            <a:ext cx="285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262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Principal Component Analysis?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Calculation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36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Principal </a:t>
            </a:r>
            <a:r>
              <a:rPr lang="en-GB" dirty="0"/>
              <a:t>C</a:t>
            </a:r>
            <a:r>
              <a:rPr lang="en-GB" dirty="0" smtClean="0"/>
              <a:t>omponent </a:t>
            </a:r>
            <a:r>
              <a:rPr lang="en-GB" dirty="0"/>
              <a:t>A</a:t>
            </a:r>
            <a:r>
              <a:rPr lang="en-GB" dirty="0" smtClean="0"/>
              <a:t>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29082" cy="4351338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 A linear transformation</a:t>
            </a:r>
          </a:p>
          <a:p>
            <a:r>
              <a:rPr lang="en-GB" dirty="0"/>
              <a:t> </a:t>
            </a:r>
            <a:r>
              <a:rPr lang="en-GB" dirty="0" smtClean="0"/>
              <a:t>Transform the original coordinate into another new coordinate system</a:t>
            </a:r>
          </a:p>
          <a:p>
            <a:r>
              <a:rPr lang="en-GB" dirty="0"/>
              <a:t> </a:t>
            </a:r>
            <a:r>
              <a:rPr lang="en-GB" dirty="0" smtClean="0"/>
              <a:t>Largest variation of data lie in the first coordinate (1</a:t>
            </a:r>
            <a:r>
              <a:rPr lang="en-GB" baseline="30000" dirty="0" smtClean="0"/>
              <a:t>st</a:t>
            </a:r>
            <a:r>
              <a:rPr lang="en-GB" dirty="0" smtClean="0"/>
              <a:t> principal component)</a:t>
            </a:r>
          </a:p>
          <a:p>
            <a:r>
              <a:rPr lang="en-GB" dirty="0"/>
              <a:t> </a:t>
            </a:r>
            <a:r>
              <a:rPr lang="en-GB" dirty="0" smtClean="0"/>
              <a:t>Number of axis (N) is the number of Principal Components</a:t>
            </a:r>
          </a:p>
          <a:p>
            <a:r>
              <a:rPr lang="en-GB" dirty="0"/>
              <a:t> </a:t>
            </a:r>
            <a:r>
              <a:rPr lang="en-GB" dirty="0" smtClean="0"/>
              <a:t>In multivariate analysis, each axis represents a feature (3-D = 3-</a:t>
            </a:r>
            <a:r>
              <a:rPr lang="en-GB" dirty="0" err="1" smtClean="0"/>
              <a:t>PCAs</a:t>
            </a:r>
            <a:r>
              <a:rPr lang="en-GB" dirty="0" smtClean="0"/>
              <a:t>; 4-D = 4-</a:t>
            </a:r>
            <a:r>
              <a:rPr lang="en-GB" dirty="0" err="1" smtClean="0"/>
              <a:t>PCAs</a:t>
            </a:r>
            <a:r>
              <a:rPr lang="en-GB" dirty="0" smtClean="0"/>
              <a:t>; …)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328" y="1539137"/>
            <a:ext cx="4273923" cy="463782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8559297" y="2556017"/>
            <a:ext cx="1973984" cy="2474540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9139814" y="3510780"/>
            <a:ext cx="811010" cy="590573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75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Principal </a:t>
            </a:r>
            <a:r>
              <a:rPr lang="en-GB" dirty="0"/>
              <a:t>C</a:t>
            </a:r>
            <a:r>
              <a:rPr lang="en-GB" dirty="0" smtClean="0"/>
              <a:t>omponent </a:t>
            </a:r>
            <a:r>
              <a:rPr lang="en-GB" dirty="0"/>
              <a:t>A</a:t>
            </a:r>
            <a:r>
              <a:rPr lang="en-GB" dirty="0" smtClean="0"/>
              <a:t>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29082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First axis has the greatest variation of the dataset</a:t>
            </a:r>
          </a:p>
          <a:p>
            <a:r>
              <a:rPr lang="en-GB" dirty="0" smtClean="0"/>
              <a:t>Second axis (orthogonal) is the next axis contributing to the second highest variation</a:t>
            </a:r>
          </a:p>
          <a:p>
            <a:r>
              <a:rPr lang="en-GB" dirty="0" smtClean="0"/>
              <a:t>And so on… </a:t>
            </a:r>
          </a:p>
          <a:p>
            <a:r>
              <a:rPr lang="en-GB" dirty="0" smtClean="0"/>
              <a:t>Up to you to decide how many axis should be kept</a:t>
            </a:r>
          </a:p>
          <a:p>
            <a:r>
              <a:rPr lang="en-GB" dirty="0" smtClean="0"/>
              <a:t>BUT how many is small enough to not miss important characteristics of a dataset?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211" y="1690688"/>
            <a:ext cx="4072216" cy="441894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8559297" y="2556017"/>
            <a:ext cx="1973984" cy="2474540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9139814" y="3510780"/>
            <a:ext cx="811010" cy="590573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29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Mainly used for dimensionality reduction while retaining the characteristics that contribute to the greatest variance of the dataset</a:t>
            </a:r>
          </a:p>
          <a:p>
            <a:pPr marL="631825">
              <a:buFont typeface="Courier New" panose="02070309020205020404" pitchFamily="49" charset="0"/>
              <a:buChar char="o"/>
            </a:pPr>
            <a:r>
              <a:rPr lang="en-GB" dirty="0" smtClean="0"/>
              <a:t>Remove redundant, unclear variables</a:t>
            </a:r>
          </a:p>
          <a:p>
            <a:pPr marL="631825">
              <a:buFont typeface="Courier New" panose="02070309020205020404" pitchFamily="49" charset="0"/>
              <a:buChar char="o"/>
            </a:pPr>
            <a:r>
              <a:rPr lang="en-GB" dirty="0" smtClean="0"/>
              <a:t>Visual Inspection of classifiers</a:t>
            </a:r>
          </a:p>
          <a:p>
            <a:r>
              <a:rPr lang="en-GB" dirty="0" smtClean="0"/>
              <a:t>Kind of unsupervised learning of machine learning</a:t>
            </a:r>
          </a:p>
          <a:p>
            <a:r>
              <a:rPr lang="en-GB" dirty="0" smtClean="0"/>
              <a:t>Study the hidden characteristics of the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21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 and Eigenvector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22259" cy="4817222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Eigenvector (characteristic vector)</a:t>
            </a:r>
            <a:r>
              <a:rPr lang="en-US" dirty="0"/>
              <a:t> of a </a:t>
            </a:r>
            <a:r>
              <a:rPr lang="en-US" dirty="0">
                <a:hlinkClick r:id="rId2" tooltip="Linear map"/>
              </a:rPr>
              <a:t>linear </a:t>
            </a:r>
            <a:r>
              <a:rPr lang="en-US" dirty="0" smtClean="0">
                <a:hlinkClick r:id="rId2" tooltip="Linear map"/>
              </a:rPr>
              <a:t>transformation</a:t>
            </a:r>
            <a:r>
              <a:rPr lang="en-US" dirty="0" smtClean="0"/>
              <a:t> is a </a:t>
            </a:r>
            <a:r>
              <a:rPr lang="en-GB" dirty="0"/>
              <a:t>n</a:t>
            </a:r>
            <a:r>
              <a:rPr lang="en-GB" dirty="0" smtClean="0"/>
              <a:t>on-zero vector that does not change direction when the linear transformation is applied to it</a:t>
            </a:r>
          </a:p>
          <a:p>
            <a:endParaRPr lang="en-GB" dirty="0" smtClean="0"/>
          </a:p>
          <a:p>
            <a:r>
              <a:rPr lang="en-GB" dirty="0" smtClean="0"/>
              <a:t>Eigenvalue is the scaling of the eigenvector after transformation</a:t>
            </a:r>
          </a:p>
          <a:p>
            <a:r>
              <a:rPr lang="en-GB" dirty="0" smtClean="0"/>
              <a:t>Eigenvectors are either parallel or orthogonal with the direction of the transformation 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321" y="3870558"/>
            <a:ext cx="1552015" cy="6466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08" y="1614767"/>
            <a:ext cx="5243233" cy="524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5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Organizing the dataset: Suppose a training dataset X has N samples, each sample has M features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Calculate the empirical mean row vector: the mean of each features</a:t>
            </a:r>
          </a:p>
          <a:p>
            <a:endParaRPr lang="en-GB" dirty="0"/>
          </a:p>
          <a:p>
            <a:endParaRPr lang="en-GB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705" y="2278435"/>
            <a:ext cx="5565635" cy="24280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410" y="5427196"/>
            <a:ext cx="4777402" cy="88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0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ermark design templa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atermark design template" id="{9D1F7800-D88B-4456-B4D7-D80839F0DC16}" vid="{48A69CA1-4DF5-4556-B86D-B299B8F349FA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179E9E3-37F6-48A1-9F8E-150B0F8195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Watermark design slides</Template>
  <TotalTime>0</TotalTime>
  <Words>525</Words>
  <Application>Microsoft Office PowerPoint</Application>
  <PresentationFormat>Widescreen</PresentationFormat>
  <Paragraphs>95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Century Gothic</vt:lpstr>
      <vt:lpstr>Courier New</vt:lpstr>
      <vt:lpstr>Times New Roman</vt:lpstr>
      <vt:lpstr>Wingdings</vt:lpstr>
      <vt:lpstr>Watermark design template</vt:lpstr>
      <vt:lpstr>Principal Component Analysis</vt:lpstr>
      <vt:lpstr>An intuitive example</vt:lpstr>
      <vt:lpstr>Another question !</vt:lpstr>
      <vt:lpstr>INDEX</vt:lpstr>
      <vt:lpstr>1. Principal Component Analysis?</vt:lpstr>
      <vt:lpstr>1. Principal Component Analysis?</vt:lpstr>
      <vt:lpstr>2. Application</vt:lpstr>
      <vt:lpstr>Eigenvalue and Eigenvector</vt:lpstr>
      <vt:lpstr>3. Calculation</vt:lpstr>
      <vt:lpstr>3. Calculation</vt:lpstr>
      <vt:lpstr>3. Calculation</vt:lpstr>
      <vt:lpstr>3. Calculation</vt:lpstr>
      <vt:lpstr>3. Calculation: Matlab Implementation</vt:lpstr>
      <vt:lpstr>4. Example</vt:lpstr>
      <vt:lpstr>4. Example</vt:lpstr>
      <vt:lpstr>4. Example</vt:lpstr>
      <vt:lpstr>4. Example</vt:lpstr>
      <vt:lpstr>Conclusion and Discussion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2016-12-22T22:52:00Z</dcterms:created>
  <dcterms:modified xsi:type="dcterms:W3CDTF">2016-12-24T03:36:16Z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TC034606149991</vt:lpwstr>
  </property>
</Properties>
</file>