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4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65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79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62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72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8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2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7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3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3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0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509C-941F-4079-B119-6CF46468A688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7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509C-941F-4079-B119-6CF46468A688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95CED6-149E-41B0-BBE9-C8E5BBAD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8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6761" y="1062315"/>
            <a:ext cx="7766936" cy="2706130"/>
          </a:xfrm>
        </p:spPr>
        <p:txBody>
          <a:bodyPr/>
          <a:lstStyle/>
          <a:p>
            <a:pPr algn="l"/>
            <a:r>
              <a:rPr lang="en-GB" b="1" dirty="0" smtClean="0"/>
              <a:t>QUANTIFYING MYOCARDIAL DAMAGE USING </a:t>
            </a:r>
            <a:r>
              <a:rPr lang="en-GB" b="1" dirty="0" err="1" smtClean="0"/>
              <a:t>ECG</a:t>
            </a:r>
            <a:r>
              <a:rPr lang="en-GB" b="1" dirty="0" smtClean="0"/>
              <a:t> SIGNAL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6761" y="3970150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GB" sz="3200" dirty="0" err="1" smtClean="0">
                <a:solidFill>
                  <a:schemeClr val="tx1"/>
                </a:solidFill>
              </a:rPr>
              <a:t>Biosignal</a:t>
            </a:r>
            <a:r>
              <a:rPr lang="en-GB" sz="3200" dirty="0" smtClean="0">
                <a:solidFill>
                  <a:schemeClr val="tx1"/>
                </a:solidFill>
              </a:rPr>
              <a:t> Processing Project</a:t>
            </a:r>
          </a:p>
          <a:p>
            <a:pPr algn="l"/>
            <a:r>
              <a:rPr lang="en-GB" sz="2400" dirty="0" smtClean="0">
                <a:solidFill>
                  <a:schemeClr val="tx1"/>
                </a:solidFill>
              </a:rPr>
              <a:t>Instructor: PhD. </a:t>
            </a:r>
            <a:r>
              <a:rPr lang="en-GB" sz="2400" dirty="0" err="1" smtClean="0">
                <a:solidFill>
                  <a:schemeClr val="tx1"/>
                </a:solidFill>
              </a:rPr>
              <a:t>Trung</a:t>
            </a:r>
            <a:r>
              <a:rPr lang="en-GB" sz="2400" dirty="0" smtClean="0">
                <a:solidFill>
                  <a:schemeClr val="tx1"/>
                </a:solidFill>
              </a:rPr>
              <a:t> Le</a:t>
            </a:r>
          </a:p>
          <a:p>
            <a:pPr algn="l"/>
            <a:r>
              <a:rPr lang="en-GB" sz="2400" dirty="0" smtClean="0">
                <a:solidFill>
                  <a:schemeClr val="tx1"/>
                </a:solidFill>
              </a:rPr>
              <a:t>Student: Nguyen Pham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38" y="288959"/>
            <a:ext cx="9381067" cy="1320800"/>
          </a:xfrm>
        </p:spPr>
        <p:txBody>
          <a:bodyPr>
            <a:noAutofit/>
          </a:bodyPr>
          <a:lstStyle/>
          <a:p>
            <a:r>
              <a:rPr lang="en-GB" sz="4200" b="1" dirty="0" smtClean="0"/>
              <a:t>Baseline wander removal using Wavelet Transform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38" y="1713577"/>
            <a:ext cx="4607362" cy="2153834"/>
          </a:xfrm>
        </p:spPr>
        <p:txBody>
          <a:bodyPr>
            <a:noAutofit/>
          </a:bodyPr>
          <a:lstStyle/>
          <a:p>
            <a:r>
              <a:rPr lang="en-GB" sz="2400" dirty="0" smtClean="0"/>
              <a:t>Using Discrete Wavelet Transform (</a:t>
            </a:r>
            <a:r>
              <a:rPr lang="en-GB" sz="2400" b="1" dirty="0" err="1" smtClean="0">
                <a:solidFill>
                  <a:schemeClr val="accent4"/>
                </a:solidFill>
              </a:rPr>
              <a:t>DWT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‘</a:t>
            </a:r>
            <a:r>
              <a:rPr lang="en-GB" sz="2400" b="1" dirty="0" err="1" smtClean="0">
                <a:solidFill>
                  <a:schemeClr val="accent4"/>
                </a:solidFill>
              </a:rPr>
              <a:t>db4</a:t>
            </a:r>
            <a:r>
              <a:rPr lang="en-GB" sz="2400" dirty="0" smtClean="0"/>
              <a:t>’ mother wavelet, </a:t>
            </a:r>
            <a:r>
              <a:rPr lang="en-GB" sz="2400" b="1" dirty="0" smtClean="0">
                <a:solidFill>
                  <a:schemeClr val="accent4"/>
                </a:solidFill>
              </a:rPr>
              <a:t>8 level</a:t>
            </a:r>
            <a:r>
              <a:rPr lang="en-GB" sz="2400" dirty="0" smtClean="0"/>
              <a:t> of decomposition</a:t>
            </a:r>
          </a:p>
          <a:p>
            <a:r>
              <a:rPr lang="en-GB" sz="2400" dirty="0" smtClean="0"/>
              <a:t>The </a:t>
            </a:r>
            <a:r>
              <a:rPr lang="en-GB" sz="2400" b="1" dirty="0" smtClean="0">
                <a:solidFill>
                  <a:schemeClr val="accent4"/>
                </a:solidFill>
              </a:rPr>
              <a:t>approximation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at level 8 is the baseline wander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21838" y="4389450"/>
            <a:ext cx="4319669" cy="1778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BASELINE </a:t>
            </a:r>
            <a:r>
              <a:rPr lang="en-US" sz="16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REMOVE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approx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detail]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wavelet_decompose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8, 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db4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sig1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approx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(:,8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011" y="1270000"/>
            <a:ext cx="6457950" cy="217658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383150" y="3466348"/>
            <a:ext cx="4319669" cy="32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/>
              <a:t>Before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11" y="3897346"/>
            <a:ext cx="6457950" cy="209216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383150" y="6004761"/>
            <a:ext cx="4319669" cy="32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27" y="350839"/>
            <a:ext cx="8596668" cy="1320800"/>
          </a:xfrm>
        </p:spPr>
        <p:txBody>
          <a:bodyPr>
            <a:noAutofit/>
          </a:bodyPr>
          <a:lstStyle/>
          <a:p>
            <a:r>
              <a:rPr lang="en-GB" sz="4200" b="1" dirty="0" smtClean="0"/>
              <a:t>R peaks detection and T wave detection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99" y="1890734"/>
            <a:ext cx="4100728" cy="3880773"/>
          </a:xfrm>
        </p:spPr>
        <p:txBody>
          <a:bodyPr>
            <a:noAutofit/>
          </a:bodyPr>
          <a:lstStyle/>
          <a:p>
            <a:r>
              <a:rPr lang="en-GB" sz="2400" dirty="0" smtClean="0"/>
              <a:t>Self – constructed algorithm for R peak and T wave Detection (33 lines of code)</a:t>
            </a:r>
          </a:p>
          <a:p>
            <a:r>
              <a:rPr lang="en-GB" sz="2400" dirty="0" smtClean="0"/>
              <a:t>Span is 10 seconds</a:t>
            </a:r>
          </a:p>
          <a:p>
            <a:r>
              <a:rPr lang="en-GB" sz="2400" dirty="0" smtClean="0"/>
              <a:t>Analysis is applied for each heart beat</a:t>
            </a:r>
          </a:p>
          <a:p>
            <a:r>
              <a:rPr lang="en-GB" sz="2400" dirty="0" smtClean="0"/>
              <a:t>Output is plotted as a graph and its mean value is provided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059" y="1120314"/>
            <a:ext cx="6694533" cy="1819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061" y="2926245"/>
            <a:ext cx="6694532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060" y="4735995"/>
            <a:ext cx="6699731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75" y="364572"/>
            <a:ext cx="8596668" cy="1320800"/>
          </a:xfrm>
        </p:spPr>
        <p:txBody>
          <a:bodyPr>
            <a:noAutofit/>
          </a:bodyPr>
          <a:lstStyle/>
          <a:p>
            <a:r>
              <a:rPr lang="en-GB" sz="4200" b="1" dirty="0" err="1" smtClean="0"/>
              <a:t>Detrended</a:t>
            </a:r>
            <a:r>
              <a:rPr lang="en-GB" sz="4200" b="1" dirty="0" smtClean="0"/>
              <a:t> Fluctuation Analysis: an overview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75" y="1753722"/>
            <a:ext cx="5105280" cy="4835990"/>
          </a:xfrm>
        </p:spPr>
        <p:txBody>
          <a:bodyPr>
            <a:noAutofit/>
          </a:bodyPr>
          <a:lstStyle/>
          <a:p>
            <a:r>
              <a:rPr lang="en-GB" sz="2400" dirty="0"/>
              <a:t>M</a:t>
            </a:r>
            <a:r>
              <a:rPr lang="en-GB" sz="2400" dirty="0" smtClean="0"/>
              <a:t>easures the degree of </a:t>
            </a:r>
            <a:r>
              <a:rPr lang="en-GB" sz="2400" b="1" dirty="0" smtClean="0">
                <a:solidFill>
                  <a:schemeClr val="accent4"/>
                </a:solidFill>
              </a:rPr>
              <a:t>fluctuation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within a signal </a:t>
            </a:r>
            <a:r>
              <a:rPr lang="en-GB" sz="2400" b="1" dirty="0" smtClean="0">
                <a:solidFill>
                  <a:schemeClr val="accent4"/>
                </a:solidFill>
              </a:rPr>
              <a:t>without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consider its </a:t>
            </a:r>
            <a:r>
              <a:rPr lang="en-GB" sz="2400" b="1" dirty="0" smtClean="0">
                <a:solidFill>
                  <a:schemeClr val="accent4"/>
                </a:solidFill>
              </a:rPr>
              <a:t>trend</a:t>
            </a:r>
          </a:p>
          <a:p>
            <a:r>
              <a:rPr lang="en-GB" sz="2400" b="1" dirty="0" smtClean="0">
                <a:solidFill>
                  <a:schemeClr val="accent4"/>
                </a:solidFill>
              </a:rPr>
              <a:t>Large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value of </a:t>
            </a:r>
            <a:r>
              <a:rPr lang="en-GB" sz="2400" dirty="0" err="1" smtClean="0"/>
              <a:t>DFA</a:t>
            </a:r>
            <a:r>
              <a:rPr lang="en-GB" sz="2400" dirty="0" smtClean="0"/>
              <a:t> corresponds to </a:t>
            </a:r>
            <a:r>
              <a:rPr lang="en-GB" sz="2400" b="1" dirty="0" smtClean="0">
                <a:solidFill>
                  <a:schemeClr val="accent4"/>
                </a:solidFill>
              </a:rPr>
              <a:t>more complexity </a:t>
            </a:r>
            <a:r>
              <a:rPr lang="en-GB" sz="2400" dirty="0" smtClean="0"/>
              <a:t>of a system</a:t>
            </a:r>
          </a:p>
          <a:p>
            <a:r>
              <a:rPr lang="en-GB" sz="2400" dirty="0" smtClean="0"/>
              <a:t>Many researchers have reported the relationship between </a:t>
            </a:r>
            <a:r>
              <a:rPr lang="en-GB" sz="2400" dirty="0" err="1" smtClean="0"/>
              <a:t>DFA</a:t>
            </a:r>
            <a:r>
              <a:rPr lang="en-GB" sz="2400" dirty="0" smtClean="0"/>
              <a:t> and MI</a:t>
            </a:r>
          </a:p>
          <a:p>
            <a:r>
              <a:rPr lang="en-GB" sz="2400" b="1" dirty="0" smtClean="0">
                <a:solidFill>
                  <a:schemeClr val="accent4"/>
                </a:solidFill>
              </a:rPr>
              <a:t>Normal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subject: 		</a:t>
            </a:r>
            <a:r>
              <a:rPr lang="en-GB" sz="2400" b="1" dirty="0" err="1" smtClean="0">
                <a:solidFill>
                  <a:schemeClr val="accent4"/>
                </a:solidFill>
              </a:rPr>
              <a:t>DFA</a:t>
            </a:r>
            <a:r>
              <a:rPr lang="en-GB" sz="2400" b="1" dirty="0" smtClean="0">
                <a:solidFill>
                  <a:schemeClr val="accent4"/>
                </a:solidFill>
              </a:rPr>
              <a:t> &lt; 1</a:t>
            </a:r>
          </a:p>
          <a:p>
            <a:r>
              <a:rPr lang="en-GB" sz="2400" b="1" dirty="0" smtClean="0">
                <a:solidFill>
                  <a:schemeClr val="accent4"/>
                </a:solidFill>
              </a:rPr>
              <a:t>MI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subject: 			</a:t>
            </a:r>
            <a:r>
              <a:rPr lang="en-GB" sz="2400" b="1" dirty="0" err="1" smtClean="0">
                <a:solidFill>
                  <a:schemeClr val="accent4"/>
                </a:solidFill>
              </a:rPr>
              <a:t>DFA</a:t>
            </a:r>
            <a:r>
              <a:rPr lang="en-GB" sz="2400" b="1" dirty="0" smtClean="0">
                <a:solidFill>
                  <a:schemeClr val="accent4"/>
                </a:solidFill>
              </a:rPr>
              <a:t> &gt; 1</a:t>
            </a:r>
          </a:p>
          <a:p>
            <a:r>
              <a:rPr lang="en-GB" sz="2400" dirty="0" err="1" smtClean="0"/>
              <a:t>Matlab</a:t>
            </a:r>
            <a:r>
              <a:rPr lang="en-GB" sz="2400" dirty="0" smtClean="0"/>
              <a:t> supported code: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808" y="1143000"/>
            <a:ext cx="6523148" cy="48274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29063" y="6136873"/>
            <a:ext cx="4319669" cy="452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DetrendedFluctuation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142064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40" y="306722"/>
            <a:ext cx="8596668" cy="781318"/>
          </a:xfrm>
        </p:spPr>
        <p:txBody>
          <a:bodyPr/>
          <a:lstStyle/>
          <a:p>
            <a:r>
              <a:rPr lang="en-GB" sz="4200" b="1" dirty="0" smtClean="0"/>
              <a:t>Validation</a:t>
            </a:r>
            <a:endParaRPr lang="en-US" sz="4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6" y="1390918"/>
            <a:ext cx="5905500" cy="1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140" y="1390918"/>
            <a:ext cx="5905500" cy="1893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140" y="3978790"/>
            <a:ext cx="59055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36" y="3978790"/>
            <a:ext cx="5905500" cy="1905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976055" y="3348732"/>
            <a:ext cx="4319669" cy="32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/>
              <a:t>ST Elevation MI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49151" y="3348732"/>
            <a:ext cx="4319669" cy="32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/>
              <a:t>Normal patient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976054" y="6037330"/>
            <a:ext cx="4319669" cy="32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/>
              <a:t>ST Depression MI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49151" y="6037330"/>
            <a:ext cx="4319669" cy="32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/>
              <a:t>T inverted Ischemia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57" y="354106"/>
            <a:ext cx="8596668" cy="1320800"/>
          </a:xfrm>
        </p:spPr>
        <p:txBody>
          <a:bodyPr>
            <a:normAutofit/>
          </a:bodyPr>
          <a:lstStyle/>
          <a:p>
            <a:r>
              <a:rPr lang="en-GB" sz="4200" b="1" dirty="0" smtClean="0"/>
              <a:t>Validation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81" y="1674906"/>
            <a:ext cx="10900584" cy="3880773"/>
          </a:xfrm>
        </p:spPr>
        <p:txBody>
          <a:bodyPr>
            <a:noAutofit/>
          </a:bodyPr>
          <a:lstStyle/>
          <a:p>
            <a:r>
              <a:rPr lang="en-GB" sz="2400" dirty="0" smtClean="0"/>
              <a:t>Threshold: </a:t>
            </a:r>
            <a:r>
              <a:rPr lang="en-GB" sz="2400" dirty="0"/>
              <a:t>	</a:t>
            </a:r>
            <a:r>
              <a:rPr lang="en-GB" sz="2400" dirty="0" smtClean="0"/>
              <a:t>- </a:t>
            </a:r>
            <a:r>
              <a:rPr lang="en-GB" sz="2400" dirty="0" err="1" smtClean="0"/>
              <a:t>DFA</a:t>
            </a:r>
            <a:r>
              <a:rPr lang="en-GB" sz="2400" dirty="0" smtClean="0"/>
              <a:t> &gt; 1: MI detected</a:t>
            </a:r>
          </a:p>
          <a:p>
            <a:pPr marL="1828800" lvl="4" indent="0">
              <a:buNone/>
            </a:pPr>
            <a:r>
              <a:rPr lang="en-GB" sz="2400" dirty="0" smtClean="0"/>
              <a:t>	- </a:t>
            </a:r>
            <a:r>
              <a:rPr lang="en-GB" sz="2400" dirty="0" err="1" smtClean="0"/>
              <a:t>DFA</a:t>
            </a:r>
            <a:r>
              <a:rPr lang="en-GB" sz="2400" dirty="0" smtClean="0"/>
              <a:t> &lt; 1: No ST Deviation detected</a:t>
            </a:r>
          </a:p>
          <a:p>
            <a:pPr marL="363538" lvl="4" indent="-363538"/>
            <a:r>
              <a:rPr lang="en-GB" sz="2400" dirty="0" smtClean="0"/>
              <a:t>Validation:	- 7 records of transient ST Depression: 6 corrected</a:t>
            </a:r>
          </a:p>
          <a:p>
            <a:pPr marL="1828800" lvl="8" indent="0">
              <a:buNone/>
            </a:pPr>
            <a:r>
              <a:rPr lang="en-GB" sz="2400" dirty="0" smtClean="0"/>
              <a:t>	- 9 records of no transient ST Depression: 3 corrected</a:t>
            </a:r>
          </a:p>
          <a:p>
            <a:pPr marL="1828800" lvl="8" indent="0">
              <a:buNone/>
            </a:pPr>
            <a:r>
              <a:rPr lang="en-GB" sz="2400" dirty="0" smtClean="0"/>
              <a:t>	- 10 records of normal control: 8 corrected</a:t>
            </a:r>
          </a:p>
          <a:p>
            <a:pPr marL="363538" lvl="8" indent="-363538"/>
            <a:r>
              <a:rPr lang="en-GB" sz="2400" dirty="0" smtClean="0"/>
              <a:t>Sensitivity: 	- 56%</a:t>
            </a:r>
          </a:p>
          <a:p>
            <a:pPr marL="363538" lvl="8" indent="-363538"/>
            <a:r>
              <a:rPr lang="en-GB" sz="2400" dirty="0" smtClean="0"/>
              <a:t>Specificity:	- 80%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379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b="1" dirty="0" smtClean="0"/>
              <a:t>VI. Conclusion and Discussion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70" y="1674906"/>
            <a:ext cx="9206254" cy="3880773"/>
          </a:xfrm>
        </p:spPr>
        <p:txBody>
          <a:bodyPr>
            <a:noAutofit/>
          </a:bodyPr>
          <a:lstStyle/>
          <a:p>
            <a:r>
              <a:rPr lang="en-GB" sz="2400" dirty="0" smtClean="0"/>
              <a:t>In order to obtain good result using </a:t>
            </a:r>
            <a:r>
              <a:rPr lang="en-GB" sz="2400" dirty="0" err="1" smtClean="0"/>
              <a:t>ECG</a:t>
            </a:r>
            <a:r>
              <a:rPr lang="en-GB" sz="2400" dirty="0" smtClean="0"/>
              <a:t>, </a:t>
            </a:r>
            <a:r>
              <a:rPr lang="en-GB" sz="2400" b="1" dirty="0" err="1" smtClean="0">
                <a:solidFill>
                  <a:schemeClr val="accent4"/>
                </a:solidFill>
              </a:rPr>
              <a:t>QRS</a:t>
            </a:r>
            <a:r>
              <a:rPr lang="en-GB" sz="2400" b="1" dirty="0" smtClean="0">
                <a:solidFill>
                  <a:schemeClr val="accent4"/>
                </a:solidFill>
              </a:rPr>
              <a:t> detection </a:t>
            </a:r>
            <a:r>
              <a:rPr lang="en-GB" sz="2400" dirty="0" smtClean="0"/>
              <a:t>need to be </a:t>
            </a:r>
            <a:r>
              <a:rPr lang="en-GB" sz="2400" b="1" dirty="0" smtClean="0">
                <a:solidFill>
                  <a:schemeClr val="accent4"/>
                </a:solidFill>
              </a:rPr>
              <a:t>extremely precise</a:t>
            </a:r>
          </a:p>
          <a:p>
            <a:r>
              <a:rPr lang="en-GB" sz="2400" b="1" dirty="0" err="1" smtClean="0">
                <a:solidFill>
                  <a:schemeClr val="accent4"/>
                </a:solidFill>
              </a:rPr>
              <a:t>DFA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is found to be </a:t>
            </a:r>
            <a:r>
              <a:rPr lang="en-GB" sz="2400" b="1" dirty="0" smtClean="0">
                <a:solidFill>
                  <a:schemeClr val="accent4"/>
                </a:solidFill>
              </a:rPr>
              <a:t>valuable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in detection of transient Myocardial Infarction</a:t>
            </a:r>
          </a:p>
          <a:p>
            <a:r>
              <a:rPr lang="en-GB" sz="2400" dirty="0" smtClean="0"/>
              <a:t>The </a:t>
            </a:r>
            <a:r>
              <a:rPr lang="en-GB" sz="2400" b="1" dirty="0" smtClean="0">
                <a:solidFill>
                  <a:schemeClr val="accent4"/>
                </a:solidFill>
              </a:rPr>
              <a:t>higher the </a:t>
            </a:r>
            <a:r>
              <a:rPr lang="en-GB" sz="2400" b="1" dirty="0" err="1" smtClean="0">
                <a:solidFill>
                  <a:schemeClr val="accent4"/>
                </a:solidFill>
              </a:rPr>
              <a:t>DFA</a:t>
            </a:r>
            <a:r>
              <a:rPr lang="en-GB" sz="2400" dirty="0" smtClean="0"/>
              <a:t>, the more severe the ST Deviation, the </a:t>
            </a:r>
            <a:r>
              <a:rPr lang="en-GB" sz="2400" b="1" dirty="0" smtClean="0">
                <a:solidFill>
                  <a:schemeClr val="accent4"/>
                </a:solidFill>
              </a:rPr>
              <a:t>more dangerous </a:t>
            </a:r>
            <a:r>
              <a:rPr lang="en-GB" sz="2400" dirty="0" smtClean="0"/>
              <a:t>the case of MI</a:t>
            </a:r>
          </a:p>
          <a:p>
            <a:r>
              <a:rPr lang="en-GB" sz="2400" dirty="0" smtClean="0"/>
              <a:t>However, its ability to </a:t>
            </a:r>
            <a:r>
              <a:rPr lang="en-GB" sz="2400" b="1" dirty="0" smtClean="0">
                <a:solidFill>
                  <a:schemeClr val="accent4"/>
                </a:solidFill>
              </a:rPr>
              <a:t>distinguish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ST change MI with </a:t>
            </a:r>
            <a:r>
              <a:rPr lang="en-GB" sz="2400" b="1" dirty="0" smtClean="0">
                <a:solidFill>
                  <a:schemeClr val="accent4"/>
                </a:solidFill>
              </a:rPr>
              <a:t>no transient ST change MI is still poor</a:t>
            </a:r>
          </a:p>
          <a:p>
            <a:r>
              <a:rPr lang="en-GB" sz="2400" b="1" dirty="0" smtClean="0">
                <a:solidFill>
                  <a:schemeClr val="accent4"/>
                </a:solidFill>
              </a:rPr>
              <a:t>More features should be extracted </a:t>
            </a:r>
            <a:r>
              <a:rPr lang="en-GB" sz="2400" dirty="0" smtClean="0"/>
              <a:t>in order to reliably detect Myocardial Infarction using </a:t>
            </a:r>
            <a:r>
              <a:rPr lang="en-GB" sz="2400" dirty="0" err="1" smtClean="0"/>
              <a:t>ECG</a:t>
            </a:r>
            <a:r>
              <a:rPr lang="en-GB" sz="2400" dirty="0" smtClean="0"/>
              <a:t> </a:t>
            </a:r>
            <a:r>
              <a:rPr lang="en-GB" sz="2400" dirty="0" err="1" smtClean="0"/>
              <a:t>sigal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400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b="1" dirty="0" smtClean="0"/>
              <a:t>VII. References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8836"/>
            <a:ext cx="8596668" cy="464286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Woo MA, Stevenson </a:t>
            </a:r>
            <a:r>
              <a:rPr lang="en-US" sz="2000" dirty="0" err="1"/>
              <a:t>WG</a:t>
            </a:r>
            <a:r>
              <a:rPr lang="en-US" sz="2000" dirty="0"/>
              <a:t>, Moser DK, </a:t>
            </a:r>
            <a:r>
              <a:rPr lang="en-US" sz="2000" dirty="0" err="1"/>
              <a:t>Trelease</a:t>
            </a:r>
            <a:r>
              <a:rPr lang="en-US" sz="2000" dirty="0"/>
              <a:t> </a:t>
            </a:r>
            <a:r>
              <a:rPr lang="en-US" sz="2000" dirty="0" err="1"/>
              <a:t>RB</a:t>
            </a:r>
            <a:r>
              <a:rPr lang="en-US" sz="2000" dirty="0"/>
              <a:t>, </a:t>
            </a:r>
            <a:r>
              <a:rPr lang="en-US" sz="2000" dirty="0" smtClean="0"/>
              <a:t>Harper RH </a:t>
            </a:r>
            <a:r>
              <a:rPr lang="en-US" sz="2000" dirty="0"/>
              <a:t>(1992) Patterns of beat-to-beat heart rate variability </a:t>
            </a:r>
            <a:r>
              <a:rPr lang="en-US" sz="2000" dirty="0" smtClean="0"/>
              <a:t>in advanced </a:t>
            </a:r>
            <a:r>
              <a:rPr lang="en-US" sz="2000" dirty="0"/>
              <a:t>heart failure. Am Heart J </a:t>
            </a:r>
            <a:r>
              <a:rPr lang="en-US" sz="2000" dirty="0" smtClean="0"/>
              <a:t>123:704–707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Wharton </a:t>
            </a:r>
            <a:r>
              <a:rPr lang="en-US" sz="2000" dirty="0" err="1"/>
              <a:t>JM</a:t>
            </a:r>
            <a:r>
              <a:rPr lang="en-US" sz="2000" dirty="0"/>
              <a:t>, Coleman RE, Strauss HC (1992) The role </a:t>
            </a:r>
            <a:r>
              <a:rPr lang="en-US" sz="2000" dirty="0" smtClean="0"/>
              <a:t>of the </a:t>
            </a:r>
            <a:r>
              <a:rPr lang="en-US" sz="2000" dirty="0"/>
              <a:t>autonomic nervous system in sudden cardiac </a:t>
            </a:r>
            <a:r>
              <a:rPr lang="en-US" sz="2000" dirty="0" smtClean="0"/>
              <a:t>death. Trends </a:t>
            </a:r>
            <a:r>
              <a:rPr lang="en-US" sz="2000" dirty="0" err="1"/>
              <a:t>Cardiovasc</a:t>
            </a:r>
            <a:r>
              <a:rPr lang="en-US" sz="2000" dirty="0"/>
              <a:t> Med </a:t>
            </a:r>
            <a:r>
              <a:rPr lang="en-US" sz="2000" dirty="0" smtClean="0"/>
              <a:t>2:65–71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Wilson PW, Evans </a:t>
            </a:r>
            <a:r>
              <a:rPr lang="en-US" sz="2000" dirty="0" err="1"/>
              <a:t>JC</a:t>
            </a:r>
            <a:r>
              <a:rPr lang="en-US" sz="2000" dirty="0"/>
              <a:t> (1993) Coronary artery </a:t>
            </a:r>
            <a:r>
              <a:rPr lang="en-US" sz="2000" dirty="0" smtClean="0"/>
              <a:t>prediction. Am </a:t>
            </a:r>
            <a:r>
              <a:rPr lang="en-US" sz="2000" dirty="0"/>
              <a:t>J </a:t>
            </a:r>
            <a:r>
              <a:rPr lang="en-US" sz="2000" dirty="0" err="1"/>
              <a:t>Hypertens</a:t>
            </a:r>
            <a:r>
              <a:rPr lang="en-US" sz="2000" dirty="0"/>
              <a:t> </a:t>
            </a:r>
            <a:r>
              <a:rPr lang="en-US" sz="2000" dirty="0" err="1" smtClean="0"/>
              <a:t>6:309S</a:t>
            </a:r>
            <a:r>
              <a:rPr lang="en-US" sz="2000" dirty="0" smtClean="0"/>
              <a:t>–</a:t>
            </a:r>
            <a:r>
              <a:rPr lang="en-US" sz="2000" dirty="0" err="1" smtClean="0"/>
              <a:t>313S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/>
              <a:t>Rothschild M, Rothschild A, Pfeifer M (1988) </a:t>
            </a:r>
            <a:r>
              <a:rPr lang="en-US" sz="2000" dirty="0" smtClean="0"/>
              <a:t>Temporary decrease </a:t>
            </a:r>
            <a:r>
              <a:rPr lang="en-US" sz="2000" dirty="0"/>
              <a:t>in cardiac parasympathetic tone after acute myocardial infarction. Am J </a:t>
            </a:r>
            <a:r>
              <a:rPr lang="en-US" sz="2000" dirty="0" err="1"/>
              <a:t>Cardiol</a:t>
            </a:r>
            <a:r>
              <a:rPr lang="en-US" sz="2000" dirty="0"/>
              <a:t> </a:t>
            </a:r>
            <a:r>
              <a:rPr lang="en-US" sz="2000" dirty="0" smtClean="0"/>
              <a:t>18:637–639</a:t>
            </a:r>
          </a:p>
          <a:p>
            <a:pPr>
              <a:buFont typeface="+mj-lt"/>
              <a:buAutoNum type="arabicPeriod"/>
            </a:pPr>
            <a:r>
              <a:rPr lang="en-US" sz="2000" dirty="0" err="1"/>
              <a:t>Rossinin</a:t>
            </a:r>
            <a:r>
              <a:rPr lang="en-US" sz="2000" dirty="0"/>
              <a:t> J, </a:t>
            </a:r>
            <a:r>
              <a:rPr lang="en-US" sz="2000" dirty="0" err="1"/>
              <a:t>Vitasalo</a:t>
            </a:r>
            <a:r>
              <a:rPr lang="en-US" sz="2000" dirty="0"/>
              <a:t> M, </a:t>
            </a:r>
            <a:r>
              <a:rPr lang="en-US" sz="2000" dirty="0" err="1"/>
              <a:t>Partanen</a:t>
            </a:r>
            <a:r>
              <a:rPr lang="en-US" sz="2000" dirty="0"/>
              <a:t> J et al (1997) Effects </a:t>
            </a:r>
            <a:r>
              <a:rPr lang="en-US" sz="2000" dirty="0" smtClean="0"/>
              <a:t>of acute </a:t>
            </a:r>
            <a:r>
              <a:rPr lang="en-US" sz="2000" dirty="0"/>
              <a:t>alcohol ingestion on heart rate variability in </a:t>
            </a:r>
            <a:r>
              <a:rPr lang="en-US" sz="2000" dirty="0" smtClean="0"/>
              <a:t>patients with </a:t>
            </a:r>
            <a:r>
              <a:rPr lang="en-US" sz="2000" dirty="0"/>
              <a:t>documented coronary artery disease and stable </a:t>
            </a:r>
            <a:r>
              <a:rPr lang="en-US" sz="2000" dirty="0" smtClean="0"/>
              <a:t>angina pectoris</a:t>
            </a:r>
            <a:r>
              <a:rPr lang="en-US" sz="2000" dirty="0"/>
              <a:t>. Am J </a:t>
            </a:r>
            <a:r>
              <a:rPr lang="en-US" sz="2000" dirty="0" err="1"/>
              <a:t>Cardiol</a:t>
            </a:r>
            <a:r>
              <a:rPr lang="en-US" sz="2000" dirty="0"/>
              <a:t> 79:487–491</a:t>
            </a:r>
          </a:p>
        </p:txBody>
      </p:sp>
    </p:spTree>
    <p:extLst>
      <p:ext uri="{BB962C8B-B14F-4D97-AF65-F5344CB8AC3E}">
        <p14:creationId xmlns:p14="http://schemas.microsoft.com/office/powerpoint/2010/main" val="36982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2680447"/>
            <a:ext cx="8596668" cy="1320800"/>
          </a:xfrm>
        </p:spPr>
        <p:txBody>
          <a:bodyPr>
            <a:noAutofit/>
          </a:bodyPr>
          <a:lstStyle/>
          <a:p>
            <a:r>
              <a:rPr lang="en-GB" sz="9200" b="1" dirty="0" smtClean="0"/>
              <a:t>THANK YOU</a:t>
            </a:r>
            <a:endParaRPr lang="en-US" sz="9200" b="1" dirty="0"/>
          </a:p>
        </p:txBody>
      </p:sp>
    </p:spTree>
    <p:extLst>
      <p:ext uri="{BB962C8B-B14F-4D97-AF65-F5344CB8AC3E}">
        <p14:creationId xmlns:p14="http://schemas.microsoft.com/office/powerpoint/2010/main" val="6370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200" b="1" dirty="0" smtClean="0"/>
              <a:t>INDEX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400" dirty="0" smtClean="0"/>
              <a:t>Myocardial Infarction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Electrocardiogram signal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Project objectives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Design and Implementation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Result and Validation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Conclusion and Discussion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REFERENCE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59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b="1" dirty="0" smtClean="0"/>
              <a:t>I. Myocardial Infarction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0966"/>
            <a:ext cx="5462943" cy="4764646"/>
          </a:xfrm>
        </p:spPr>
        <p:txBody>
          <a:bodyPr>
            <a:noAutofit/>
          </a:bodyPr>
          <a:lstStyle/>
          <a:p>
            <a:r>
              <a:rPr lang="en-GB" sz="2400" dirty="0" smtClean="0"/>
              <a:t>Myocardial Infarction is the </a:t>
            </a:r>
            <a:r>
              <a:rPr lang="en-GB" sz="2400" b="1" dirty="0" smtClean="0">
                <a:solidFill>
                  <a:schemeClr val="accent4"/>
                </a:solidFill>
              </a:rPr>
              <a:t>leading cause of death</a:t>
            </a:r>
            <a:r>
              <a:rPr lang="en-GB" sz="2400" b="1" dirty="0" smtClean="0"/>
              <a:t> </a:t>
            </a:r>
            <a:r>
              <a:rPr lang="en-GB" sz="2400" dirty="0" smtClean="0"/>
              <a:t>worldwide</a:t>
            </a:r>
          </a:p>
          <a:p>
            <a:r>
              <a:rPr lang="en-US" sz="2400" dirty="0"/>
              <a:t>The World Heart Federation (</a:t>
            </a:r>
            <a:r>
              <a:rPr lang="en-US" sz="2400" dirty="0" err="1"/>
              <a:t>WHF</a:t>
            </a:r>
            <a:r>
              <a:rPr lang="en-US" sz="2400" dirty="0"/>
              <a:t>) estimates that the incidence of  CAD  </a:t>
            </a:r>
            <a:r>
              <a:rPr lang="en-US" sz="2400" dirty="0" smtClean="0"/>
              <a:t>in Vietnam </a:t>
            </a:r>
            <a:r>
              <a:rPr lang="en-US" sz="2400" dirty="0"/>
              <a:t>in 2017 may reach 20%, ranking 4th in the </a:t>
            </a:r>
            <a:r>
              <a:rPr lang="en-US" sz="2400" dirty="0" smtClean="0"/>
              <a:t>world</a:t>
            </a:r>
          </a:p>
          <a:p>
            <a:r>
              <a:rPr lang="en-US" sz="2400" dirty="0" smtClean="0"/>
              <a:t>Disease </a:t>
            </a:r>
            <a:r>
              <a:rPr lang="en-US" sz="2400" dirty="0"/>
              <a:t>caused by </a:t>
            </a:r>
            <a:r>
              <a:rPr lang="en-US" sz="2400" b="1" dirty="0">
                <a:solidFill>
                  <a:schemeClr val="accent4"/>
                </a:solidFill>
              </a:rPr>
              <a:t>insufficiency of blood supply</a:t>
            </a:r>
            <a:r>
              <a:rPr lang="en-US" sz="2400" dirty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the heart’s </a:t>
            </a:r>
            <a:r>
              <a:rPr lang="en-US" sz="2400" dirty="0" smtClean="0"/>
              <a:t>tissue</a:t>
            </a:r>
          </a:p>
          <a:p>
            <a:r>
              <a:rPr lang="en-GB" sz="2400" dirty="0" smtClean="0"/>
              <a:t>Symptoms: Severe chest pain, Vomit, dizziness, shortness of breath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559" y="1265463"/>
            <a:ext cx="3931571" cy="51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92054" cy="752499"/>
          </a:xfrm>
        </p:spPr>
        <p:txBody>
          <a:bodyPr>
            <a:normAutofit/>
          </a:bodyPr>
          <a:lstStyle/>
          <a:p>
            <a:r>
              <a:rPr lang="en-GB" sz="4200" b="1" dirty="0" smtClean="0"/>
              <a:t>II. The electrocardiogram signal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2099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accent4"/>
                </a:solidFill>
              </a:rPr>
              <a:t>G</a:t>
            </a:r>
            <a:r>
              <a:rPr lang="en-GB" sz="2400" b="1" dirty="0" smtClean="0">
                <a:solidFill>
                  <a:schemeClr val="accent4"/>
                </a:solidFill>
              </a:rPr>
              <a:t>old standard </a:t>
            </a:r>
            <a:r>
              <a:rPr lang="en-GB" sz="2400" dirty="0" smtClean="0"/>
              <a:t>for </a:t>
            </a:r>
            <a:r>
              <a:rPr lang="en-US" sz="2400" dirty="0"/>
              <a:t>approving patients to the Heart </a:t>
            </a:r>
            <a:r>
              <a:rPr lang="en-US" sz="2400" dirty="0" smtClean="0"/>
              <a:t>Disease Department</a:t>
            </a:r>
          </a:p>
          <a:p>
            <a:r>
              <a:rPr lang="en-GB" sz="2400" dirty="0" smtClean="0"/>
              <a:t>It measures the </a:t>
            </a:r>
            <a:r>
              <a:rPr lang="en-GB" sz="2400" b="1" dirty="0" smtClean="0">
                <a:solidFill>
                  <a:schemeClr val="accent4"/>
                </a:solidFill>
              </a:rPr>
              <a:t>electrical activity </a:t>
            </a:r>
            <a:r>
              <a:rPr lang="en-GB" sz="2400" dirty="0" smtClean="0"/>
              <a:t>of the heart during </a:t>
            </a:r>
            <a:r>
              <a:rPr lang="en-GB" sz="2400" b="1" dirty="0" smtClean="0">
                <a:solidFill>
                  <a:schemeClr val="accent4"/>
                </a:solidFill>
              </a:rPr>
              <a:t>each consecutive heart beat</a:t>
            </a:r>
          </a:p>
          <a:p>
            <a:r>
              <a:rPr lang="en-GB" sz="2400" dirty="0" smtClean="0"/>
              <a:t>Detect MI: </a:t>
            </a:r>
            <a:r>
              <a:rPr lang="en-GB" sz="2400" b="1" dirty="0" smtClean="0">
                <a:solidFill>
                  <a:schemeClr val="accent4"/>
                </a:solidFill>
              </a:rPr>
              <a:t>ST segment </a:t>
            </a:r>
            <a:r>
              <a:rPr lang="en-GB" sz="2400" dirty="0" smtClean="0"/>
              <a:t>and T wave morphology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18" y="3565671"/>
            <a:ext cx="7090142" cy="30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92054" cy="752499"/>
          </a:xfrm>
        </p:spPr>
        <p:txBody>
          <a:bodyPr>
            <a:normAutofit/>
          </a:bodyPr>
          <a:lstStyle/>
          <a:p>
            <a:r>
              <a:rPr lang="en-GB" sz="4200" b="1" dirty="0" smtClean="0"/>
              <a:t>II. The electrocardiogram signal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2099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solidFill>
                  <a:schemeClr val="accent4"/>
                </a:solidFill>
              </a:rPr>
              <a:t>Sources of noises: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solidFill>
                  <a:schemeClr val="tx1"/>
                </a:solidFill>
              </a:rPr>
              <a:t>Instrumentation noise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solidFill>
                  <a:schemeClr val="tx1"/>
                </a:solidFill>
              </a:rPr>
              <a:t>Electrode noise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solidFill>
                  <a:schemeClr val="tx1"/>
                </a:solidFill>
              </a:rPr>
              <a:t>Skin contact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err="1" smtClean="0">
                <a:solidFill>
                  <a:schemeClr val="tx1"/>
                </a:solidFill>
              </a:rPr>
              <a:t>EMG</a:t>
            </a:r>
            <a:endParaRPr lang="en-GB" sz="24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solidFill>
                  <a:schemeClr val="tx1"/>
                </a:solidFill>
              </a:rPr>
              <a:t>Electric field from nearby devices</a:t>
            </a:r>
            <a:endParaRPr lang="en-GB" sz="2400" b="1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441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b="1" dirty="0" smtClean="0"/>
              <a:t>III. Project Objectives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695266" cy="3880773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solidFill>
                  <a:schemeClr val="accent4"/>
                </a:solidFill>
              </a:rPr>
              <a:t>Detection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of </a:t>
            </a:r>
            <a:r>
              <a:rPr lang="en-GB" sz="2400" dirty="0" smtClean="0">
                <a:solidFill>
                  <a:schemeClr val="tx1"/>
                </a:solidFill>
              </a:rPr>
              <a:t>ST Deviation </a:t>
            </a:r>
            <a:r>
              <a:rPr lang="en-GB" sz="2400" dirty="0" smtClean="0"/>
              <a:t>(ST segment Elevation or Depression) in the </a:t>
            </a:r>
            <a:r>
              <a:rPr lang="en-GB" sz="2400" dirty="0" err="1" smtClean="0"/>
              <a:t>ECG</a:t>
            </a:r>
            <a:r>
              <a:rPr lang="en-GB" sz="2400" dirty="0" smtClean="0"/>
              <a:t> signal</a:t>
            </a:r>
          </a:p>
          <a:p>
            <a:r>
              <a:rPr lang="en-GB" sz="2400" b="1" dirty="0" smtClean="0">
                <a:solidFill>
                  <a:schemeClr val="accent4"/>
                </a:solidFill>
              </a:rPr>
              <a:t>Quantify</a:t>
            </a:r>
            <a:r>
              <a:rPr lang="en-GB" sz="2400" dirty="0" smtClean="0"/>
              <a:t> the level of injury</a:t>
            </a:r>
          </a:p>
          <a:p>
            <a:r>
              <a:rPr lang="en-GB" sz="2400" b="1" dirty="0" smtClean="0">
                <a:solidFill>
                  <a:schemeClr val="accent4"/>
                </a:solidFill>
              </a:rPr>
              <a:t>Diagnose</a:t>
            </a:r>
            <a:r>
              <a:rPr lang="en-GB" sz="2400" dirty="0" smtClean="0">
                <a:solidFill>
                  <a:schemeClr val="accent4"/>
                </a:solidFill>
              </a:rPr>
              <a:t> </a:t>
            </a:r>
            <a:r>
              <a:rPr lang="en-GB" sz="2400" dirty="0" smtClean="0"/>
              <a:t>Myocardial Infarction for an </a:t>
            </a:r>
            <a:r>
              <a:rPr lang="en-GB" sz="2400" dirty="0" err="1" smtClean="0"/>
              <a:t>ECG</a:t>
            </a:r>
            <a:r>
              <a:rPr lang="en-GB" sz="2400" dirty="0" smtClean="0"/>
              <a:t> record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66" y="3870786"/>
            <a:ext cx="6229910" cy="219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38266" cy="1320800"/>
          </a:xfrm>
        </p:spPr>
        <p:txBody>
          <a:bodyPr>
            <a:normAutofit/>
          </a:bodyPr>
          <a:lstStyle/>
          <a:p>
            <a:r>
              <a:rPr lang="en-GB" sz="4200" b="1" dirty="0" smtClean="0"/>
              <a:t>IV + V. Design and Implementation</a:t>
            </a:r>
            <a:endParaRPr lang="en-US" sz="4200" b="1" dirty="0"/>
          </a:p>
        </p:txBody>
      </p:sp>
      <p:sp>
        <p:nvSpPr>
          <p:cNvPr id="4" name="Rectangle 3"/>
          <p:cNvSpPr/>
          <p:nvPr/>
        </p:nvSpPr>
        <p:spPr>
          <a:xfrm>
            <a:off x="677334" y="1648496"/>
            <a:ext cx="1909682" cy="1027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Raw </a:t>
            </a:r>
            <a:r>
              <a:rPr lang="en-GB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ECG</a:t>
            </a:r>
            <a:r>
              <a:rPr lang="en-GB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signal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0365" y="1635796"/>
            <a:ext cx="1909682" cy="1027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Normalization basing on energy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5086" y="1631488"/>
            <a:ext cx="1909682" cy="1027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Baseline Wander Removal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95086" y="3167070"/>
            <a:ext cx="1909682" cy="1027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QRS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Detection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44150" y="2162190"/>
            <a:ext cx="319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023829" y="2145182"/>
            <a:ext cx="266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44698" y="2653374"/>
            <a:ext cx="5229" cy="51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27699" y="3167069"/>
            <a:ext cx="1909682" cy="1027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RR segmentation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7334" y="3167069"/>
            <a:ext cx="1909682" cy="1027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Detrended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Fluctuation Analysis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7334" y="4685642"/>
            <a:ext cx="1909682" cy="1027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Estimating Threshold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27699" y="4685641"/>
            <a:ext cx="1909682" cy="1027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endCxn id="14" idx="3"/>
          </p:cNvCxnSpPr>
          <p:nvPr/>
        </p:nvCxnSpPr>
        <p:spPr>
          <a:xfrm flipH="1" flipV="1">
            <a:off x="4937381" y="3680764"/>
            <a:ext cx="396845" cy="1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605267" y="3697372"/>
            <a:ext cx="396845" cy="1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6946" y="4197484"/>
            <a:ext cx="5229" cy="51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44149" y="5199334"/>
            <a:ext cx="319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925"/>
          </a:xfrm>
        </p:spPr>
        <p:txBody>
          <a:bodyPr>
            <a:normAutofit fontScale="90000"/>
          </a:bodyPr>
          <a:lstStyle/>
          <a:p>
            <a:r>
              <a:rPr lang="en-GB" sz="4200" b="1" dirty="0" smtClean="0"/>
              <a:t>RAW </a:t>
            </a:r>
            <a:r>
              <a:rPr lang="en-GB" sz="4200" b="1" dirty="0" err="1" smtClean="0"/>
              <a:t>ECG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6525"/>
            <a:ext cx="10846795" cy="4714838"/>
          </a:xfrm>
        </p:spPr>
        <p:txBody>
          <a:bodyPr>
            <a:noAutofit/>
          </a:bodyPr>
          <a:lstStyle/>
          <a:p>
            <a:r>
              <a:rPr lang="en-GB" sz="2400" dirty="0" err="1" smtClean="0"/>
              <a:t>ECG</a:t>
            </a:r>
            <a:r>
              <a:rPr lang="en-GB" sz="2400" dirty="0" smtClean="0"/>
              <a:t> data is taken from 3 </a:t>
            </a:r>
            <a:r>
              <a:rPr lang="en-GB" sz="2400" dirty="0" err="1"/>
              <a:t>P</a:t>
            </a:r>
            <a:r>
              <a:rPr lang="en-GB" sz="2400" dirty="0" err="1" smtClean="0"/>
              <a:t>hysionet</a:t>
            </a:r>
            <a:r>
              <a:rPr lang="en-GB" sz="2400" dirty="0" smtClean="0"/>
              <a:t> Database: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accent4"/>
                </a:solidFill>
              </a:rPr>
              <a:t>Long-</a:t>
            </a:r>
            <a:r>
              <a:rPr lang="en-GB" sz="2400" b="1" dirty="0" err="1">
                <a:solidFill>
                  <a:schemeClr val="accent4"/>
                </a:solidFill>
              </a:rPr>
              <a:t>st</a:t>
            </a:r>
            <a:r>
              <a:rPr lang="en-GB" sz="2400" b="1" dirty="0">
                <a:solidFill>
                  <a:schemeClr val="accent4"/>
                </a:solidFill>
              </a:rPr>
              <a:t> Database:</a:t>
            </a:r>
          </a:p>
          <a:p>
            <a:pPr marL="0" indent="0">
              <a:buNone/>
            </a:pPr>
            <a:r>
              <a:rPr lang="en-US" sz="2400" dirty="0"/>
              <a:t>	recordings = [20011 20221 20271 20272 20273 20274 20461 20161 20361];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accent4"/>
                </a:solidFill>
              </a:rPr>
              <a:t>European Database:</a:t>
            </a:r>
          </a:p>
          <a:p>
            <a:pPr marL="0" indent="0">
              <a:buNone/>
            </a:pPr>
            <a:r>
              <a:rPr lang="en-US" sz="2400" dirty="0"/>
              <a:t>	recordings = [103 112 118 111 121 119 129 139 133 162 161 154];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accent4"/>
                </a:solidFill>
              </a:rPr>
              <a:t>ST-change Database</a:t>
            </a:r>
          </a:p>
          <a:p>
            <a:pPr marL="0" indent="0">
              <a:buNone/>
            </a:pPr>
            <a:r>
              <a:rPr lang="en-US" sz="2400" dirty="0"/>
              <a:t>	recordings = [300 302 303 306 317</a:t>
            </a:r>
            <a:r>
              <a:rPr lang="en-US" sz="2400" dirty="0" smtClean="0"/>
              <a:t>];</a:t>
            </a:r>
            <a:endParaRPr lang="en-GB" sz="2400" dirty="0" smtClean="0"/>
          </a:p>
          <a:p>
            <a:r>
              <a:rPr lang="en-GB" sz="2400" dirty="0" smtClean="0"/>
              <a:t>12 bit resolution</a:t>
            </a:r>
            <a:endParaRPr lang="en-GB" sz="2400" dirty="0"/>
          </a:p>
          <a:p>
            <a:r>
              <a:rPr lang="en-GB" sz="2400" dirty="0" smtClean="0"/>
              <a:t>Record range from 2 hours to 22 hours</a:t>
            </a:r>
          </a:p>
          <a:p>
            <a:r>
              <a:rPr lang="en-GB" sz="2400" dirty="0" smtClean="0"/>
              <a:t>Sampling rate of 250 Hz</a:t>
            </a:r>
          </a:p>
          <a:p>
            <a:r>
              <a:rPr lang="en-GB" sz="2400" dirty="0" smtClean="0"/>
              <a:t>Contain 16 cases of MI, 10 cases of Normal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81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53" y="428296"/>
            <a:ext cx="8596668" cy="1320800"/>
          </a:xfrm>
        </p:spPr>
        <p:txBody>
          <a:bodyPr>
            <a:normAutofit/>
          </a:bodyPr>
          <a:lstStyle/>
          <a:p>
            <a:r>
              <a:rPr lang="en-GB" sz="4200" b="1" dirty="0" smtClean="0"/>
              <a:t>Normalization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53" y="1161745"/>
            <a:ext cx="4474215" cy="1022037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chemeClr val="accent4"/>
                </a:solidFill>
              </a:rPr>
              <a:t>S</a:t>
            </a:r>
            <a:r>
              <a:rPr lang="en-GB" sz="2400" b="1" dirty="0" smtClean="0">
                <a:solidFill>
                  <a:schemeClr val="accent4"/>
                </a:solidFill>
              </a:rPr>
              <a:t>cale down </a:t>
            </a:r>
            <a:r>
              <a:rPr lang="en-GB" sz="2400" dirty="0" smtClean="0"/>
              <a:t>the signal with its energy</a:t>
            </a:r>
          </a:p>
          <a:p>
            <a:r>
              <a:rPr lang="en-GB" sz="2400" dirty="0" smtClean="0"/>
              <a:t>Purpose: make the signal </a:t>
            </a:r>
            <a:r>
              <a:rPr lang="en-GB" sz="2400" b="1" dirty="0" smtClean="0">
                <a:solidFill>
                  <a:schemeClr val="accent4"/>
                </a:solidFill>
              </a:rPr>
              <a:t>comparable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556167" y="652048"/>
            <a:ext cx="5504525" cy="2041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NORMALIZATION CODES-</a:t>
            </a:r>
            <a:r>
              <a:rPr lang="en-US" sz="16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--------------------</a:t>
            </a:r>
            <a:endParaRPr lang="en-US" sz="16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 mean(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L = length(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Ex = 1/L * sum(abs(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).^2);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sig1_raw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/ Ex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NORMALIZA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THE SIGNAL FROM 0 TO 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+ abs(min(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/ max(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98181"/>
            <a:ext cx="5080457" cy="183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235" y="2898181"/>
            <a:ext cx="5080457" cy="1819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678" y="4834736"/>
            <a:ext cx="5079014" cy="1808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835193"/>
            <a:ext cx="5067291" cy="180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</TotalTime>
  <Words>691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QUANTIFYING MYOCARDIAL DAMAGE USING ECG SIGNAL</vt:lpstr>
      <vt:lpstr>INDEX</vt:lpstr>
      <vt:lpstr>I. Myocardial Infarction</vt:lpstr>
      <vt:lpstr>II. The electrocardiogram signal</vt:lpstr>
      <vt:lpstr>II. The electrocardiogram signal</vt:lpstr>
      <vt:lpstr>III. Project Objectives</vt:lpstr>
      <vt:lpstr>IV + V. Design and Implementation</vt:lpstr>
      <vt:lpstr>RAW ECG</vt:lpstr>
      <vt:lpstr>Normalization</vt:lpstr>
      <vt:lpstr>Baseline wander removal using Wavelet Transform</vt:lpstr>
      <vt:lpstr>R peaks detection and T wave detection</vt:lpstr>
      <vt:lpstr>Detrended Fluctuation Analysis: an overview</vt:lpstr>
      <vt:lpstr>Validation</vt:lpstr>
      <vt:lpstr>Validation</vt:lpstr>
      <vt:lpstr>VI. Conclusion and Discussion</vt:lpstr>
      <vt:lpstr>VII. 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MYOCARDIAL DAMAGE USING ECG SIGNAL</dc:title>
  <dc:creator>Nguyen Pham</dc:creator>
  <cp:lastModifiedBy>Nguyen Pham</cp:lastModifiedBy>
  <cp:revision>38</cp:revision>
  <dcterms:created xsi:type="dcterms:W3CDTF">2016-12-22T02:45:26Z</dcterms:created>
  <dcterms:modified xsi:type="dcterms:W3CDTF">2016-12-23T07:22:28Z</dcterms:modified>
</cp:coreProperties>
</file>