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25" r:id="rId4"/>
    <p:sldId id="363" r:id="rId5"/>
    <p:sldId id="398" r:id="rId6"/>
    <p:sldId id="364" r:id="rId7"/>
    <p:sldId id="365" r:id="rId8"/>
    <p:sldId id="399" r:id="rId9"/>
    <p:sldId id="400" r:id="rId10"/>
    <p:sldId id="401" r:id="rId11"/>
    <p:sldId id="403" r:id="rId12"/>
    <p:sldId id="404" r:id="rId13"/>
    <p:sldId id="411" r:id="rId14"/>
    <p:sldId id="374" r:id="rId15"/>
    <p:sldId id="405" r:id="rId16"/>
    <p:sldId id="376" r:id="rId17"/>
    <p:sldId id="377" r:id="rId18"/>
    <p:sldId id="378" r:id="rId19"/>
    <p:sldId id="379" r:id="rId20"/>
    <p:sldId id="380" r:id="rId21"/>
    <p:sldId id="381" r:id="rId22"/>
    <p:sldId id="406" r:id="rId23"/>
    <p:sldId id="383" r:id="rId24"/>
    <p:sldId id="384" r:id="rId25"/>
    <p:sldId id="385" r:id="rId26"/>
    <p:sldId id="386" r:id="rId27"/>
    <p:sldId id="412" r:id="rId28"/>
    <p:sldId id="387" r:id="rId29"/>
    <p:sldId id="388" r:id="rId30"/>
    <p:sldId id="390" r:id="rId31"/>
    <p:sldId id="391" r:id="rId32"/>
    <p:sldId id="407" r:id="rId33"/>
    <p:sldId id="392" r:id="rId34"/>
    <p:sldId id="393" r:id="rId35"/>
    <p:sldId id="394" r:id="rId36"/>
    <p:sldId id="395" r:id="rId37"/>
    <p:sldId id="396" r:id="rId38"/>
    <p:sldId id="409" r:id="rId39"/>
    <p:sldId id="410" r:id="rId40"/>
    <p:sldId id="397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541"/>
  </p:normalViewPr>
  <p:slideViewPr>
    <p:cSldViewPr>
      <p:cViewPr varScale="1">
        <p:scale>
          <a:sx n="105" d="100"/>
          <a:sy n="105" d="100"/>
        </p:scale>
        <p:origin x="19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86F41-8A11-4802-B876-113928F417F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67047-AE06-481D-A63F-9554A6EFC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67047-AE06-481D-A63F-9554A6EFC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67047-AE06-481D-A63F-9554A6EFC3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67047-AE06-481D-A63F-9554A6EFC3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A45AED0-48E8-4EA7-AF46-53493C408E20}"/>
              </a:ext>
            </a:extLst>
          </p:cNvPr>
          <p:cNvSpPr/>
          <p:nvPr/>
        </p:nvSpPr>
        <p:spPr>
          <a:xfrm>
            <a:off x="22387" y="2875785"/>
            <a:ext cx="9121613" cy="110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352928" cy="794513"/>
          </a:xfrm>
        </p:spPr>
        <p:txBody>
          <a:bodyPr>
            <a:noAutofit/>
          </a:bodyPr>
          <a:lstStyle/>
          <a:p>
            <a:pPr lvl="0"/>
            <a:r>
              <a:rPr lang="tr-TR" sz="4000" b="1" dirty="0"/>
              <a:t>YARALANMALARDA İLK YARDIM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88F1D3-496B-41A3-B9C6-B5393AAFB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22264"/>
            <a:ext cx="2151424" cy="16135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EDB15D1-1436-4E27-8AED-28A1DE3C0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0" y="4822264"/>
            <a:ext cx="2122432" cy="159182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7A5BC11-5B1C-414D-A126-2D21F24E6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92" y="4850968"/>
            <a:ext cx="2084160" cy="15631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68" y="191935"/>
            <a:ext cx="2741575" cy="26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88D22AC5-8E40-4135-B79C-E53C14B7DAF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78931"/>
            <a:ext cx="7920880" cy="4289399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Omurga yaralanmaları etkilenen bölgeye göre kalıcı sakatlıklara ve ölüme neden olabileceği için son derece önemlidir.</a:t>
            </a:r>
          </a:p>
          <a:p>
            <a:pPr algn="just"/>
            <a:r>
              <a:rPr lang="tr-TR" sz="2000" dirty="0"/>
              <a:t>En çok zarar, bel ve boyun bölgesinde meydana gelir ve çok ağrılıdır.</a:t>
            </a:r>
          </a:p>
          <a:p>
            <a:pPr algn="just"/>
            <a:endParaRPr lang="tr-TR" sz="2000" dirty="0"/>
          </a:p>
          <a:p>
            <a:pPr algn="just"/>
            <a:r>
              <a:rPr lang="tr-TR" sz="2400" b="1" dirty="0"/>
              <a:t>Belirti ve bulgular:</a:t>
            </a:r>
          </a:p>
          <a:p>
            <a:pPr lvl="1" algn="just"/>
            <a:r>
              <a:rPr lang="tr-TR" sz="2000" dirty="0"/>
              <a:t>Boyun ve omurga bölgesinde ağrı</a:t>
            </a:r>
          </a:p>
          <a:p>
            <a:pPr lvl="1" algn="just"/>
            <a:r>
              <a:rPr lang="tr-TR" sz="2000" dirty="0"/>
              <a:t>Boyun ve omurga bölgesinde hassasiyet</a:t>
            </a:r>
          </a:p>
          <a:p>
            <a:pPr lvl="1" algn="just"/>
            <a:r>
              <a:rPr lang="tr-TR" sz="2000" dirty="0"/>
              <a:t>Yaralanma bölgesinin aşağısında duyuda azalma veya duyu kaybı</a:t>
            </a:r>
          </a:p>
          <a:p>
            <a:pPr lvl="1" algn="just"/>
            <a:r>
              <a:rPr lang="tr-TR" sz="2000" dirty="0"/>
              <a:t>El ve ayaklarda uyuşma, karıncalanma ve his kaybı</a:t>
            </a:r>
          </a:p>
          <a:p>
            <a:pPr lvl="1" algn="just"/>
            <a:r>
              <a:rPr lang="tr-TR" sz="2000" dirty="0"/>
              <a:t>Yaralanma bölgesinin aşağısında kuvvet azalması veya kaybı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36D55329-D228-4B29-9531-EC7160E7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Boyun Ve Omurga Yaralanmaları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DBE3B3-27E2-4E28-AA83-4BDDA35EA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C98691E-F156-F473-7E0E-70944E82D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23E04840-6F52-4102-9B11-486B993E17B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6764"/>
            <a:ext cx="5435143" cy="1728192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Yaralının havayolu açıklığını sağlayın.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6E960E8C-B824-44EF-BA51-D132109F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Boyun Ve Omurga Yaralanmaları – İlk Yardım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BE25C6D-FA23-754D-A08E-F388BC61C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3" y="3800807"/>
            <a:ext cx="2672610" cy="20044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F8DD50E-4A0F-174A-A88C-057CAED9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66" y="3800807"/>
            <a:ext cx="2672609" cy="200445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91D9189-CC74-9040-ADAF-63843655B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48" y="3800807"/>
            <a:ext cx="2672608" cy="20044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F27357B-BEFB-48CD-81CB-CC2D28B88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88441BB-6C0D-B83A-9D45-EFD194CF3F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04A3412C-8C03-49A7-99CF-F55FB0739C9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C7300612-B9AD-4D25-87A9-055FC0319B67}"/>
              </a:ext>
            </a:extLst>
          </p:cNvPr>
          <p:cNvSpPr txBox="1">
            <a:spLocks/>
          </p:cNvSpPr>
          <p:nvPr/>
        </p:nvSpPr>
        <p:spPr>
          <a:xfrm>
            <a:off x="502693" y="1635726"/>
            <a:ext cx="8138614" cy="2587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b="1" dirty="0"/>
              <a:t>Yaralının bilinci açıksa;</a:t>
            </a:r>
          </a:p>
          <a:p>
            <a:pPr lvl="1" algn="just"/>
            <a:r>
              <a:rPr lang="tr-TR" sz="2000" dirty="0"/>
              <a:t>Yaralıyı bulduğunuz pozisyonda sabit tutun, sadece tehlike anında hareket ettirin.</a:t>
            </a:r>
          </a:p>
          <a:p>
            <a:pPr lvl="1" algn="just"/>
            <a:r>
              <a:rPr lang="tr-TR" sz="2000" dirty="0"/>
              <a:t>Yaralıyı tekrar değerlendirin ve hareket etmemesini söyleyin.</a:t>
            </a:r>
          </a:p>
          <a:p>
            <a:pPr lvl="1" algn="just"/>
            <a:r>
              <a:rPr lang="tr-TR" sz="2000" dirty="0"/>
              <a:t>Kıyafetleri sıkıysa gevşetin.</a:t>
            </a:r>
          </a:p>
          <a:p>
            <a:pPr lvl="1" algn="just"/>
            <a:r>
              <a:rPr lang="tr-TR" sz="2000" dirty="0"/>
              <a:t>Omurganın hareketini önlemek için yaralının başını ve boynunu sabit tutun.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89B941EB-87BC-465A-A76B-ABCA4BCB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Boyun Ve Omurga Yaralanmaları – İlk Yardım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18C28E9-D822-604C-A890-FA58D4754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149080"/>
            <a:ext cx="3146946" cy="236021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CAD3EF5-1EAF-4AD3-91CE-E30E9AE51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6E4D7EE-BDB6-46D2-750A-691347986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3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30C6346-1B56-4BE6-B3FB-64F161463B7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363272" cy="2592288"/>
          </a:xfrm>
        </p:spPr>
        <p:txBody>
          <a:bodyPr>
            <a:noAutofit/>
          </a:bodyPr>
          <a:lstStyle/>
          <a:p>
            <a:pPr algn="just"/>
            <a:r>
              <a:rPr lang="tr-TR" sz="2000" b="1" dirty="0"/>
              <a:t>Yaralının bilinci kapalı ancak solunumu varsa;</a:t>
            </a:r>
          </a:p>
          <a:p>
            <a:pPr lvl="1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Omurganın hareketini önlemek için yaralının başını ve boynunu sabit tutun.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Ancak tek başına iseniz, yardım çağırmak için yaralının yanından ayrılmak zorundaysanız ve yaralı havayolunu koruyamıyorsa yanından ayrılmadan önce onu kurtarma (iyileşme, derlenme) pozisyonuna getirin.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89B941EB-87BC-465A-A76B-ABCA4BCB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Boyun Ve Omurga Yaralanmaları – İlk Yardım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26931C3-E742-4634-93C0-0A8944A07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4CEC78D-B65A-2EC6-6DA4-31D3F0A0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0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6F2A975-A645-499C-B418-C3FEF287A7A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D877A6-C5FA-45F8-9F84-9E6C9EA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3200" dirty="0"/>
            </a:br>
            <a:r>
              <a:rPr lang="tr-TR" sz="2400" i="1" dirty="0"/>
              <a:t>Dikkat Edilmesi Gereken Hususlar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5300CE-0D79-4EA2-82B8-8F1D345E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003232" cy="2908914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Yaralıda baş yaralanmasına bağlı bilinç kaybı mevcutsa her zaman boyun yaralanmasının da eşlik edebileceğini düşünün.</a:t>
            </a:r>
          </a:p>
          <a:p>
            <a:pPr algn="just"/>
            <a:r>
              <a:rPr lang="tr-TR" sz="2200" dirty="0"/>
              <a:t>Omurga yaralanmasında şüphelenilen yaralıyı tehlike olmadıkça hareket ettirmeyin.</a:t>
            </a:r>
          </a:p>
          <a:p>
            <a:pPr algn="just"/>
            <a:r>
              <a:rPr lang="tr-TR" sz="2200" dirty="0"/>
              <a:t>Yaralının hareket etmesine izin vermeyin.</a:t>
            </a:r>
          </a:p>
          <a:p>
            <a:pPr algn="just"/>
            <a:r>
              <a:rPr lang="tr-TR" sz="2200" b="1" dirty="0"/>
              <a:t>Yaralıya boyunluk takmayın.</a:t>
            </a:r>
          </a:p>
          <a:p>
            <a:pPr algn="just"/>
            <a:r>
              <a:rPr lang="tr-TR" sz="2200" dirty="0"/>
              <a:t>Kulak veya burundan kan veya sıvı akışını durdurmaya çalışmayın.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30E7D6E-6BB1-4F31-A0D6-2C2AF9A44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C22B6B4-6FC7-4BC5-E0B3-CE75D8E1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5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9068F51-A757-42F8-806C-F888CC95085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D877A6-C5FA-45F8-9F84-9E6C9EA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3200" dirty="0"/>
            </a:br>
            <a:r>
              <a:rPr lang="tr-TR" sz="2400" i="1" dirty="0"/>
              <a:t>Dikkat Edilmesi Gereken Hususlar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5300CE-0D79-4EA2-82B8-8F1D345E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23" y="2132856"/>
            <a:ext cx="8075240" cy="283690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Saplanmış bir nesne varsa bunu çıkarmaya çalışmayın ve olduğu yerde sabitleyin.</a:t>
            </a:r>
          </a:p>
          <a:p>
            <a:pPr algn="just"/>
            <a:r>
              <a:rPr lang="tr-TR" sz="2400" dirty="0"/>
              <a:t>Kırık bölgesine bastırmayın.</a:t>
            </a:r>
          </a:p>
          <a:p>
            <a:pPr algn="just"/>
            <a:r>
              <a:rPr lang="tr-TR" sz="2400" dirty="0"/>
              <a:t>Açık bir kafatası kırığını temizlemeyin.</a:t>
            </a:r>
          </a:p>
          <a:p>
            <a:pPr algn="just"/>
            <a:r>
              <a:rPr lang="tr-TR" sz="2400" dirty="0"/>
              <a:t>Başına darbe aldıktan sonra kendiliğinden hızlıca iyileşen bir yaralıda halen ciddi beyin hasarı olabilir. </a:t>
            </a:r>
          </a:p>
          <a:p>
            <a:pPr algn="just"/>
            <a:r>
              <a:rPr lang="tr-TR" sz="2400" dirty="0"/>
              <a:t>112 acil yardım numarasını arayın ya da aratın ve yaralının sağlık kuruluşuna götürülmesini sağlayın.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E8A12D-FC65-4521-AAA9-A3723C1F4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CED9954-AD28-713B-B1DF-429B519EF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54731AF-6236-4872-8F33-0011C1AC33C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A308F-D5A8-410E-B4BE-FBF9A446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97" y="2132856"/>
            <a:ext cx="8229600" cy="319694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Her zaman ciddidir. </a:t>
            </a:r>
          </a:p>
          <a:p>
            <a:pPr algn="just"/>
            <a:r>
              <a:rPr lang="tr-TR" sz="2400" dirty="0"/>
              <a:t>Ezici veya delici aletlerden kaynaklanabilir. </a:t>
            </a:r>
          </a:p>
          <a:p>
            <a:pPr algn="just"/>
            <a:r>
              <a:rPr lang="tr-TR" sz="2400" dirty="0"/>
              <a:t>Nefes alıp vermeyi etkileyebilir. </a:t>
            </a:r>
          </a:p>
          <a:p>
            <a:pPr algn="just"/>
            <a:r>
              <a:rPr lang="tr-TR" sz="2400" dirty="0"/>
              <a:t>Akciğer, kalp ve kan damarlarına zarar verebilir.</a:t>
            </a:r>
          </a:p>
          <a:p>
            <a:pPr algn="just"/>
            <a:r>
              <a:rPr lang="tr-TR" sz="2400" dirty="0"/>
              <a:t>Kaburgalarda kırığa neden olabilir. </a:t>
            </a:r>
          </a:p>
          <a:p>
            <a:pPr algn="just"/>
            <a:r>
              <a:rPr lang="tr-TR" sz="2400" dirty="0"/>
              <a:t>Akciğer zarları arasına hava girmesine, akciğerin sönmesine, nefessiz kalmaya ve hatta ölüme neden olabilir.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DF62B3E-2AB6-4CDF-B913-0C0EDEE9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sz="4000" dirty="0"/>
            </a:br>
            <a:r>
              <a:rPr lang="tr-TR" sz="2400" i="1" dirty="0"/>
              <a:t>Genel Bilgiler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F54AA2-0A2D-4002-8293-91101D818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CED2F5E-69DF-5726-C4AD-6FB5D8DD2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0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65881D4-2D37-4F69-8945-7C4E12F3AEC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20CC7B-B9CA-477A-9899-8AA8700E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Belirti Ve Bulguları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7FB3C1-9A7A-4C5B-AD91-365C7A37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0" y="1772816"/>
            <a:ext cx="8075240" cy="446449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Nefes darlığı</a:t>
            </a:r>
          </a:p>
          <a:p>
            <a:pPr algn="just"/>
            <a:r>
              <a:rPr lang="tr-TR" sz="2400" dirty="0"/>
              <a:t>Nefes alıp verirken ağrı</a:t>
            </a:r>
          </a:p>
          <a:p>
            <a:pPr algn="just"/>
            <a:r>
              <a:rPr lang="tr-TR" sz="2400" dirty="0"/>
              <a:t>Ezici yaralanmalarda ağrı, hassasiyet, çıtırtı sesi, morarma</a:t>
            </a:r>
          </a:p>
          <a:p>
            <a:pPr algn="just"/>
            <a:r>
              <a:rPr lang="tr-TR" sz="2400" dirty="0"/>
              <a:t>Delici yaralanmalarda aletin oluşturduğu yara</a:t>
            </a:r>
          </a:p>
          <a:p>
            <a:pPr algn="just"/>
            <a:r>
              <a:rPr lang="tr-TR" sz="2400" dirty="0"/>
              <a:t>Yara üzerinde saplanmış delici veya kesici alet</a:t>
            </a:r>
          </a:p>
          <a:p>
            <a:pPr algn="just"/>
            <a:r>
              <a:rPr lang="tr-TR" sz="2400" dirty="0"/>
              <a:t>Açık yarada nefes alırken içeri giren havaya ait ses duyulması</a:t>
            </a:r>
          </a:p>
          <a:p>
            <a:pPr algn="just"/>
            <a:r>
              <a:rPr lang="tr-TR" sz="2400" dirty="0"/>
              <a:t>Açık yarada nefes verirken yara yerinden çıkan hava kabarcığı ve kan bulunması</a:t>
            </a:r>
          </a:p>
          <a:p>
            <a:pPr algn="just"/>
            <a:r>
              <a:rPr lang="tr-TR" sz="2400" dirty="0"/>
              <a:t>Şok bulguları</a:t>
            </a:r>
          </a:p>
          <a:p>
            <a:pPr algn="just"/>
            <a:r>
              <a:rPr lang="tr-TR" sz="2400" dirty="0"/>
              <a:t>Bilinç kaybı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3038356-F9DF-4269-96EF-B11890A3C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CEE2CC7-2E5D-F2CC-DA46-163128690A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3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77701B8-C741-4A3F-BC25-E7100D1B196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492896"/>
            <a:ext cx="8147248" cy="3600400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Yaralıyı sakinleştirin.</a:t>
            </a:r>
          </a:p>
          <a:p>
            <a:pPr algn="just"/>
            <a:r>
              <a:rPr lang="tr-TR" sz="2000" dirty="0"/>
              <a:t>Yaralıyı yarı oturma pozisyonuna getirin ve yarasının olduğu tarafa doğru eğilmesini sağlayın.</a:t>
            </a:r>
          </a:p>
          <a:p>
            <a:pPr algn="just"/>
            <a:r>
              <a:rPr lang="tr-TR" sz="2000" dirty="0"/>
              <a:t>Yaralının solunumunu izlemeye devam edin.</a:t>
            </a:r>
          </a:p>
          <a:p>
            <a:pPr algn="just"/>
            <a:r>
              <a:rPr lang="tr-TR" sz="2000" dirty="0"/>
              <a:t>Yaralının bilinci kapanır ancak nefes almaya devam ederse, yaralı tarafına çevirerek kurtarma (iyileşme, derlenme) pozisyonuna getirin.</a:t>
            </a:r>
          </a:p>
          <a:p>
            <a:pPr algn="just"/>
            <a:r>
              <a:rPr lang="tr-TR" sz="2000" dirty="0"/>
              <a:t>Yaralının solunumu durursa Temel Yaşam Desteğine başlayın.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B48EF3D-EE58-46EF-AEB4-8C1F333F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İlk Yardım – Kapalı (</a:t>
            </a:r>
            <a:r>
              <a:rPr lang="tr-TR" sz="2400" i="1" dirty="0" err="1"/>
              <a:t>Künt</a:t>
            </a:r>
            <a:r>
              <a:rPr lang="tr-TR" sz="2400" i="1" dirty="0"/>
              <a:t>) Göğüs Yaralanmasında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844DC4-F216-C74A-885E-A105AA1966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48" y="1749967"/>
            <a:ext cx="2688032" cy="20160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37C36D8-8615-4EE4-979B-95E097BEF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AF9304B-F10F-C182-E930-77C3899BC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3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35B911B-D4E4-4C17-867C-D1CA7628C34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79" y="1700808"/>
            <a:ext cx="8075240" cy="2592288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Yaralıyı sakinleştirin.</a:t>
            </a:r>
          </a:p>
          <a:p>
            <a:pPr algn="just"/>
            <a:r>
              <a:rPr lang="tr-TR" sz="2000" dirty="0"/>
              <a:t>Yaralıyı yarı oturma pozisyonuna getirin ve yarasının olduğu tarafa doğru eğilmeye teşvik edin.</a:t>
            </a:r>
          </a:p>
          <a:p>
            <a:pPr algn="just"/>
            <a:r>
              <a:rPr lang="tr-TR" sz="2000" dirty="0"/>
              <a:t>Yaralanma yerinde kanama varsa kanamayı bası ile kontrol edin.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18E8D774-4248-466E-A7EA-95B12F4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İlk Yardım – Açık (Delici) Göğüs Yaralanmasında</a:t>
            </a: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B3D025E6-4981-0942-A38D-F12F26DE1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434584"/>
            <a:ext cx="2976330" cy="22322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A50F9FC-F0DB-44AF-BA40-9CC4605C7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8C0FBB6-7018-0E45-99AE-197A72BE6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0418090-EA24-435F-969C-41365F5C4E8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1844824"/>
            <a:ext cx="7920880" cy="38884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sz="2600" dirty="0"/>
              <a:t>Baş, boyun ve omurga yaralanmaları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Göğüs yaralanmaları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Karın yaralanmaları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Ezilme yaralanmaları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Diş kopmaları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Dikkat edilmesi gereken hususlar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Özet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5A469D-2AD4-47E8-A020-755C6FD28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B10A3CDF-164E-4BF6-9785-19CA66F15BB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8900"/>
            <a:ext cx="4690864" cy="2952328"/>
          </a:xfrm>
        </p:spPr>
        <p:txBody>
          <a:bodyPr>
            <a:noAutofit/>
          </a:bodyPr>
          <a:lstStyle/>
          <a:p>
            <a:pPr algn="just"/>
            <a:r>
              <a:rPr lang="tr-TR" sz="2000" u="sng" dirty="0"/>
              <a:t>Emici karakterde olan açık göğüs yarası varsa</a:t>
            </a:r>
            <a:r>
              <a:rPr lang="tr-TR" sz="2000" dirty="0"/>
              <a:t>; steril veya temiz bir bezi yaranın üzerine kapatın ve üç kenarını bantla gevşekçe sabitleyin.</a:t>
            </a:r>
          </a:p>
          <a:p>
            <a:pPr algn="just"/>
            <a:r>
              <a:rPr lang="tr-TR" sz="2000" dirty="0"/>
              <a:t>Bir kenarına ise bant ile sabitleme yapmadan boş bırakın. </a:t>
            </a:r>
          </a:p>
          <a:p>
            <a:pPr algn="just"/>
            <a:r>
              <a:rPr lang="tr-TR" sz="2000" dirty="0"/>
              <a:t>Bu sayede göğüs kafesindeki hava dışarı çıkabilirken içeri girmesi engellenmiş olur.</a:t>
            </a:r>
          </a:p>
          <a:p>
            <a:endParaRPr lang="tr-TR" sz="2400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4BC8E37C-E9FC-4BAB-9D0B-9592800A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İlk Yardım – Açık (Delici) Göğüs Yaralanmasında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852936"/>
            <a:ext cx="2788723" cy="209154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E1DD492-7367-4EFB-9572-E9C4A5D3EF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7DB4E75-688A-01D3-3657-A10D0A6AFB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5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673FC620-4C3F-442A-BF7E-69CAE9BC0DE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48859"/>
            <a:ext cx="8147248" cy="3080051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Göğse saplanmış bir cisim varsa kesinlikle çıkarmayın. </a:t>
            </a:r>
          </a:p>
          <a:p>
            <a:pPr algn="just"/>
            <a:r>
              <a:rPr lang="tr-TR" sz="2000" dirty="0"/>
              <a:t>Cismi yaranın içerisinde bulunduğu pozisyonda sabit tutacak şekilde gazlı bez, rulo şeklinde sargı bezi (simit sargı) veya temiz kumaş yerleştirerek sabitleyin.</a:t>
            </a:r>
          </a:p>
          <a:p>
            <a:pPr algn="just"/>
            <a:r>
              <a:rPr lang="tr-TR" sz="2000" dirty="0"/>
              <a:t>Yaralının solunumunu izlemeye devam edin.</a:t>
            </a:r>
          </a:p>
          <a:p>
            <a:pPr algn="just"/>
            <a:r>
              <a:rPr lang="tr-TR" sz="2000" dirty="0"/>
              <a:t>Yaralının bilinci kapanır ancak nefes almaya devam ederse, yaralı tarafına çevirerek kurtarma (iyileşme, derlenme) pozisyonuna getirin (Sağlam taraf ile rahat bir şekilde nefes alıp vermeyi sağlar).</a:t>
            </a:r>
          </a:p>
          <a:p>
            <a:pPr algn="just"/>
            <a:r>
              <a:rPr lang="tr-TR" sz="2000" dirty="0"/>
              <a:t>Yaralının solunumu durursa Temel Yaşam Desteğine başlayın. 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BD1249DC-2F07-49AB-98F3-C9477265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İlk Yardım – Açık (Delici) Göğüs Yaralanmasında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4490206-7397-8446-B6A6-0A38162ED5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5" y="4725145"/>
            <a:ext cx="2424826" cy="1818619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7B8F357-2FA3-F14A-89E4-D720F38765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24" y="4725144"/>
            <a:ext cx="2424826" cy="181861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887D01D2-65F7-E74C-BEEB-8949A7A204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93" y="4725144"/>
            <a:ext cx="2402039" cy="180152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4BC75EC-6D13-4D3A-B90C-19EF07E94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672EE46-BDFA-2E50-3C98-879F12166F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1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9C3AC40-B73D-4A07-B7B7-E80B91C27D1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4" y="2204864"/>
            <a:ext cx="7926052" cy="324036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Açık </a:t>
            </a:r>
            <a:r>
              <a:rPr lang="tr-TR" sz="2400" i="1" dirty="0"/>
              <a:t>(delici) 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göğüs yarasında tıkayıcı pansuman veya malzemeleri yanlış kullanarak dikkatsizce yara kapatmaktan kaçının. Bu yaşamı tehdit edici istenmeyen sonuçlara yol açabilir.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Açık </a:t>
            </a:r>
            <a:r>
              <a:rPr lang="tr-TR" sz="2400" i="1" dirty="0"/>
              <a:t>(delici) 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göğüs yaralanmalarında yaralanma yönü karın bölgesine doğru ise karın içi yaralanmaların da olabileceğini göz önünde bulundurun.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BD1249DC-2F07-49AB-98F3-C9477265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Yaralanmaları</a:t>
            </a:r>
            <a:br>
              <a:rPr lang="tr-TR" dirty="0"/>
            </a:br>
            <a:r>
              <a:rPr lang="tr-TR" sz="2400" i="1" dirty="0"/>
              <a:t>Dikkat Edilmesi Gerekenler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389255-9FFB-4C05-A6F9-5B647BE11E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A75B7B8-2031-FD23-B83B-A70C88157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371C9239-5FD1-4247-81B3-8BAC4967595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628800"/>
            <a:ext cx="8075240" cy="3124937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Karın yaralanmaları ezici (</a:t>
            </a:r>
            <a:r>
              <a:rPr lang="tr-TR" sz="2400" dirty="0" err="1"/>
              <a:t>künt</a:t>
            </a:r>
            <a:r>
              <a:rPr lang="tr-TR" sz="2400" dirty="0"/>
              <a:t>) ve delici yaralanmalar olarak ikiye ayrılır. Her ikisi de ciddi ve ölümcül sonuçlara yol açabilir.</a:t>
            </a:r>
          </a:p>
          <a:p>
            <a:pPr algn="just"/>
            <a:r>
              <a:rPr lang="tr-TR" sz="2400" b="1" dirty="0"/>
              <a:t>Ezici (</a:t>
            </a:r>
            <a:r>
              <a:rPr lang="tr-TR" sz="2400" b="1" dirty="0" err="1"/>
              <a:t>künt</a:t>
            </a:r>
            <a:r>
              <a:rPr lang="tr-TR" sz="2400" b="1" dirty="0"/>
              <a:t>) yaralanmalar</a:t>
            </a:r>
          </a:p>
          <a:p>
            <a:pPr lvl="1" algn="just"/>
            <a:r>
              <a:rPr lang="tr-TR" sz="2000" dirty="0"/>
              <a:t>Araç içi ve dışı trafik kazası, yüksekten düşme ve göçük altında kalma gibi nedenlere bağlı meydana gelir.</a:t>
            </a:r>
          </a:p>
          <a:p>
            <a:pPr algn="just"/>
            <a:r>
              <a:rPr lang="tr-TR" sz="2400" b="1" dirty="0"/>
              <a:t>Delici yaralanmalar</a:t>
            </a:r>
          </a:p>
          <a:p>
            <a:pPr lvl="1" algn="just"/>
            <a:r>
              <a:rPr lang="tr-TR" sz="2000" dirty="0"/>
              <a:t>Ateşli silahlar, delici ve kesici aletlere bağlı olarak meydana gelir.</a:t>
            </a: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396074B-E174-4E0C-A733-84AD03CB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60648"/>
            <a:ext cx="7211144" cy="85010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endParaRPr lang="tr-TR" sz="20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F2743A-A506-1B40-906F-C4D8E0CD5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935187"/>
            <a:ext cx="2195736" cy="164680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8CB3EC-171D-401F-9F03-6CEA36436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E62FABA-4817-A24A-B28F-CB6F9052AF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35187"/>
            <a:ext cx="2195736" cy="1646802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47841ED-BB4C-E442-BC88-C154A92B90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540F425E-3B32-49D1-8432-CAFE0027641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21014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Ezici (</a:t>
            </a:r>
            <a:r>
              <a:rPr lang="tr-TR" sz="2400" i="1" dirty="0" err="1"/>
              <a:t>Künt</a:t>
            </a:r>
            <a:r>
              <a:rPr lang="tr-TR" sz="2400" i="1" dirty="0"/>
              <a:t>) Karın Yaralanmaları - Belirti Ve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4" y="2204864"/>
            <a:ext cx="4608512" cy="3196946"/>
          </a:xfrm>
        </p:spPr>
        <p:txBody>
          <a:bodyPr>
            <a:noAutofit/>
          </a:bodyPr>
          <a:lstStyle/>
          <a:p>
            <a:r>
              <a:rPr lang="tr-TR" sz="2400" dirty="0"/>
              <a:t>Karında ağrı, hassasiyet</a:t>
            </a:r>
          </a:p>
          <a:p>
            <a:r>
              <a:rPr lang="tr-TR" sz="2400" dirty="0"/>
              <a:t>Bulantı, kusma</a:t>
            </a:r>
          </a:p>
          <a:p>
            <a:r>
              <a:rPr lang="tr-TR" sz="2400" dirty="0"/>
              <a:t>Karında ezikler, sıyrıklar</a:t>
            </a:r>
          </a:p>
          <a:p>
            <a:r>
              <a:rPr lang="tr-TR" sz="2400" dirty="0"/>
              <a:t>Kızarıklık, morluk</a:t>
            </a:r>
          </a:p>
          <a:p>
            <a:r>
              <a:rPr lang="tr-TR" sz="2400" dirty="0"/>
              <a:t>Şişkinlik</a:t>
            </a:r>
          </a:p>
          <a:p>
            <a:r>
              <a:rPr lang="tr-TR" sz="2400" dirty="0"/>
              <a:t>Solukluk ve</a:t>
            </a:r>
          </a:p>
          <a:p>
            <a:r>
              <a:rPr lang="tr-TR" sz="2400" dirty="0"/>
              <a:t>İç kanamaya bağlı şok bulguları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08B7AB-E633-BB4C-98B5-4D8075DF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01" y="2492896"/>
            <a:ext cx="3264363" cy="244827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EF4DD7C-21A3-4162-A28D-B946F9FB6B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4EBE7C1-7721-F50F-C4E2-B579D487C4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1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6CF4D84-A66C-4562-8AFC-D6120357DD1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86" y="2060848"/>
            <a:ext cx="7959013" cy="3301827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 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Yaralıyı yere yatırın.</a:t>
            </a:r>
          </a:p>
          <a:p>
            <a:pPr algn="just"/>
            <a:r>
              <a:rPr lang="tr-TR" sz="2000" dirty="0"/>
              <a:t>İç kanama ve buna bağlı şok bulgularını izleyin.</a:t>
            </a:r>
          </a:p>
          <a:p>
            <a:pPr algn="just"/>
            <a:r>
              <a:rPr lang="tr-TR" sz="2000" dirty="0"/>
              <a:t>Su dahil herhangi bir yiyecek veya içecek vermeyin.</a:t>
            </a:r>
          </a:p>
          <a:p>
            <a:pPr algn="just"/>
            <a:r>
              <a:rPr lang="tr-TR" sz="2000" dirty="0"/>
              <a:t>Yaralının bilinci kapanır ancak nefes almaya devam ederse, yaralı tarafına çevirerek kurtarma (iyileşme, derlenme) pozisyonuna getirin.</a:t>
            </a:r>
          </a:p>
          <a:p>
            <a:pPr algn="just"/>
            <a:r>
              <a:rPr lang="tr-TR" sz="2000" dirty="0"/>
              <a:t>Yaralının solunumu durursa Temel Yaşam Desteğine başlayın.</a:t>
            </a:r>
            <a:endParaRPr lang="tr-TR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428B361-5F58-4618-95D4-DA2ED152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93" y="96603"/>
            <a:ext cx="8229600" cy="121014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Ezici (</a:t>
            </a:r>
            <a:r>
              <a:rPr lang="tr-TR" sz="2400" i="1" dirty="0" err="1"/>
              <a:t>Künt</a:t>
            </a:r>
            <a:r>
              <a:rPr lang="tr-TR" sz="2400" i="1" dirty="0"/>
              <a:t>) Karın Yaralanmaları – İlk Yardım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5D4B0AA-0054-4FA0-A998-20693F944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45ED6ED-43BD-F7F5-3C2F-066426B57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296EC5B2-1DE4-44CC-9415-BDF362C7AB6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390916"/>
            <a:ext cx="7211144" cy="3701002"/>
          </a:xfrm>
        </p:spPr>
        <p:txBody>
          <a:bodyPr>
            <a:noAutofit/>
          </a:bodyPr>
          <a:lstStyle/>
          <a:p>
            <a:r>
              <a:rPr lang="tr-TR" sz="2400" dirty="0"/>
              <a:t>Karında ağrı, hassasiyet</a:t>
            </a:r>
          </a:p>
          <a:p>
            <a:r>
              <a:rPr lang="tr-TR" sz="2400" dirty="0"/>
              <a:t>Bulantı, kusma</a:t>
            </a:r>
          </a:p>
          <a:p>
            <a:r>
              <a:rPr lang="tr-TR" sz="2400" dirty="0"/>
              <a:t>Ciltte kesi</a:t>
            </a:r>
          </a:p>
          <a:p>
            <a:r>
              <a:rPr lang="tr-TR" sz="2400" dirty="0"/>
              <a:t>Karında saplanmış bir cisim</a:t>
            </a:r>
          </a:p>
          <a:p>
            <a:r>
              <a:rPr lang="tr-TR" sz="2400" dirty="0"/>
              <a:t>Ateşli silaha bağlı kurşun veya saçma giriş-çıkış izleri</a:t>
            </a:r>
          </a:p>
          <a:p>
            <a:r>
              <a:rPr lang="tr-TR" sz="2400" dirty="0"/>
              <a:t>İç ve dış kanama</a:t>
            </a:r>
          </a:p>
          <a:p>
            <a:r>
              <a:rPr lang="tr-TR" sz="2400" dirty="0"/>
              <a:t>Ciltten dışarı çıkan iç organlar ve</a:t>
            </a:r>
          </a:p>
          <a:p>
            <a:r>
              <a:rPr lang="tr-TR" sz="2400" dirty="0"/>
              <a:t>İç ve dış kanamaya bağlı şok bulguları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56F77EA-D59D-481D-87B5-A1F6F6DB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260648"/>
            <a:ext cx="8229600" cy="121014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Delici Karın Yaralanmaları - Belirti Ve Bulgular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C5C2F4-1158-484F-B38C-0557FEF4C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398771B-720F-5F40-AF63-4C97BA139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72891"/>
            <a:ext cx="2929265" cy="2196949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5CB7853-5178-6389-8444-5966FE35A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E6268457-A70F-4281-8C3D-4BD4F4DDCE5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55" y="1894860"/>
            <a:ext cx="7776864" cy="3672408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 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Yaralıyı düz yere yatırın.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5F6E9B9-72AF-4996-9ADF-17A0761C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6069360" cy="100811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Delici Karın Yaralanmaları – İlk Yardım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1D2C19-DB5C-F244-9720-1DAD1D339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31064"/>
            <a:ext cx="3302632" cy="247697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05D3DF05-2C47-3D46-90F5-76D3C88100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25" y="3723134"/>
            <a:ext cx="3302633" cy="247697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53438AB-D527-4AEA-8552-2E066654D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3170170-D8B0-6DA9-EF7F-B5D264DE50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0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E6268457-A70F-4281-8C3D-4BD4F4DDCE5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72" y="1822884"/>
            <a:ext cx="7776864" cy="367240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Yarayı kuru ve temiz bir pansumanla örtün.</a:t>
            </a:r>
          </a:p>
          <a:p>
            <a:pPr algn="just"/>
            <a:r>
              <a:rPr lang="tr-TR" sz="2400" dirty="0"/>
              <a:t>Dış kanama varsa doğrudan bası ile kontrol edin.</a:t>
            </a:r>
          </a:p>
          <a:p>
            <a:pPr algn="just"/>
            <a:r>
              <a:rPr lang="tr-TR" sz="2400" dirty="0"/>
              <a:t>Karından dışarı çıkan organlara dokunmayın.</a:t>
            </a:r>
          </a:p>
          <a:p>
            <a:pPr algn="just"/>
            <a:r>
              <a:rPr lang="tr-TR" sz="2400" dirty="0"/>
              <a:t>Dışarı çıkan organları içeri sokmaya çalışmayın, üzerine temiz nemli bir bez örtün, bez üzerine de temiz şeffaf plastik gıda ambalajı veya alüminyum folyo ile örtüp bandaj yapın.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5F6E9B9-72AF-4996-9ADF-17A0761C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6069360" cy="100811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Delici Karın Yaralanmaları – İlk Yardım</a:t>
            </a: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35CAC709-3636-9341-ABE4-D92CE0810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9" y="4884155"/>
            <a:ext cx="2400000" cy="1800000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5901E37A-51DA-9141-A114-FA5EC5F0F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38" y="4913938"/>
            <a:ext cx="2320583" cy="174043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53438AB-D527-4AEA-8552-2E066654D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D7DAD2B-6EE8-4D6D-8CA7-0CFFEB17B8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08" y="4913937"/>
            <a:ext cx="2320583" cy="1740437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AB2AE93-B078-3A9A-C286-2B658D921D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34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7AB8FFD-6CBD-459D-9123-51395577845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3" y="1849488"/>
            <a:ext cx="7565553" cy="1993919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Saplanmış bir cisim varsa kesinlikle çıkarmayın.</a:t>
            </a:r>
          </a:p>
          <a:p>
            <a:pPr algn="just"/>
            <a:r>
              <a:rPr lang="tr-TR" sz="2400" dirty="0"/>
              <a:t>Cismi yaranın içerisinde bulunduğu pozisyonda sabit tutacak şekilde gazlı bez, rulo şeklinde sargı bezi (simit sargı) veya temiz kumaş yerleştirerek sabitleyin. Mümkünse yaralının dizlerini bükün.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9A01842-182A-46FD-8B58-07FCD0CB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6069360" cy="100811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Delici Karın Yaralanmaları – İlk Yardım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8BD961D-BF4F-F04F-B959-C1CB249F3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02030"/>
            <a:ext cx="2240214" cy="168016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57F18C3-10EE-1149-A7FC-56FC5AA974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66" y="4202030"/>
            <a:ext cx="2174039" cy="163052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B9A920F-02FF-004C-B0C6-A196867BE6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47" y="4202030"/>
            <a:ext cx="2174041" cy="16305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637AABC-3EF4-4766-BBC6-FA9C722B43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C976383-5143-C292-C45B-B4380FEE9A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80DF621B-03A7-4040-9965-186AE01D439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212" y="2132856"/>
            <a:ext cx="8013576" cy="3672408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Baş, boyun ve omurga yaralanmaları ciddi yaralanmalardır.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Doğru bir şekilde ilk yardım uygulanmadığında, küçük gibi görünen yaralanmalar dahi hayatı tehdit edebilir.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Baş yaralanmaları;</a:t>
            </a:r>
          </a:p>
          <a:p>
            <a:pPr lvl="1" algn="just"/>
            <a:r>
              <a:rPr lang="tr-TR" sz="20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açlı deri</a:t>
            </a:r>
          </a:p>
          <a:p>
            <a:pPr lvl="1" algn="just"/>
            <a:r>
              <a:rPr lang="tr-TR" sz="2000" dirty="0"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afatası ve</a:t>
            </a:r>
          </a:p>
          <a:p>
            <a:pPr lvl="1" algn="just"/>
            <a:r>
              <a:rPr lang="tr-TR" sz="2000" dirty="0"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üz yaralanmalarını içerir.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Baş yaralanması olan kişide omurilik yaralanması (boyun ve omurga yaralanmaları) da olabilir.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dirty="0"/>
              <a:t>Genel Bilgiler</a:t>
            </a:r>
            <a:endParaRPr 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1159C0-AAFE-4066-934D-4CA05F4CA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E10DDA1-12EB-7EFA-4B02-BC2DDE7E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9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F079411-6B6B-4233-A2AF-6CC328B9FC7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80" y="1988840"/>
            <a:ext cx="8081768" cy="2240369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Isı kaybını engellemek için üzerini örtün.</a:t>
            </a:r>
          </a:p>
          <a:p>
            <a:pPr algn="just"/>
            <a:r>
              <a:rPr lang="tr-TR" sz="2400" dirty="0"/>
              <a:t>Su dahil herhangi bir yiyecek veya içecek vermeyin.</a:t>
            </a:r>
          </a:p>
          <a:p>
            <a:pPr algn="just"/>
            <a:r>
              <a:rPr lang="tr-TR" sz="2400" dirty="0"/>
              <a:t>Yaşamsal bulguları izleyin.</a:t>
            </a:r>
          </a:p>
          <a:p>
            <a:pPr algn="just"/>
            <a:r>
              <a:rPr lang="tr-TR" sz="2400" dirty="0"/>
              <a:t>Yaralının bilinci kapanır ancak nefes almaya devam ederse, yaralı tarafına çevirerek kurtarma (iyileşme, derlenme) pozisyonuna getirin.</a:t>
            </a:r>
          </a:p>
          <a:p>
            <a:pPr algn="just"/>
            <a:r>
              <a:rPr lang="tr-TR" sz="2400" dirty="0"/>
              <a:t>Yaralının solunumu durursa Temel Yaşam Desteğine başlayın. </a:t>
            </a:r>
          </a:p>
          <a:p>
            <a:pPr marL="0" indent="0" algn="just">
              <a:buNone/>
            </a:pPr>
            <a:endParaRPr lang="tr-TR" sz="240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B4758DCB-253C-494F-9F99-D8B0FF3B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6069360" cy="100811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Karın Yaralanmaları</a:t>
            </a:r>
            <a:br>
              <a:rPr lang="tr-TR" sz="3600" dirty="0"/>
            </a:br>
            <a:r>
              <a:rPr lang="tr-TR" sz="2400" i="1" dirty="0"/>
              <a:t>Delici Karın Yaralanmaları – İlk Yardım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A3AA3B-3B44-456C-AA68-A93456E10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9597E66-6593-6490-D9A3-9984DB033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A7BE648-9FCA-474E-BD51-C2F477184C2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74638"/>
            <a:ext cx="4762872" cy="85010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Ezilme Yaralanmaları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652336"/>
            <a:ext cx="8136904" cy="259228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En yaygın nedenleri;</a:t>
            </a:r>
          </a:p>
          <a:p>
            <a:pPr lvl="1" algn="just"/>
            <a:r>
              <a:rPr lang="tr-TR" sz="2400" dirty="0"/>
              <a:t>Trafik kazaları</a:t>
            </a:r>
          </a:p>
          <a:p>
            <a:pPr lvl="1" algn="just"/>
            <a:r>
              <a:rPr lang="tr-TR" sz="2400" dirty="0"/>
              <a:t>Şantiye kazaları</a:t>
            </a:r>
          </a:p>
          <a:p>
            <a:pPr lvl="1" algn="just"/>
            <a:r>
              <a:rPr lang="tr-TR" sz="2400" dirty="0"/>
              <a:t>Patlamalar</a:t>
            </a:r>
          </a:p>
          <a:p>
            <a:pPr lvl="1" algn="just"/>
            <a:r>
              <a:rPr lang="tr-TR" sz="2400" dirty="0"/>
              <a:t>Doğa kaynaklı afetlerdir (örneğin; toprak kaymaları, depremler).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20" y="4244624"/>
            <a:ext cx="3120080" cy="234006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35A7CD-5EB2-4C9D-8EE7-9ADD1B07C4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05B016-7520-E62C-1347-DDC16DE1E1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68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7472B09-3D34-4255-9E52-75054E5560D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74638"/>
            <a:ext cx="4762872" cy="850106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Ezilme Yaralanmaları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43" y="2348880"/>
            <a:ext cx="7931224" cy="252028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Ezilme yaralanmaları; kırıklar, iç ve dış kanamalar, iç organlarda kopmaları ve dokularda şişmeyi içerebilir. </a:t>
            </a:r>
          </a:p>
          <a:p>
            <a:pPr algn="just"/>
            <a:r>
              <a:rPr lang="tr-TR" sz="2400" dirty="0"/>
              <a:t>Uzun süreli sıkışma ve hareketsizlik durumunda kaslarda zararlı maddeler birikerek aşırı doku hasarı ve böbrek yetmezliği başta olmak üzere organ yetmezliklerine neden olabilir.</a:t>
            </a:r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D33CEE-E4D7-4AD6-B17A-7876680CF1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901F2C5-4661-A2E3-38AA-F292010ED4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3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849EC0A-5F45-49EC-A2D2-E887967C225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74638"/>
            <a:ext cx="52669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Ezilme Yaralanmaları</a:t>
            </a:r>
            <a:br>
              <a:rPr lang="tr-TR" sz="32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556792"/>
            <a:ext cx="6203032" cy="4525963"/>
          </a:xfrm>
        </p:spPr>
        <p:txBody>
          <a:bodyPr>
            <a:noAutofit/>
          </a:bodyPr>
          <a:lstStyle/>
          <a:p>
            <a:r>
              <a:rPr lang="tr-TR" sz="2400" dirty="0"/>
              <a:t>Vücutta ve uzuvlarda ezilme şeklinde yaralar</a:t>
            </a:r>
          </a:p>
          <a:p>
            <a:r>
              <a:rPr lang="tr-TR" sz="2400" dirty="0"/>
              <a:t>Kırıklar</a:t>
            </a:r>
          </a:p>
          <a:p>
            <a:r>
              <a:rPr lang="tr-TR" sz="2400" dirty="0"/>
              <a:t>Halsizlik</a:t>
            </a:r>
          </a:p>
          <a:p>
            <a:r>
              <a:rPr lang="tr-TR" sz="2400" dirty="0"/>
              <a:t>Uykuya meyil</a:t>
            </a:r>
          </a:p>
          <a:p>
            <a:r>
              <a:rPr lang="tr-TR" sz="2400" dirty="0"/>
              <a:t>Bilinç değişiklikleri</a:t>
            </a:r>
          </a:p>
          <a:p>
            <a:r>
              <a:rPr lang="tr-TR" sz="2400" dirty="0"/>
              <a:t>İdrar miktarında azalma</a:t>
            </a:r>
          </a:p>
          <a:p>
            <a:r>
              <a:rPr lang="tr-TR" sz="2400" dirty="0"/>
              <a:t>İdrar renginde koyulaşma</a:t>
            </a:r>
          </a:p>
          <a:p>
            <a:r>
              <a:rPr lang="tr-TR" sz="2400" dirty="0"/>
              <a:t>Dış kanamalar</a:t>
            </a:r>
          </a:p>
          <a:p>
            <a:r>
              <a:rPr lang="tr-TR" sz="2400" dirty="0"/>
              <a:t>İç kanama bulguları</a:t>
            </a:r>
          </a:p>
          <a:p>
            <a:r>
              <a:rPr lang="tr-TR" sz="2400" dirty="0"/>
              <a:t>Şok bulguları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B685FB6-3555-41EF-B463-6A75D26CB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E7AE0B1-08C5-EA54-A0FA-42B8D48C7A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27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AB209456-5C9C-449C-BB9B-E9B5E471081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274638"/>
            <a:ext cx="4413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Ezilme Yaralanmaları</a:t>
            </a:r>
            <a:br>
              <a:rPr lang="tr-TR" sz="3200" dirty="0"/>
            </a:br>
            <a:r>
              <a:rPr lang="tr-TR" sz="2400" i="1" dirty="0"/>
              <a:t>İlk Yardım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34" y="1772816"/>
            <a:ext cx="7803131" cy="410445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Yaralının bilincini kontrol edin.</a:t>
            </a:r>
          </a:p>
          <a:p>
            <a:pPr algn="just"/>
            <a:r>
              <a:rPr lang="tr-TR" sz="2400" dirty="0"/>
              <a:t>112 acil yardım numarasını arayın ya da aratın. </a:t>
            </a:r>
          </a:p>
          <a:p>
            <a:pPr algn="just"/>
            <a:r>
              <a:rPr lang="tr-TR" sz="2400" dirty="0"/>
              <a:t>Yaşamsal bulguları kontrol edin.</a:t>
            </a:r>
          </a:p>
          <a:p>
            <a:pPr algn="just"/>
            <a:r>
              <a:rPr lang="tr-TR" sz="2400" dirty="0"/>
              <a:t>Eğer fiziksel olarak mümkün ve güvenli ise yaralıyı ezilmeyi oluşturan kuvvetlerden uzaklaştırın.</a:t>
            </a:r>
          </a:p>
          <a:p>
            <a:pPr algn="just"/>
            <a:r>
              <a:rPr lang="tr-TR" sz="2400" dirty="0"/>
              <a:t>Dış kanaması varsa doğrudan bası ile durdurun.</a:t>
            </a:r>
          </a:p>
          <a:p>
            <a:pPr algn="just"/>
            <a:r>
              <a:rPr lang="tr-TR" sz="2400" dirty="0"/>
              <a:t>Yaralanan uzuvlarını hareket ettirmeyin.</a:t>
            </a:r>
          </a:p>
          <a:p>
            <a:pPr algn="just"/>
            <a:r>
              <a:rPr lang="tr-TR" sz="2400" dirty="0"/>
              <a:t>Yaralıyı sıcak tutun.</a:t>
            </a:r>
          </a:p>
          <a:p>
            <a:pPr algn="just"/>
            <a:r>
              <a:rPr lang="tr-TR" sz="2400" dirty="0"/>
              <a:t>Yaralının durumunu izlemeye devam edin.</a:t>
            </a:r>
          </a:p>
          <a:p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68998-F118-40BE-9C21-6E53158D64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3C6C791-FB37-55BC-0B29-E62686299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63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F15B851-BEAC-44EB-9D7F-55ED5B6D529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7EA81-55FB-499F-921B-C93BBF9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74638"/>
            <a:ext cx="656307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Ezilme Yaralanmaları</a:t>
            </a:r>
            <a:br>
              <a:rPr lang="tr-TR" sz="3200" dirty="0"/>
            </a:br>
            <a:r>
              <a:rPr lang="tr-TR" sz="2400" i="1" dirty="0"/>
              <a:t>Dikkat Edilmesi Gereken Hususlar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30414-9F3D-4FB2-8C97-B1B758D6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2298579"/>
            <a:ext cx="8147248" cy="2260842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Ezilme yaralanması olan bir yaralı ağrıdan şikâyet etmeyebilir ve dış yaralanma belirtisi olmayabilir.</a:t>
            </a:r>
          </a:p>
          <a:p>
            <a:pPr algn="just"/>
            <a:r>
              <a:rPr lang="tr-TR" sz="2400" dirty="0"/>
              <a:t>Hafif yaralanmalarda dahi organ yetmezlikleri gelişebilir.</a:t>
            </a:r>
          </a:p>
          <a:p>
            <a:pPr algn="just"/>
            <a:r>
              <a:rPr lang="tr-TR" sz="2400" dirty="0"/>
              <a:t>Ezilme yaralanmasına maruz kalan tüm yaralılar mutlaka hastaneye ulaştırılmalıdır.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8FC8FB-C361-44CC-AD04-7E59AE557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8B2F862-2C09-07D1-E9E6-D90A972DF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1C28A5BF-EB91-4CDA-9269-B34C2479662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C687D3-368F-4EC9-BCB7-085588E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274638"/>
            <a:ext cx="3394720" cy="70609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Diş Kopmaları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1120-58A4-41C7-9A3A-83D343B0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92" y="1759290"/>
            <a:ext cx="8066856" cy="259228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Yüzü içine alan düşme veya kazayı takiben dişler hasarlanabilir veya kopabilir. </a:t>
            </a:r>
          </a:p>
          <a:p>
            <a:pPr algn="just"/>
            <a:r>
              <a:rPr lang="tr-TR" sz="2400" dirty="0"/>
              <a:t>En kısa zamanda kopan diş/dişlerin yerine yerleştirilmesi gerekir. </a:t>
            </a:r>
          </a:p>
          <a:p>
            <a:pPr algn="just"/>
            <a:r>
              <a:rPr lang="tr-TR" sz="2400" dirty="0"/>
              <a:t>Zaman uzadıkça diş dokularında geri dönüşsüz hasarlar ortaya çıkar.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6A669C6-F0B8-564C-A955-9F8EC4700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2976332" cy="22322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E662FCC-BE5B-4FFF-9727-2AA46FE99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39443EB-4221-E4DC-6318-030C28CDD3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A2E4405-346E-4CA4-9F74-03E8F1C1AEE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C687D3-368F-4EC9-BCB7-085588E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16" y="260648"/>
            <a:ext cx="3970784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Diş Kopmaları</a:t>
            </a:r>
            <a:br>
              <a:rPr lang="tr-TR" sz="3200" dirty="0"/>
            </a:br>
            <a:r>
              <a:rPr lang="tr-TR" sz="2400" i="1" dirty="0"/>
              <a:t>İlk Yardım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1120-58A4-41C7-9A3A-83D343B0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2132856"/>
            <a:ext cx="7859216" cy="331236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Kopan dişi kökünden tutmayın.</a:t>
            </a:r>
          </a:p>
          <a:p>
            <a:pPr algn="just"/>
            <a:r>
              <a:rPr lang="tr-TR" sz="2400" dirty="0"/>
              <a:t>Kopan dişi yerine yerleştirmeye çalışmayın.</a:t>
            </a:r>
          </a:p>
          <a:p>
            <a:pPr algn="just"/>
            <a:r>
              <a:rPr lang="tr-TR" sz="2400" dirty="0"/>
              <a:t>Kopan dişi temizlemeyin ve </a:t>
            </a:r>
            <a:r>
              <a:rPr lang="tr-TR" sz="2400" dirty="0" err="1"/>
              <a:t>streç</a:t>
            </a:r>
            <a:r>
              <a:rPr lang="tr-TR" sz="2400" dirty="0"/>
              <a:t> film, tam yağlı inek sütü veya yumurta akı gibi protein içeren maddelerin içerisinde saklayın. Bunların hiç birisi temin edilmiyorsa hasta/yaralının kendi tükürüğü içerisinde de saklanabilir.</a:t>
            </a:r>
          </a:p>
          <a:p>
            <a:pPr algn="just"/>
            <a:r>
              <a:rPr lang="tr-TR" sz="2400" dirty="0"/>
              <a:t>Yaralıyı mümkün olan en kısa zamanda diş hekimine yönlendirin.</a:t>
            </a:r>
          </a:p>
          <a:p>
            <a:pPr algn="just"/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AB2BD7-D9D8-4F94-958B-706A2AE90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66DFDD3-B98D-4A2D-6125-E2B8CC4EC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C4E985E-BED9-48D3-A205-37114985C3A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C687D3-368F-4EC9-BCB7-085588E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1985392" cy="100811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1120-58A4-41C7-9A3A-83D343B0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88840"/>
            <a:ext cx="7848872" cy="28803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Baş, boyun ve omurga yaralanmaları hayatı tehdit edici ciddi yaralanmalardır.</a:t>
            </a:r>
          </a:p>
          <a:p>
            <a:pPr algn="just"/>
            <a:r>
              <a:rPr lang="tr-TR" sz="2400" dirty="0"/>
              <a:t>Omurga yaralanması şüphesi olan yaralı tehlike olmadıkça hareket ettirilmemelidir. </a:t>
            </a:r>
          </a:p>
          <a:p>
            <a:pPr algn="just"/>
            <a:r>
              <a:rPr lang="tr-TR" sz="2400" dirty="0"/>
              <a:t>Kapalı ve açık göğüs yaralanmalarında ilk yardım uygulamaları sınırlıdır, en kısa sürede yaralının bir sağlık kuruluşuna ulaştırılması sağlanmalıdır.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D8334D-02E9-460F-A2A4-CD71500D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D55D82-EB23-D4B1-44FA-2DC57D963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6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A034E1F2-A8B9-4A14-8D57-8DE453FABCC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C687D3-368F-4EC9-BCB7-085588E2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1985392" cy="10081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1120-58A4-41C7-9A3A-83D343B0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92896"/>
            <a:ext cx="7643192" cy="25202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Ezici (</a:t>
            </a:r>
            <a:r>
              <a:rPr lang="tr-TR" sz="2400" dirty="0" err="1"/>
              <a:t>Künt</a:t>
            </a:r>
            <a:r>
              <a:rPr lang="tr-TR" sz="2400" dirty="0"/>
              <a:t>) karın yaralanmaları hemen bulgu vermedikleri için göründüklerinden daha ciddi olabilirler.</a:t>
            </a:r>
          </a:p>
          <a:p>
            <a:pPr algn="just"/>
            <a:r>
              <a:rPr lang="tr-TR" sz="2400" dirty="0"/>
              <a:t>Delici karın yaralanmalarında ciltte görülen yara küçük olsa bile, vücutta derinde yer alan organ ve dokulara hasar vermiş olabilir. İç ve dış kanamaya bağlı şok bulguları oluşabilir.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1C9254-2675-49E5-A6A4-ACAD450D9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3401577-6A42-93FD-7897-1E43745B5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A098BF7D-EB63-4B81-AEF5-932C039E2AA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147248" cy="3960440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Saçlı deri: 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Birkaç özelliği nedeni ile yaralanmaları  önem arz eder:</a:t>
            </a:r>
          </a:p>
          <a:p>
            <a:pPr lvl="1" algn="just"/>
            <a:r>
              <a:rPr lang="tr-TR" sz="2400" i="1" u="sng" dirty="0"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tr-TR" sz="2400" i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irincisi:</a:t>
            </a:r>
            <a:r>
              <a:rPr lang="tr-T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açlı derinin kafatası yüzeyi üzerinde kolaylıkla yer değiştirebilmesidir.</a:t>
            </a:r>
          </a:p>
          <a:p>
            <a:pPr lvl="1" algn="just"/>
            <a:r>
              <a:rPr lang="tr-TR" sz="2400" i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İkincisi:</a:t>
            </a:r>
            <a:r>
              <a:rPr lang="tr-T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Saçlı derinin herhangi bir darbe sonucu kolayca kafatası yüzeyinden ayrılabilmesidir.</a:t>
            </a:r>
          </a:p>
          <a:p>
            <a:pPr lvl="1" algn="just"/>
            <a:r>
              <a:rPr lang="tr-TR" sz="2400" i="1" u="sng" dirty="0">
                <a:ea typeface="Calibri" panose="020F0502020204030204" pitchFamily="34" charset="0"/>
                <a:cs typeface="Arial" panose="020B0604020202020204" pitchFamily="34" charset="0"/>
              </a:rPr>
              <a:t>Üçüncüsü:</a:t>
            </a:r>
            <a:r>
              <a:rPr lang="tr-TR" sz="2400" i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Bol miktarda kanayabilmesi ve yaralıyı şoka dahi sokabilme özelliğidir.</a:t>
            </a:r>
            <a:endParaRPr lang="tr-TR" sz="2400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DA386-B2D6-43B5-950A-31B854AC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7A80780-27AF-4274-999D-D044671A9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DD2629D-0F3B-CC8D-396D-7F1A7A47A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0EA82AA-1982-FE73-CAEF-CCF7764907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28" y="12268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60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2ED0D5BB-A4C4-4C4D-9DB6-DCB50895730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B1120-58A4-41C7-9A3A-83D343B0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52836"/>
            <a:ext cx="7869560" cy="29523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Ezilme yaralanmaları; kırıklar, iç ve dış kanamalar, iç organlarda kopmalar ve dokularda şişmeyi içerebilir.</a:t>
            </a:r>
          </a:p>
          <a:p>
            <a:pPr algn="just"/>
            <a:r>
              <a:rPr lang="tr-TR" sz="2400" dirty="0"/>
              <a:t>Ezilme yaralanmasına maruz kalan tüm yaralılar acil tedavi için mutlaka hastaneye ulaştırılmalıdır.</a:t>
            </a:r>
          </a:p>
          <a:p>
            <a:pPr algn="just"/>
            <a:r>
              <a:rPr lang="tr-TR" sz="2400" dirty="0"/>
              <a:t>Kopan diş yerine yerleştirilmeye çalışılmamalı, kökünden tutulmamalı ve yaralı en kısa zamanda diş hekimine yönlendirilmelidir.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8C81A1BA-BDBB-47B6-80AD-1F0BF223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1985392" cy="10081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Özet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6E0337-7947-4F57-9D30-4C7B6AABC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3B61EBF-0CD1-14AD-8CF2-638899569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5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DCF6A66-D20D-4C86-AB04-961AC703E5D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59" y="1556792"/>
            <a:ext cx="8329865" cy="4680520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</a:pPr>
            <a:r>
              <a:rPr lang="tr-TR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Kafatası kırıkları:</a:t>
            </a:r>
            <a:endParaRPr lang="tr-TR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 algn="just">
              <a:spcBef>
                <a:spcPts val="1200"/>
              </a:spcBef>
            </a:pP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Kafatası yaralanmaları genellikle kırıklar ile sonuçlanır. Ancak kırıktan daha önemlisi beyin hasarının olup olmadığıdır. Bu nedenle beyin hasarı belirti ve bulguları açısından her yaralı değerlendirilmelidir.</a:t>
            </a:r>
          </a:p>
          <a:p>
            <a:pPr algn="just">
              <a:spcAft>
                <a:spcPts val="1000"/>
              </a:spcAft>
            </a:pPr>
            <a:r>
              <a:rPr lang="tr-TR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Yüz yaralanmaları:</a:t>
            </a:r>
            <a:endParaRPr lang="tr-TR" sz="2400" b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spcAft>
                <a:spcPts val="1000"/>
              </a:spcAft>
            </a:pPr>
            <a:r>
              <a:rPr lang="tr-T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Yüz yaralanmaları ağız ve burun bölgesinde ise, başta solunum olmak üzere duyu organlarını etkileyebilir ve geri dönüşümsüz hasarlanmalara neden olabilir.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DA386-B2D6-43B5-950A-31B854AC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</a:t>
            </a:r>
            <a:endParaRPr lang="tr-TR" sz="3600" i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1A765F8-A9AD-5F4F-978F-1A0E448F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437112"/>
            <a:ext cx="3033136" cy="22748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AF68DC2-4F80-4085-85E4-F7494EA01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2E360A9-1BA2-46DB-1EB2-53937EB71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1FE3F8E-85ED-450D-8D43-642B241C9C5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8" y="1628801"/>
            <a:ext cx="8075240" cy="4464496"/>
          </a:xfrm>
        </p:spPr>
        <p:txBody>
          <a:bodyPr>
            <a:normAutofit/>
          </a:bodyPr>
          <a:lstStyle/>
          <a:p>
            <a:r>
              <a:rPr lang="tr-TR" sz="2000" dirty="0"/>
              <a:t>Saçlı deri veya yüzde yara, şişlik ve kanamalar</a:t>
            </a:r>
          </a:p>
          <a:p>
            <a:r>
              <a:rPr lang="tr-TR" sz="2000" dirty="0"/>
              <a:t>Baş ağrısı</a:t>
            </a:r>
          </a:p>
          <a:p>
            <a:r>
              <a:rPr lang="tr-TR" sz="2000" dirty="0"/>
              <a:t>Baş dönmesi</a:t>
            </a:r>
          </a:p>
          <a:p>
            <a:r>
              <a:rPr lang="tr-TR" sz="2000" dirty="0"/>
              <a:t>Bilinç değişikliği</a:t>
            </a:r>
          </a:p>
          <a:p>
            <a:r>
              <a:rPr lang="tr-TR" sz="2000" dirty="0"/>
              <a:t>Yer ve zaman algısında bozulma</a:t>
            </a:r>
          </a:p>
          <a:p>
            <a:r>
              <a:rPr lang="tr-TR" sz="2000" dirty="0"/>
              <a:t>Hafıza kaybı</a:t>
            </a:r>
          </a:p>
          <a:p>
            <a:r>
              <a:rPr lang="tr-TR" sz="2000" dirty="0"/>
              <a:t>Bulantı, kusma</a:t>
            </a:r>
          </a:p>
          <a:p>
            <a:r>
              <a:rPr lang="tr-TR" sz="2000" dirty="0"/>
              <a:t>Burun veya kulaktan kanama</a:t>
            </a:r>
          </a:p>
          <a:p>
            <a:r>
              <a:rPr lang="tr-TR" sz="2000" dirty="0"/>
              <a:t>Kafatasında şekil bozukluğu</a:t>
            </a:r>
          </a:p>
          <a:p>
            <a:r>
              <a:rPr lang="tr-TR" sz="2000" dirty="0"/>
              <a:t>Kulak arkası ve göz kürelerinde renk değişikliği ve/veya morarma</a:t>
            </a:r>
          </a:p>
          <a:p>
            <a:r>
              <a:rPr lang="tr-TR" sz="2000" dirty="0"/>
              <a:t>Göz bebeklerinin büyüklüğünde eşitsizlik</a:t>
            </a:r>
          </a:p>
          <a:p>
            <a:r>
              <a:rPr lang="tr-TR" sz="2000" dirty="0"/>
              <a:t>Koma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BBEEE523-C37A-4414-A916-BA2933D7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 – Belirti Ve Bulgular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BF4AF7-570D-43DA-B8D0-2F30092C6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F2A275D-74E2-568F-D55C-B0ED784C6A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7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426E6381-9F9A-481C-8E5C-87861C7D21B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74" y="1634963"/>
            <a:ext cx="6336704" cy="1728192"/>
          </a:xfrm>
        </p:spPr>
        <p:txBody>
          <a:bodyPr>
            <a:noAutofit/>
          </a:bodyPr>
          <a:lstStyle/>
          <a:p>
            <a:pPr algn="just"/>
            <a:r>
              <a:rPr lang="tr-TR" sz="2000" dirty="0"/>
              <a:t>Yaralının bilincini kontrol edin.</a:t>
            </a:r>
          </a:p>
          <a:p>
            <a:pPr algn="just"/>
            <a:r>
              <a:rPr lang="tr-TR" sz="2000" dirty="0"/>
              <a:t>112 acil yardım numarasını arayın ya da aratın.</a:t>
            </a:r>
          </a:p>
          <a:p>
            <a:pPr algn="just"/>
            <a:r>
              <a:rPr lang="tr-TR" sz="2000" dirty="0"/>
              <a:t>Yaşamsal bulguları kontrol edin.</a:t>
            </a:r>
          </a:p>
          <a:p>
            <a:pPr algn="just"/>
            <a:r>
              <a:rPr lang="tr-TR" sz="2000" dirty="0"/>
              <a:t>Yaralının havayolu açıklığını sağlayın.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3502457-3931-4750-91E6-0744A615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 – İlk Yardım</a:t>
            </a:r>
            <a:endParaRPr lang="tr-TR" sz="3600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7300612-B9AD-4D25-87A9-055FC0319B67}"/>
              </a:ext>
            </a:extLst>
          </p:cNvPr>
          <p:cNvSpPr txBox="1">
            <a:spLocks/>
          </p:cNvSpPr>
          <p:nvPr/>
        </p:nvSpPr>
        <p:spPr>
          <a:xfrm>
            <a:off x="493174" y="3157081"/>
            <a:ext cx="8111273" cy="20162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b="1" dirty="0"/>
              <a:t>Yaralının bilinci açıksa;</a:t>
            </a:r>
          </a:p>
          <a:p>
            <a:pPr lvl="1" algn="just"/>
            <a:r>
              <a:rPr lang="tr-TR" sz="2000" dirty="0"/>
              <a:t>Omurga yaralanma şüphesi yoksa yaralıyı sırt üstü rahat edebileceği bir pozisyonda baş ve omuzlarını hafif yükselterek yatırın.</a:t>
            </a:r>
          </a:p>
          <a:p>
            <a:pPr lvl="1" algn="just"/>
            <a:r>
              <a:rPr lang="tr-TR" sz="2000" dirty="0"/>
              <a:t>Yaralıda baş yaralanması olduğunda kusma meydana gelebilir. Kusma durumda baş-boyun ve omurgayı aynı hizada tutarak yaralıyı yan çevirin ve kusmuğun havayollarına kaçmasını önleyin.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7D6CB2C-0FF4-4B66-8503-DE415AA09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DACE371-036C-29CB-5092-EB2F1C20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2E9E839D-2FE1-47C5-BACA-A1A154943A6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25" y="1781957"/>
            <a:ext cx="8352928" cy="2160240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Yaralının bilinci kapalı ancak solunumu varsa;</a:t>
            </a:r>
          </a:p>
          <a:p>
            <a:pPr lvl="1"/>
            <a:r>
              <a:rPr lang="tr-TR" sz="2000" dirty="0"/>
              <a:t>Baş yaralanmasına boyun yaralanmasının da eşlik edebileceğini unutmayın.</a:t>
            </a:r>
          </a:p>
          <a:p>
            <a:pPr lvl="1" algn="just"/>
            <a:r>
              <a:rPr lang="tr-TR" sz="2000" dirty="0"/>
              <a:t>Baş ve boynu hareket ettirmeden dikkatlice destekleyerek ve çevirme esnasında baş-boyun ve omurgayı aynı hizada tutarak yaralıyı yan çevirin.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3502457-3931-4750-91E6-0744A615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 – İlk Yardım</a:t>
            </a:r>
            <a:endParaRPr lang="tr-TR" sz="36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035064-7538-BE4E-831C-3890A6B72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87" y="4077072"/>
            <a:ext cx="2548201" cy="191115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B3D835C-B32F-4467-AFD8-FCF2AE9080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55C74DE-CC46-BCE8-1938-D1563C8569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59AE495-1A34-425F-9F1E-F9E5CE04949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83612-89EA-4D76-AA37-F15F85DC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15" y="1844824"/>
            <a:ext cx="7992888" cy="252028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Havayolu açıklığını sağlarken yüz kırıkları olan kemiklere kuvvet uygulamaktan kaçının.</a:t>
            </a:r>
          </a:p>
          <a:p>
            <a:pPr algn="just"/>
            <a:r>
              <a:rPr lang="tr-TR" sz="2400" dirty="0"/>
              <a:t>Dış kanama varsa kanama noktasına doğrudan bası uygulayın.</a:t>
            </a:r>
          </a:p>
          <a:p>
            <a:pPr algn="just"/>
            <a:r>
              <a:rPr lang="tr-TR" sz="2400" dirty="0"/>
              <a:t>Saçlı deriden kanamalarda doğrudan bası uygularken kafatası kemik kırığı riskinden dolayı aşırı kuvvet uygulamayın.</a:t>
            </a:r>
          </a:p>
          <a:p>
            <a:pPr algn="just"/>
            <a:r>
              <a:rPr lang="tr-TR" sz="2400" dirty="0"/>
              <a:t>Kulaktan kan veya sıvı geliyorsa temiz bir bezi kulak üzerine hafifçe sabitleyin, mümkünse yaralıyı kan veya sıvı gelen kulak tarafına çevirin. 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3502457-3931-4750-91E6-0744A615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Baş, Boyun Ve Omurga Yaralanmaları</a:t>
            </a:r>
            <a:br>
              <a:rPr lang="tr-TR" sz="4000" dirty="0"/>
            </a:br>
            <a:r>
              <a:rPr lang="tr-TR" sz="2400" i="1" dirty="0"/>
              <a:t>Baş Yaralanmaları – İlk Yardım</a:t>
            </a:r>
            <a:endParaRPr lang="tr-TR" sz="3600" i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DDA418-3583-4A00-BECE-F65827AA7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6CF3CDB-9D16-00F1-440E-CA315D2535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2972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2129</Words>
  <Application>Microsoft Office PowerPoint</Application>
  <PresentationFormat>Ekran Gösterisi (4:3)</PresentationFormat>
  <Paragraphs>249</Paragraphs>
  <Slides>40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Ofis Teması</vt:lpstr>
      <vt:lpstr>YARALANMALARDA İLK YARDIM</vt:lpstr>
      <vt:lpstr>Sunum Planı</vt:lpstr>
      <vt:lpstr>Baş, Boyun Ve Omurga Yaralanmaları Genel Bilgiler</vt:lpstr>
      <vt:lpstr>Baş, Boyun Ve Omurga Yaralanmaları Baş Yaralanmaları</vt:lpstr>
      <vt:lpstr>Baş, Boyun Ve Omurga Yaralanmaları Baş Yaralanmaları</vt:lpstr>
      <vt:lpstr>Baş, Boyun Ve Omurga Yaralanmaları Baş Yaralanmaları – Belirti Ve Bulgular</vt:lpstr>
      <vt:lpstr>Baş, Boyun Ve Omurga Yaralanmaları Baş Yaralanmaları – İlk Yardım</vt:lpstr>
      <vt:lpstr>Baş, Boyun Ve Omurga Yaralanmaları Baş Yaralanmaları – İlk Yardım</vt:lpstr>
      <vt:lpstr>Baş, Boyun Ve Omurga Yaralanmaları Baş Yaralanmaları – İlk Yardım</vt:lpstr>
      <vt:lpstr>Baş, Boyun Ve Omurga Yaralanmaları Boyun Ve Omurga Yaralanmaları</vt:lpstr>
      <vt:lpstr>Baş, Boyun Ve Omurga Yaralanmaları Boyun Ve Omurga Yaralanmaları – İlk Yardım</vt:lpstr>
      <vt:lpstr>Baş, Boyun Ve Omurga Yaralanmaları Boyun Ve Omurga Yaralanmaları – İlk Yardım</vt:lpstr>
      <vt:lpstr>Baş, Boyun Ve Omurga Yaralanmaları Boyun Ve Omurga Yaralanmaları – İlk Yardım</vt:lpstr>
      <vt:lpstr>Baş, Boyun Ve Omurga Yaralanmaları Dikkat Edilmesi Gereken Hususlar</vt:lpstr>
      <vt:lpstr>Baş, Boyun Ve Omurga Yaralanmaları Dikkat Edilmesi Gereken Hususlar</vt:lpstr>
      <vt:lpstr>Göğüs Yaralanmaları Genel Bilgiler</vt:lpstr>
      <vt:lpstr>Göğüs Yaralanmaları Belirti Ve Bulguları</vt:lpstr>
      <vt:lpstr>Göğüs Yaralanmaları İlk Yardım – Kapalı (Künt) Göğüs Yaralanmasında</vt:lpstr>
      <vt:lpstr>Göğüs Yaralanmaları İlk Yardım – Açık (Delici) Göğüs Yaralanmasında</vt:lpstr>
      <vt:lpstr>Göğüs Yaralanmaları İlk Yardım – Açık (Delici) Göğüs Yaralanmasında</vt:lpstr>
      <vt:lpstr>Göğüs Yaralanmaları İlk Yardım – Açık (Delici) Göğüs Yaralanmasında</vt:lpstr>
      <vt:lpstr>Göğüs Yaralanmaları Dikkat Edilmesi Gerekenler</vt:lpstr>
      <vt:lpstr>Karın Yaralanmaları</vt:lpstr>
      <vt:lpstr>Karın Yaralanmaları Ezici (Künt) Karın Yaralanmaları - Belirti Ve Bulgular</vt:lpstr>
      <vt:lpstr>Karın Yaralanmaları Ezici (Künt) Karın Yaralanmaları – İlk Yardım</vt:lpstr>
      <vt:lpstr>Karın Yaralanmaları Delici Karın Yaralanmaları - Belirti Ve Bulgular</vt:lpstr>
      <vt:lpstr>Karın Yaralanmaları Delici Karın Yaralanmaları – İlk Yardım</vt:lpstr>
      <vt:lpstr>Karın Yaralanmaları Delici Karın Yaralanmaları – İlk Yardım</vt:lpstr>
      <vt:lpstr>Karın Yaralanmaları Delici Karın Yaralanmaları – İlk Yardım</vt:lpstr>
      <vt:lpstr>Karın Yaralanmaları Delici Karın Yaralanmaları – İlk Yardım</vt:lpstr>
      <vt:lpstr>Ezilme Yaralanmaları</vt:lpstr>
      <vt:lpstr>Ezilme Yaralanmaları</vt:lpstr>
      <vt:lpstr>Ezilme Yaralanmaları Belirti Ve Bulgular</vt:lpstr>
      <vt:lpstr>Ezilme Yaralanmaları İlk Yardım</vt:lpstr>
      <vt:lpstr>Ezilme Yaralanmaları Dikkat Edilmesi Gereken Hususlar</vt:lpstr>
      <vt:lpstr>Diş Kopmaları</vt:lpstr>
      <vt:lpstr>Diş Kopmaları İlk Yardım</vt:lpstr>
      <vt:lpstr>Özet</vt:lpstr>
      <vt:lpstr>Özet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184</cp:revision>
  <dcterms:created xsi:type="dcterms:W3CDTF">2020-12-16T20:56:57Z</dcterms:created>
  <dcterms:modified xsi:type="dcterms:W3CDTF">2025-04-08T16:21:05Z</dcterms:modified>
</cp:coreProperties>
</file>