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7" r:id="rId3"/>
    <p:sldId id="325" r:id="rId4"/>
    <p:sldId id="412" r:id="rId5"/>
    <p:sldId id="414" r:id="rId6"/>
    <p:sldId id="415" r:id="rId7"/>
    <p:sldId id="413" r:id="rId8"/>
    <p:sldId id="416" r:id="rId9"/>
    <p:sldId id="417" r:id="rId10"/>
    <p:sldId id="418" r:id="rId11"/>
    <p:sldId id="419" r:id="rId12"/>
    <p:sldId id="447" r:id="rId13"/>
    <p:sldId id="420" r:id="rId14"/>
    <p:sldId id="421" r:id="rId15"/>
    <p:sldId id="422" r:id="rId16"/>
    <p:sldId id="423" r:id="rId17"/>
    <p:sldId id="424" r:id="rId18"/>
    <p:sldId id="425" r:id="rId19"/>
    <p:sldId id="426" r:id="rId20"/>
    <p:sldId id="427" r:id="rId21"/>
    <p:sldId id="428" r:id="rId22"/>
    <p:sldId id="429" r:id="rId23"/>
    <p:sldId id="430" r:id="rId24"/>
    <p:sldId id="431" r:id="rId25"/>
    <p:sldId id="432" r:id="rId26"/>
    <p:sldId id="433" r:id="rId27"/>
    <p:sldId id="434" r:id="rId28"/>
    <p:sldId id="435" r:id="rId29"/>
    <p:sldId id="436" r:id="rId30"/>
    <p:sldId id="437" r:id="rId31"/>
    <p:sldId id="438" r:id="rId32"/>
    <p:sldId id="439" r:id="rId33"/>
    <p:sldId id="440" r:id="rId34"/>
    <p:sldId id="441" r:id="rId35"/>
    <p:sldId id="442" r:id="rId36"/>
    <p:sldId id="443" r:id="rId37"/>
    <p:sldId id="444" r:id="rId38"/>
    <p:sldId id="445" r:id="rId39"/>
    <p:sldId id="446" r:id="rId40"/>
    <p:sldId id="409" r:id="rId41"/>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12"/>
    <p:restoredTop sz="95226" autoAdjust="0"/>
  </p:normalViewPr>
  <p:slideViewPr>
    <p:cSldViewPr>
      <p:cViewPr varScale="1">
        <p:scale>
          <a:sx n="112" d="100"/>
          <a:sy n="112" d="100"/>
        </p:scale>
        <p:origin x="1344"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5E8343-95F8-4792-887F-74C2E58AA947}" type="datetimeFigureOut">
              <a:rPr lang="en-US" smtClean="0"/>
              <a:t>4/8/2025</a:t>
            </a:fld>
            <a:endParaRPr lang="en-US"/>
          </a:p>
        </p:txBody>
      </p:sp>
      <p:sp>
        <p:nvSpPr>
          <p:cNvPr id="4" name="Slayt Resmi Yer Tutucus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C6B5-12BE-488B-A68C-374D45A6D586}" type="slidenum">
              <a:rPr lang="en-US" smtClean="0"/>
              <a:t>‹#›</a:t>
            </a:fld>
            <a:endParaRPr lang="en-US"/>
          </a:p>
        </p:txBody>
      </p:sp>
    </p:spTree>
    <p:extLst>
      <p:ext uri="{BB962C8B-B14F-4D97-AF65-F5344CB8AC3E}">
        <p14:creationId xmlns:p14="http://schemas.microsoft.com/office/powerpoint/2010/main" val="1914451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91C6C6B5-12BE-488B-A68C-374D45A6D586}" type="slidenum">
              <a:rPr lang="en-US" smtClean="0"/>
              <a:t>3</a:t>
            </a:fld>
            <a:endParaRPr lang="en-US"/>
          </a:p>
        </p:txBody>
      </p:sp>
    </p:spTree>
    <p:extLst>
      <p:ext uri="{BB962C8B-B14F-4D97-AF65-F5344CB8AC3E}">
        <p14:creationId xmlns:p14="http://schemas.microsoft.com/office/powerpoint/2010/main" val="4260057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91C6C6B5-12BE-488B-A68C-374D45A6D586}" type="slidenum">
              <a:rPr lang="en-US" smtClean="0"/>
              <a:t>12</a:t>
            </a:fld>
            <a:endParaRPr lang="en-US"/>
          </a:p>
        </p:txBody>
      </p:sp>
    </p:spTree>
    <p:extLst>
      <p:ext uri="{BB962C8B-B14F-4D97-AF65-F5344CB8AC3E}">
        <p14:creationId xmlns:p14="http://schemas.microsoft.com/office/powerpoint/2010/main" val="2235576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91C6C6B5-12BE-488B-A68C-374D45A6D586}" type="slidenum">
              <a:rPr lang="en-US" smtClean="0"/>
              <a:t>13</a:t>
            </a:fld>
            <a:endParaRPr lang="en-US"/>
          </a:p>
        </p:txBody>
      </p:sp>
    </p:spTree>
    <p:extLst>
      <p:ext uri="{BB962C8B-B14F-4D97-AF65-F5344CB8AC3E}">
        <p14:creationId xmlns:p14="http://schemas.microsoft.com/office/powerpoint/2010/main" val="1695135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91C6C6B5-12BE-488B-A68C-374D45A6D586}" type="slidenum">
              <a:rPr lang="en-US" smtClean="0"/>
              <a:t>14</a:t>
            </a:fld>
            <a:endParaRPr lang="en-US"/>
          </a:p>
        </p:txBody>
      </p:sp>
    </p:spTree>
    <p:extLst>
      <p:ext uri="{BB962C8B-B14F-4D97-AF65-F5344CB8AC3E}">
        <p14:creationId xmlns:p14="http://schemas.microsoft.com/office/powerpoint/2010/main" val="4027991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91C6C6B5-12BE-488B-A68C-374D45A6D586}" type="slidenum">
              <a:rPr lang="en-US" smtClean="0"/>
              <a:t>15</a:t>
            </a:fld>
            <a:endParaRPr lang="en-US"/>
          </a:p>
        </p:txBody>
      </p:sp>
    </p:spTree>
    <p:extLst>
      <p:ext uri="{BB962C8B-B14F-4D97-AF65-F5344CB8AC3E}">
        <p14:creationId xmlns:p14="http://schemas.microsoft.com/office/powerpoint/2010/main" val="18393342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91C6C6B5-12BE-488B-A68C-374D45A6D586}" type="slidenum">
              <a:rPr lang="en-US" smtClean="0"/>
              <a:t>16</a:t>
            </a:fld>
            <a:endParaRPr lang="en-US"/>
          </a:p>
        </p:txBody>
      </p:sp>
    </p:spTree>
    <p:extLst>
      <p:ext uri="{BB962C8B-B14F-4D97-AF65-F5344CB8AC3E}">
        <p14:creationId xmlns:p14="http://schemas.microsoft.com/office/powerpoint/2010/main" val="1854336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91C6C6B5-12BE-488B-A68C-374D45A6D586}" type="slidenum">
              <a:rPr lang="en-US" smtClean="0"/>
              <a:t>17</a:t>
            </a:fld>
            <a:endParaRPr lang="en-US"/>
          </a:p>
        </p:txBody>
      </p:sp>
    </p:spTree>
    <p:extLst>
      <p:ext uri="{BB962C8B-B14F-4D97-AF65-F5344CB8AC3E}">
        <p14:creationId xmlns:p14="http://schemas.microsoft.com/office/powerpoint/2010/main" val="17066015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91C6C6B5-12BE-488B-A68C-374D45A6D586}" type="slidenum">
              <a:rPr lang="en-US" smtClean="0"/>
              <a:t>18</a:t>
            </a:fld>
            <a:endParaRPr lang="en-US"/>
          </a:p>
        </p:txBody>
      </p:sp>
    </p:spTree>
    <p:extLst>
      <p:ext uri="{BB962C8B-B14F-4D97-AF65-F5344CB8AC3E}">
        <p14:creationId xmlns:p14="http://schemas.microsoft.com/office/powerpoint/2010/main" val="41137677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91C6C6B5-12BE-488B-A68C-374D45A6D586}" type="slidenum">
              <a:rPr lang="en-US" smtClean="0"/>
              <a:t>19</a:t>
            </a:fld>
            <a:endParaRPr lang="en-US"/>
          </a:p>
        </p:txBody>
      </p:sp>
    </p:spTree>
    <p:extLst>
      <p:ext uri="{BB962C8B-B14F-4D97-AF65-F5344CB8AC3E}">
        <p14:creationId xmlns:p14="http://schemas.microsoft.com/office/powerpoint/2010/main" val="2970355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91C6C6B5-12BE-488B-A68C-374D45A6D586}" type="slidenum">
              <a:rPr lang="en-US" smtClean="0"/>
              <a:t>20</a:t>
            </a:fld>
            <a:endParaRPr lang="en-US"/>
          </a:p>
        </p:txBody>
      </p:sp>
    </p:spTree>
    <p:extLst>
      <p:ext uri="{BB962C8B-B14F-4D97-AF65-F5344CB8AC3E}">
        <p14:creationId xmlns:p14="http://schemas.microsoft.com/office/powerpoint/2010/main" val="30104918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91C6C6B5-12BE-488B-A68C-374D45A6D586}" type="slidenum">
              <a:rPr lang="en-US" smtClean="0"/>
              <a:t>21</a:t>
            </a:fld>
            <a:endParaRPr lang="en-US"/>
          </a:p>
        </p:txBody>
      </p:sp>
    </p:spTree>
    <p:extLst>
      <p:ext uri="{BB962C8B-B14F-4D97-AF65-F5344CB8AC3E}">
        <p14:creationId xmlns:p14="http://schemas.microsoft.com/office/powerpoint/2010/main" val="2730724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91C6C6B5-12BE-488B-A68C-374D45A6D586}" type="slidenum">
              <a:rPr lang="en-US" smtClean="0"/>
              <a:t>4</a:t>
            </a:fld>
            <a:endParaRPr lang="en-US"/>
          </a:p>
        </p:txBody>
      </p:sp>
    </p:spTree>
    <p:extLst>
      <p:ext uri="{BB962C8B-B14F-4D97-AF65-F5344CB8AC3E}">
        <p14:creationId xmlns:p14="http://schemas.microsoft.com/office/powerpoint/2010/main" val="477842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91C6C6B5-12BE-488B-A68C-374D45A6D586}" type="slidenum">
              <a:rPr lang="en-US" smtClean="0"/>
              <a:t>22</a:t>
            </a:fld>
            <a:endParaRPr lang="en-US"/>
          </a:p>
        </p:txBody>
      </p:sp>
    </p:spTree>
    <p:extLst>
      <p:ext uri="{BB962C8B-B14F-4D97-AF65-F5344CB8AC3E}">
        <p14:creationId xmlns:p14="http://schemas.microsoft.com/office/powerpoint/2010/main" val="13944737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91C6C6B5-12BE-488B-A68C-374D45A6D586}" type="slidenum">
              <a:rPr lang="en-US" smtClean="0"/>
              <a:t>23</a:t>
            </a:fld>
            <a:endParaRPr lang="en-US"/>
          </a:p>
        </p:txBody>
      </p:sp>
    </p:spTree>
    <p:extLst>
      <p:ext uri="{BB962C8B-B14F-4D97-AF65-F5344CB8AC3E}">
        <p14:creationId xmlns:p14="http://schemas.microsoft.com/office/powerpoint/2010/main" val="31439773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91C6C6B5-12BE-488B-A68C-374D45A6D586}" type="slidenum">
              <a:rPr lang="en-US" smtClean="0"/>
              <a:t>24</a:t>
            </a:fld>
            <a:endParaRPr lang="en-US"/>
          </a:p>
        </p:txBody>
      </p:sp>
    </p:spTree>
    <p:extLst>
      <p:ext uri="{BB962C8B-B14F-4D97-AF65-F5344CB8AC3E}">
        <p14:creationId xmlns:p14="http://schemas.microsoft.com/office/powerpoint/2010/main" val="15926870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91C6C6B5-12BE-488B-A68C-374D45A6D586}" type="slidenum">
              <a:rPr lang="en-US" smtClean="0"/>
              <a:t>25</a:t>
            </a:fld>
            <a:endParaRPr lang="en-US"/>
          </a:p>
        </p:txBody>
      </p:sp>
    </p:spTree>
    <p:extLst>
      <p:ext uri="{BB962C8B-B14F-4D97-AF65-F5344CB8AC3E}">
        <p14:creationId xmlns:p14="http://schemas.microsoft.com/office/powerpoint/2010/main" val="18886525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91C6C6B5-12BE-488B-A68C-374D45A6D586}" type="slidenum">
              <a:rPr lang="en-US" smtClean="0"/>
              <a:t>26</a:t>
            </a:fld>
            <a:endParaRPr lang="en-US"/>
          </a:p>
        </p:txBody>
      </p:sp>
    </p:spTree>
    <p:extLst>
      <p:ext uri="{BB962C8B-B14F-4D97-AF65-F5344CB8AC3E}">
        <p14:creationId xmlns:p14="http://schemas.microsoft.com/office/powerpoint/2010/main" val="1424780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91C6C6B5-12BE-488B-A68C-374D45A6D586}" type="slidenum">
              <a:rPr lang="en-US" smtClean="0"/>
              <a:t>5</a:t>
            </a:fld>
            <a:endParaRPr lang="en-US"/>
          </a:p>
        </p:txBody>
      </p:sp>
    </p:spTree>
    <p:extLst>
      <p:ext uri="{BB962C8B-B14F-4D97-AF65-F5344CB8AC3E}">
        <p14:creationId xmlns:p14="http://schemas.microsoft.com/office/powerpoint/2010/main" val="2087777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91C6C6B5-12BE-488B-A68C-374D45A6D586}" type="slidenum">
              <a:rPr lang="en-US" smtClean="0"/>
              <a:t>6</a:t>
            </a:fld>
            <a:endParaRPr lang="en-US"/>
          </a:p>
        </p:txBody>
      </p:sp>
    </p:spTree>
    <p:extLst>
      <p:ext uri="{BB962C8B-B14F-4D97-AF65-F5344CB8AC3E}">
        <p14:creationId xmlns:p14="http://schemas.microsoft.com/office/powerpoint/2010/main" val="1729841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91C6C6B5-12BE-488B-A68C-374D45A6D586}" type="slidenum">
              <a:rPr lang="en-US" smtClean="0"/>
              <a:t>7</a:t>
            </a:fld>
            <a:endParaRPr lang="en-US"/>
          </a:p>
        </p:txBody>
      </p:sp>
    </p:spTree>
    <p:extLst>
      <p:ext uri="{BB962C8B-B14F-4D97-AF65-F5344CB8AC3E}">
        <p14:creationId xmlns:p14="http://schemas.microsoft.com/office/powerpoint/2010/main" val="3995319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91C6C6B5-12BE-488B-A68C-374D45A6D586}" type="slidenum">
              <a:rPr lang="en-US" smtClean="0"/>
              <a:t>8</a:t>
            </a:fld>
            <a:endParaRPr lang="en-US"/>
          </a:p>
        </p:txBody>
      </p:sp>
    </p:spTree>
    <p:extLst>
      <p:ext uri="{BB962C8B-B14F-4D97-AF65-F5344CB8AC3E}">
        <p14:creationId xmlns:p14="http://schemas.microsoft.com/office/powerpoint/2010/main" val="3036214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91C6C6B5-12BE-488B-A68C-374D45A6D586}" type="slidenum">
              <a:rPr lang="en-US" smtClean="0"/>
              <a:t>9</a:t>
            </a:fld>
            <a:endParaRPr lang="en-US"/>
          </a:p>
        </p:txBody>
      </p:sp>
    </p:spTree>
    <p:extLst>
      <p:ext uri="{BB962C8B-B14F-4D97-AF65-F5344CB8AC3E}">
        <p14:creationId xmlns:p14="http://schemas.microsoft.com/office/powerpoint/2010/main" val="2929345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91C6C6B5-12BE-488B-A68C-374D45A6D586}" type="slidenum">
              <a:rPr lang="en-US" smtClean="0"/>
              <a:t>10</a:t>
            </a:fld>
            <a:endParaRPr lang="en-US"/>
          </a:p>
        </p:txBody>
      </p:sp>
    </p:spTree>
    <p:extLst>
      <p:ext uri="{BB962C8B-B14F-4D97-AF65-F5344CB8AC3E}">
        <p14:creationId xmlns:p14="http://schemas.microsoft.com/office/powerpoint/2010/main" val="2891838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91C6C6B5-12BE-488B-A68C-374D45A6D586}" type="slidenum">
              <a:rPr lang="en-US" smtClean="0"/>
              <a:t>11</a:t>
            </a:fld>
            <a:endParaRPr lang="en-US"/>
          </a:p>
        </p:txBody>
      </p:sp>
    </p:spTree>
    <p:extLst>
      <p:ext uri="{BB962C8B-B14F-4D97-AF65-F5344CB8AC3E}">
        <p14:creationId xmlns:p14="http://schemas.microsoft.com/office/powerpoint/2010/main" val="9285358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31"/>
            <a:ext cx="7772400" cy="1470025"/>
          </a:xfrm>
        </p:spPr>
        <p:txBody>
          <a:bodyPr/>
          <a:lstStyle/>
          <a:p>
            <a:r>
              <a:rPr lang="tr-TR"/>
              <a:t>Asıl başlık stili için tıklatın</a:t>
            </a: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A23720DD-5B6D-40BF-8493-A6B52D484E6B}" type="datetimeFigureOut">
              <a:rPr lang="tr-TR" smtClean="0"/>
              <a:t>8.04.2025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pic>
        <p:nvPicPr>
          <p:cNvPr id="614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81739" y="0"/>
            <a:ext cx="1262261" cy="1262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2204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A23720DD-5B6D-40BF-8493-A6B52D484E6B}" type="datetimeFigureOut">
              <a:rPr lang="tr-TR" smtClean="0"/>
              <a:t>8.04.2025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620116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44"/>
            <a:ext cx="2057400" cy="5851525"/>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457200" y="274644"/>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A23720DD-5B6D-40BF-8493-A6B52D484E6B}" type="datetimeFigureOut">
              <a:rPr lang="tr-TR" smtClean="0"/>
              <a:t>8.04.2025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1732463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A23720DD-5B6D-40BF-8493-A6B52D484E6B}" type="datetimeFigureOut">
              <a:rPr lang="tr-TR" smtClean="0"/>
              <a:t>8.04.2025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184151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6"/>
            <a:ext cx="7772400" cy="1362075"/>
          </a:xfrm>
        </p:spPr>
        <p:txBody>
          <a:bodyPr anchor="t"/>
          <a:lstStyle>
            <a:lvl1pPr algn="l">
              <a:defRPr sz="4000" b="1" cap="all"/>
            </a:lvl1pPr>
          </a:lstStyle>
          <a:p>
            <a:r>
              <a:rPr lang="tr-TR"/>
              <a:t>Asıl başlık stili için tıklatın</a:t>
            </a: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A23720DD-5B6D-40BF-8493-A6B52D484E6B}" type="datetimeFigureOut">
              <a:rPr lang="tr-TR" smtClean="0"/>
              <a:t>8.04.2025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12002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A23720DD-5B6D-40BF-8493-A6B52D484E6B}" type="datetimeFigureOut">
              <a:rPr lang="tr-TR" smtClean="0"/>
              <a:t>8.04.2025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99991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a:t>Asıl başlık stili için tıklatın</a:t>
            </a: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A23720DD-5B6D-40BF-8493-A6B52D484E6B}" type="datetimeFigureOut">
              <a:rPr lang="tr-TR" smtClean="0"/>
              <a:t>8.04.2025</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3647075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A23720DD-5B6D-40BF-8493-A6B52D484E6B}" type="datetimeFigureOut">
              <a:rPr lang="tr-TR" smtClean="0"/>
              <a:t>8.04.2025</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745449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A23720DD-5B6D-40BF-8493-A6B52D484E6B}" type="datetimeFigureOut">
              <a:rPr lang="tr-TR" smtClean="0"/>
              <a:t>8.04.2025</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1842476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2" y="273050"/>
            <a:ext cx="3008313" cy="1162050"/>
          </a:xfrm>
        </p:spPr>
        <p:txBody>
          <a:bodyPr anchor="b"/>
          <a:lstStyle>
            <a:lvl1pPr algn="l">
              <a:defRPr sz="2000" b="1"/>
            </a:lvl1pPr>
          </a:lstStyle>
          <a:p>
            <a:r>
              <a:rPr lang="tr-TR"/>
              <a:t>Asıl başlık stili için tıklatın</a:t>
            </a:r>
          </a:p>
        </p:txBody>
      </p:sp>
      <p:sp>
        <p:nvSpPr>
          <p:cNvPr id="3" name="İçerik Yer Tutucusu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A23720DD-5B6D-40BF-8493-A6B52D484E6B}" type="datetimeFigureOut">
              <a:rPr lang="tr-TR" smtClean="0"/>
              <a:t>8.04.2025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3375552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A23720DD-5B6D-40BF-8493-A6B52D484E6B}" type="datetimeFigureOut">
              <a:rPr lang="tr-TR" smtClean="0"/>
              <a:t>8.04.2025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1110231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dirty="0"/>
              <a:t>Asıl başlık stili için tıklatın</a:t>
            </a:r>
          </a:p>
        </p:txBody>
      </p:sp>
      <p:sp>
        <p:nvSpPr>
          <p:cNvPr id="3" name="Metin Yer Tutucusu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720DD-5B6D-40BF-8493-A6B52D484E6B}" type="datetimeFigureOut">
              <a:rPr lang="tr-TR" smtClean="0"/>
              <a:t>8.04.2025</a:t>
            </a:fld>
            <a:endParaRPr lang="tr-TR"/>
          </a:p>
        </p:txBody>
      </p:sp>
      <p:sp>
        <p:nvSpPr>
          <p:cNvPr id="5" name="Altbilgi Yer Tutucusu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176B-0E47-46AC-8F43-DAB4B8A37D06}" type="slidenum">
              <a:rPr lang="tr-TR" smtClean="0"/>
              <a:t>‹#›</a:t>
            </a:fld>
            <a:endParaRPr lang="tr-TR"/>
          </a:p>
        </p:txBody>
      </p:sp>
      <p:pic>
        <p:nvPicPr>
          <p:cNvPr id="8"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881739" y="0"/>
            <a:ext cx="1262261" cy="1262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89259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0.jpeg"/></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2.jpe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4.jpe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7.jpe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3.jpeg"/></Relationships>
</file>

<file path=ppt/slides/_rels/slide3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6.jpeg"/></Relationships>
</file>

<file path=ppt/slides/_rels/slide3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9.jpeg"/></Relationships>
</file>

<file path=ppt/slides/_rels/slide33.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4.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0.jpeg"/></Relationships>
</file>

<file path=ppt/slides/_rels/slide39.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3.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9.jpeg"/></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Dikdörtgen 2">
            <a:extLst>
              <a:ext uri="{FF2B5EF4-FFF2-40B4-BE49-F238E27FC236}">
                <a16:creationId xmlns:a16="http://schemas.microsoft.com/office/drawing/2014/main" id="{74A2927E-B88A-4065-97A1-192B30CCBBAA}"/>
              </a:ext>
            </a:extLst>
          </p:cNvPr>
          <p:cNvSpPr/>
          <p:nvPr/>
        </p:nvSpPr>
        <p:spPr>
          <a:xfrm>
            <a:off x="22387" y="2796596"/>
            <a:ext cx="9121613" cy="136815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p:cNvSpPr>
            <a:spLocks noGrp="1"/>
          </p:cNvSpPr>
          <p:nvPr>
            <p:ph type="ctrTitle"/>
          </p:nvPr>
        </p:nvSpPr>
        <p:spPr>
          <a:xfrm>
            <a:off x="755576" y="2852936"/>
            <a:ext cx="7632848" cy="1368151"/>
          </a:xfrm>
        </p:spPr>
        <p:txBody>
          <a:bodyPr>
            <a:normAutofit/>
          </a:bodyPr>
          <a:lstStyle/>
          <a:p>
            <a:pPr lvl="0"/>
            <a:r>
              <a:rPr lang="tr-TR" sz="4000" b="1" dirty="0"/>
              <a:t>KIRIK, ÇIKIK, ZORLANMA VE BURKULMALARDA İLK YARDIM</a:t>
            </a:r>
          </a:p>
        </p:txBody>
      </p:sp>
      <p:pic>
        <p:nvPicPr>
          <p:cNvPr id="8" name="Resim 7">
            <a:extLst>
              <a:ext uri="{FF2B5EF4-FFF2-40B4-BE49-F238E27FC236}">
                <a16:creationId xmlns:a16="http://schemas.microsoft.com/office/drawing/2014/main" id="{0767467F-96F2-4810-B81A-6C8AD0B90C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991" y="4509120"/>
            <a:ext cx="2711000" cy="2160240"/>
          </a:xfrm>
          <a:prstGeom prst="rect">
            <a:avLst/>
          </a:prstGeom>
        </p:spPr>
      </p:pic>
      <p:pic>
        <p:nvPicPr>
          <p:cNvPr id="10" name="Resim 9">
            <a:extLst>
              <a:ext uri="{FF2B5EF4-FFF2-40B4-BE49-F238E27FC236}">
                <a16:creationId xmlns:a16="http://schemas.microsoft.com/office/drawing/2014/main" id="{0C2AB7C4-FE57-494C-8BB1-E6CD91ABFE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552" y="4509120"/>
            <a:ext cx="2050750" cy="2160240"/>
          </a:xfrm>
          <a:prstGeom prst="rect">
            <a:avLst/>
          </a:prstGeom>
        </p:spPr>
      </p:pic>
      <p:pic>
        <p:nvPicPr>
          <p:cNvPr id="12" name="Resim 11">
            <a:extLst>
              <a:ext uri="{FF2B5EF4-FFF2-40B4-BE49-F238E27FC236}">
                <a16:creationId xmlns:a16="http://schemas.microsoft.com/office/drawing/2014/main" id="{AC08F0C9-64C2-4B72-92F0-6DCFEA4A043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40152" y="4509120"/>
            <a:ext cx="2734158" cy="2160240"/>
          </a:xfrm>
          <a:prstGeom prst="rect">
            <a:avLst/>
          </a:prstGeom>
        </p:spPr>
      </p:pic>
      <p:pic>
        <p:nvPicPr>
          <p:cNvPr id="5" name="Resim 4">
            <a:extLst>
              <a:ext uri="{FF2B5EF4-FFF2-40B4-BE49-F238E27FC236}">
                <a16:creationId xmlns:a16="http://schemas.microsoft.com/office/drawing/2014/main" id="{47C2AABA-8A79-8FA1-D528-DFB9AFE393F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90355" y="394801"/>
            <a:ext cx="2448272" cy="2404369"/>
          </a:xfrm>
          <a:prstGeom prst="rect">
            <a:avLst/>
          </a:prstGeom>
        </p:spPr>
      </p:pic>
    </p:spTree>
    <p:extLst>
      <p:ext uri="{BB962C8B-B14F-4D97-AF65-F5344CB8AC3E}">
        <p14:creationId xmlns:p14="http://schemas.microsoft.com/office/powerpoint/2010/main" val="376491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B4E21DB5-BE4D-4458-9BE5-3047D69FDEB4}"/>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İçerik Yer Tutucusu 2"/>
          <p:cNvSpPr>
            <a:spLocks noGrp="1"/>
          </p:cNvSpPr>
          <p:nvPr>
            <p:ph idx="1"/>
          </p:nvPr>
        </p:nvSpPr>
        <p:spPr>
          <a:xfrm>
            <a:off x="486793" y="2348880"/>
            <a:ext cx="7941568" cy="2943200"/>
          </a:xfrm>
        </p:spPr>
        <p:txBody>
          <a:bodyPr>
            <a:noAutofit/>
          </a:bodyPr>
          <a:lstStyle/>
          <a:p>
            <a:pPr algn="just">
              <a:lnSpc>
                <a:spcPct val="115000"/>
              </a:lnSpc>
            </a:pPr>
            <a:r>
              <a:rPr lang="tr-TR" sz="2400" dirty="0">
                <a:solidFill>
                  <a:srgbClr val="000000"/>
                </a:solidFill>
                <a:effectLst/>
                <a:ea typeface="Times New Roman" panose="02020603050405020304" pitchFamily="18" charset="0"/>
              </a:rPr>
              <a:t>Kendinizi korumak için eldiven kullanın. Eldiven mevcut değilse, temiz bir plastik torba kullanabilirsiniz. Mümkün olduğu kadar yaralının kanıyla temas etmemeye çalışın.</a:t>
            </a:r>
            <a:endParaRPr lang="en-US" sz="2400" dirty="0">
              <a:effectLst/>
              <a:ea typeface="Times New Roman" panose="02020603050405020304" pitchFamily="18" charset="0"/>
            </a:endParaRPr>
          </a:p>
          <a:p>
            <a:pPr algn="just">
              <a:lnSpc>
                <a:spcPct val="115000"/>
              </a:lnSpc>
            </a:pPr>
            <a:r>
              <a:rPr lang="tr-TR" sz="2400" dirty="0">
                <a:solidFill>
                  <a:srgbClr val="000000"/>
                </a:solidFill>
                <a:effectLst/>
                <a:ea typeface="Times New Roman" panose="02020603050405020304" pitchFamily="18" charset="0"/>
              </a:rPr>
              <a:t>Kırıklar genellikle diğer potansiyel yaralanmalar ile birlikte olduğundan hangi yaralanmanın daha acil olduğuna karar verin ve buna göre hareket edin.</a:t>
            </a:r>
            <a:endParaRPr lang="en-US" sz="2400" dirty="0">
              <a:effectLst/>
              <a:ea typeface="Times New Roman" panose="02020603050405020304" pitchFamily="18" charset="0"/>
            </a:endParaRPr>
          </a:p>
        </p:txBody>
      </p:sp>
      <p:sp>
        <p:nvSpPr>
          <p:cNvPr id="5" name="Başlık 1"/>
          <p:cNvSpPr>
            <a:spLocks noGrp="1"/>
          </p:cNvSpPr>
          <p:nvPr>
            <p:ph type="title"/>
          </p:nvPr>
        </p:nvSpPr>
        <p:spPr>
          <a:xfrm>
            <a:off x="457200" y="274638"/>
            <a:ext cx="7787208" cy="1143000"/>
          </a:xfrm>
        </p:spPr>
        <p:txBody>
          <a:bodyPr>
            <a:normAutofit/>
          </a:bodyPr>
          <a:lstStyle/>
          <a:p>
            <a:pPr algn="l"/>
            <a:r>
              <a:rPr lang="tr-TR" sz="3200" dirty="0"/>
              <a:t>Kırıklar</a:t>
            </a:r>
            <a:br>
              <a:rPr lang="tr-TR" sz="4000" dirty="0"/>
            </a:br>
            <a:r>
              <a:rPr lang="tr-TR" sz="2400" i="1" dirty="0"/>
              <a:t>İlk Yardım</a:t>
            </a:r>
            <a:endParaRPr lang="tr-TR" sz="3600" i="1" dirty="0"/>
          </a:p>
        </p:txBody>
      </p:sp>
      <p:pic>
        <p:nvPicPr>
          <p:cNvPr id="6" name="Resim 5">
            <a:extLst>
              <a:ext uri="{FF2B5EF4-FFF2-40B4-BE49-F238E27FC236}">
                <a16:creationId xmlns:a16="http://schemas.microsoft.com/office/drawing/2014/main" id="{E134521D-3FAB-41F8-8C5F-9649A36B76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B6C7BB21-4708-1E98-2556-990E443EF88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2606353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Dikdörtgen 5">
            <a:extLst>
              <a:ext uri="{FF2B5EF4-FFF2-40B4-BE49-F238E27FC236}">
                <a16:creationId xmlns:a16="http://schemas.microsoft.com/office/drawing/2014/main" id="{826C818F-5CD7-4022-96F9-18F2EE0F73E2}"/>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İçerik Yer Tutucusu 2"/>
          <p:cNvSpPr>
            <a:spLocks noGrp="1"/>
          </p:cNvSpPr>
          <p:nvPr>
            <p:ph idx="1"/>
          </p:nvPr>
        </p:nvSpPr>
        <p:spPr>
          <a:xfrm>
            <a:off x="539552" y="2204864"/>
            <a:ext cx="5184576" cy="3312368"/>
          </a:xfrm>
        </p:spPr>
        <p:txBody>
          <a:bodyPr>
            <a:noAutofit/>
          </a:bodyPr>
          <a:lstStyle/>
          <a:p>
            <a:pPr algn="just"/>
            <a:r>
              <a:rPr lang="tr-TR" sz="2400" dirty="0">
                <a:solidFill>
                  <a:srgbClr val="000000"/>
                </a:solidFill>
                <a:effectLst/>
                <a:ea typeface="Times New Roman" panose="02020603050405020304" pitchFamily="18" charset="0"/>
              </a:rPr>
              <a:t>Kırık olan bölge</a:t>
            </a:r>
            <a:r>
              <a:rPr lang="tr-TR" sz="2400" dirty="0">
                <a:effectLst/>
                <a:ea typeface="Times New Roman" panose="02020603050405020304" pitchFamily="18" charset="0"/>
              </a:rPr>
              <a:t> sabitleninceye </a:t>
            </a:r>
            <a:r>
              <a:rPr lang="tr-TR" sz="2400" dirty="0">
                <a:solidFill>
                  <a:srgbClr val="000000"/>
                </a:solidFill>
                <a:effectLst/>
                <a:ea typeface="Times New Roman" panose="02020603050405020304" pitchFamily="18" charset="0"/>
              </a:rPr>
              <a:t>kadar yaralıyı hareket ettirmemeye çalışın. Mutlaka hareket ettirmeniz gerekiyorsa dikkatli olun ve imkân varsa çevredekilerden yardım isteyin.</a:t>
            </a:r>
            <a:endParaRPr lang="en-US" sz="2400" dirty="0">
              <a:effectLst/>
              <a:ea typeface="Times New Roman" panose="02020603050405020304" pitchFamily="18" charset="0"/>
            </a:endParaRPr>
          </a:p>
          <a:p>
            <a:pPr algn="just"/>
            <a:r>
              <a:rPr lang="tr-TR" sz="2400" dirty="0">
                <a:effectLst/>
                <a:ea typeface="Times New Roman" panose="02020603050405020304" pitchFamily="18" charset="0"/>
              </a:rPr>
              <a:t>Hasta/yaralıya güven verin ve sakinleştirmeye çalışın.</a:t>
            </a:r>
            <a:endParaRPr lang="en-US" sz="2400" dirty="0">
              <a:effectLst/>
              <a:ea typeface="Times New Roman" panose="02020603050405020304" pitchFamily="18" charset="0"/>
            </a:endParaRPr>
          </a:p>
        </p:txBody>
      </p:sp>
      <p:sp>
        <p:nvSpPr>
          <p:cNvPr id="5" name="Başlık 1"/>
          <p:cNvSpPr>
            <a:spLocks noGrp="1"/>
          </p:cNvSpPr>
          <p:nvPr>
            <p:ph type="title"/>
          </p:nvPr>
        </p:nvSpPr>
        <p:spPr>
          <a:xfrm>
            <a:off x="457200" y="274638"/>
            <a:ext cx="7787208" cy="1143000"/>
          </a:xfrm>
        </p:spPr>
        <p:txBody>
          <a:bodyPr>
            <a:normAutofit/>
          </a:bodyPr>
          <a:lstStyle/>
          <a:p>
            <a:pPr algn="l"/>
            <a:r>
              <a:rPr lang="tr-TR" sz="3200" dirty="0"/>
              <a:t>Kırıklar</a:t>
            </a:r>
            <a:br>
              <a:rPr lang="tr-TR" sz="4000" dirty="0"/>
            </a:br>
            <a:r>
              <a:rPr lang="tr-TR" sz="2400" i="1" dirty="0"/>
              <a:t>İlk Yardım</a:t>
            </a:r>
            <a:endParaRPr lang="tr-TR" sz="3600" i="1" dirty="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012160" y="2492896"/>
            <a:ext cx="2880000" cy="21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Resim 6">
            <a:extLst>
              <a:ext uri="{FF2B5EF4-FFF2-40B4-BE49-F238E27FC236}">
                <a16:creationId xmlns:a16="http://schemas.microsoft.com/office/drawing/2014/main" id="{7560CD75-C413-469A-A6B0-FB10BAE38A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79F404E4-0F2A-958D-2C72-D60A3F046D1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215309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Dikdörtgen 5">
            <a:extLst>
              <a:ext uri="{FF2B5EF4-FFF2-40B4-BE49-F238E27FC236}">
                <a16:creationId xmlns:a16="http://schemas.microsoft.com/office/drawing/2014/main" id="{1A0C9A84-7EED-429B-82FE-6CCEAD398F7C}"/>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İçerik Yer Tutucusu 2"/>
          <p:cNvSpPr>
            <a:spLocks noGrp="1"/>
          </p:cNvSpPr>
          <p:nvPr>
            <p:ph idx="1"/>
          </p:nvPr>
        </p:nvSpPr>
        <p:spPr>
          <a:xfrm>
            <a:off x="539552" y="1597705"/>
            <a:ext cx="5328592" cy="4873447"/>
          </a:xfrm>
        </p:spPr>
        <p:txBody>
          <a:bodyPr>
            <a:noAutofit/>
          </a:bodyPr>
          <a:lstStyle/>
          <a:p>
            <a:pPr algn="just"/>
            <a:r>
              <a:rPr lang="tr-TR" sz="2400" dirty="0">
                <a:effectLst/>
                <a:ea typeface="Times New Roman" panose="02020603050405020304" pitchFamily="18" charset="0"/>
              </a:rPr>
              <a:t>Hasta/yaralı </a:t>
            </a:r>
            <a:r>
              <a:rPr lang="tr-TR" sz="2400" dirty="0">
                <a:solidFill>
                  <a:srgbClr val="000000"/>
                </a:solidFill>
                <a:effectLst/>
                <a:ea typeface="Times New Roman" panose="02020603050405020304" pitchFamily="18" charset="0"/>
              </a:rPr>
              <a:t>yaralanan kısmı destekleyebiliyorsa, ondan bunu yapmasını isteyin.</a:t>
            </a:r>
          </a:p>
          <a:p>
            <a:pPr algn="just"/>
            <a:r>
              <a:rPr lang="tr-TR" sz="2400" dirty="0">
                <a:solidFill>
                  <a:srgbClr val="000000"/>
                </a:solidFill>
                <a:effectLst/>
                <a:ea typeface="Times New Roman" panose="02020603050405020304" pitchFamily="18" charset="0"/>
              </a:rPr>
              <a:t>Bulunduğu pozisyonda bir askı veya bandajla hareketsiz hale gelinceye kadar yaralanmanın üstündeki ve altındaki eklemleri </a:t>
            </a:r>
            <a:r>
              <a:rPr lang="tr-TR" sz="2400" dirty="0">
                <a:effectLst/>
                <a:ea typeface="Times New Roman" panose="02020603050405020304" pitchFamily="18" charset="0"/>
              </a:rPr>
              <a:t>ellerinizle destekleyin veya yaralıya hareketsiz kalmasını söyleyin</a:t>
            </a:r>
            <a:r>
              <a:rPr lang="tr-TR" sz="2400" dirty="0">
                <a:solidFill>
                  <a:srgbClr val="000000"/>
                </a:solidFill>
                <a:effectLst/>
                <a:ea typeface="Times New Roman" panose="02020603050405020304" pitchFamily="18" charset="0"/>
              </a:rPr>
              <a:t>.</a:t>
            </a:r>
            <a:endParaRPr lang="en-US" sz="2400" dirty="0">
              <a:effectLst/>
              <a:ea typeface="Times New Roman" panose="02020603050405020304" pitchFamily="18" charset="0"/>
            </a:endParaRPr>
          </a:p>
          <a:p>
            <a:pPr algn="just"/>
            <a:r>
              <a:rPr lang="tr-TR" sz="2400" dirty="0">
                <a:solidFill>
                  <a:srgbClr val="000000"/>
                </a:solidFill>
                <a:effectLst/>
                <a:ea typeface="Times New Roman" panose="02020603050405020304" pitchFamily="18" charset="0"/>
              </a:rPr>
              <a:t>Yaralı kısmı bir bandaj veya </a:t>
            </a:r>
            <a:r>
              <a:rPr lang="tr-TR" sz="2400" dirty="0" err="1">
                <a:solidFill>
                  <a:srgbClr val="000000"/>
                </a:solidFill>
                <a:effectLst/>
                <a:ea typeface="Times New Roman" panose="02020603050405020304" pitchFamily="18" charset="0"/>
              </a:rPr>
              <a:t>atel</a:t>
            </a:r>
            <a:r>
              <a:rPr lang="tr-TR" sz="2400" dirty="0">
                <a:solidFill>
                  <a:srgbClr val="000000"/>
                </a:solidFill>
                <a:effectLst/>
                <a:ea typeface="Times New Roman" panose="02020603050405020304" pitchFamily="18" charset="0"/>
              </a:rPr>
              <a:t> ile hareketsiz hale getirin ve </a:t>
            </a:r>
            <a:r>
              <a:rPr lang="tr-TR" sz="2400" dirty="0" err="1">
                <a:solidFill>
                  <a:srgbClr val="000000"/>
                </a:solidFill>
                <a:effectLst/>
                <a:ea typeface="Times New Roman" panose="02020603050405020304" pitchFamily="18" charset="0"/>
              </a:rPr>
              <a:t>atel</a:t>
            </a:r>
            <a:r>
              <a:rPr lang="tr-TR" sz="2400" dirty="0">
                <a:solidFill>
                  <a:srgbClr val="000000"/>
                </a:solidFill>
                <a:effectLst/>
                <a:ea typeface="Times New Roman" panose="02020603050405020304" pitchFamily="18" charset="0"/>
              </a:rPr>
              <a:t> veya bandajın altındaki dolaşımı kontrol edin</a:t>
            </a:r>
            <a:r>
              <a:rPr lang="tr-TR" sz="2400" dirty="0">
                <a:solidFill>
                  <a:srgbClr val="000000"/>
                </a:solidFill>
                <a:effectLst/>
                <a:latin typeface="Times New Roman" panose="02020603050405020304" pitchFamily="18" charset="0"/>
                <a:ea typeface="Times New Roman" panose="02020603050405020304" pitchFamily="18" charset="0"/>
              </a:rPr>
              <a:t>.</a:t>
            </a:r>
            <a:endParaRPr lang="en-US" sz="2400" dirty="0">
              <a:effectLst/>
              <a:latin typeface="Times New Roman" panose="02020603050405020304" pitchFamily="18" charset="0"/>
              <a:ea typeface="Times New Roman" panose="02020603050405020304" pitchFamily="18" charset="0"/>
            </a:endParaRPr>
          </a:p>
        </p:txBody>
      </p:sp>
      <p:sp>
        <p:nvSpPr>
          <p:cNvPr id="5" name="Başlık 1"/>
          <p:cNvSpPr>
            <a:spLocks noGrp="1"/>
          </p:cNvSpPr>
          <p:nvPr>
            <p:ph type="title"/>
          </p:nvPr>
        </p:nvSpPr>
        <p:spPr>
          <a:xfrm>
            <a:off x="457200" y="274638"/>
            <a:ext cx="7787208" cy="1143000"/>
          </a:xfrm>
        </p:spPr>
        <p:txBody>
          <a:bodyPr>
            <a:normAutofit/>
          </a:bodyPr>
          <a:lstStyle/>
          <a:p>
            <a:pPr algn="l"/>
            <a:r>
              <a:rPr lang="tr-TR" sz="3200" dirty="0"/>
              <a:t>Kırıklar</a:t>
            </a:r>
            <a:br>
              <a:rPr lang="tr-TR" sz="4000" dirty="0"/>
            </a:br>
            <a:r>
              <a:rPr lang="tr-TR" sz="2400" i="1" dirty="0"/>
              <a:t>İlk Yardım</a:t>
            </a:r>
            <a:endParaRPr lang="tr-TR" sz="3600" i="1" dirty="0"/>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156176" y="1773056"/>
            <a:ext cx="2880000" cy="21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156176" y="4077312"/>
            <a:ext cx="2880000" cy="21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Resim 6">
            <a:extLst>
              <a:ext uri="{FF2B5EF4-FFF2-40B4-BE49-F238E27FC236}">
                <a16:creationId xmlns:a16="http://schemas.microsoft.com/office/drawing/2014/main" id="{2CC20090-4D6A-4342-A3BE-DBDAA4AEDB7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9EE0F962-63DF-700B-CA3B-6408CE810D8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1970280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Dikdörtgen 5">
            <a:extLst>
              <a:ext uri="{FF2B5EF4-FFF2-40B4-BE49-F238E27FC236}">
                <a16:creationId xmlns:a16="http://schemas.microsoft.com/office/drawing/2014/main" id="{8A341E37-1E7A-4EB8-B73E-C8EEDDD7785D}"/>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İçerik Yer Tutucusu 2"/>
          <p:cNvSpPr>
            <a:spLocks noGrp="1"/>
          </p:cNvSpPr>
          <p:nvPr>
            <p:ph idx="1"/>
          </p:nvPr>
        </p:nvSpPr>
        <p:spPr>
          <a:xfrm>
            <a:off x="539552" y="1556792"/>
            <a:ext cx="7931224" cy="3024336"/>
          </a:xfrm>
        </p:spPr>
        <p:txBody>
          <a:bodyPr>
            <a:noAutofit/>
          </a:bodyPr>
          <a:lstStyle/>
          <a:p>
            <a:pPr algn="just">
              <a:lnSpc>
                <a:spcPct val="115000"/>
              </a:lnSpc>
            </a:pPr>
            <a:r>
              <a:rPr lang="tr-TR" sz="2400" dirty="0">
                <a:effectLst/>
                <a:ea typeface="Times New Roman" panose="02020603050405020304" pitchFamily="18" charset="0"/>
              </a:rPr>
              <a:t>112 acil yardım ekibi gelinceye kadar yaralıyı sürekli gözlemleyin.</a:t>
            </a:r>
            <a:endParaRPr lang="en-US" sz="2400" dirty="0">
              <a:effectLst/>
              <a:ea typeface="Times New Roman" panose="02020603050405020304" pitchFamily="18" charset="0"/>
            </a:endParaRPr>
          </a:p>
          <a:p>
            <a:pPr algn="just">
              <a:lnSpc>
                <a:spcPct val="115000"/>
              </a:lnSpc>
            </a:pPr>
            <a:r>
              <a:rPr lang="tr-TR" sz="2400" dirty="0">
                <a:effectLst/>
                <a:ea typeface="Times New Roman" panose="02020603050405020304" pitchFamily="18" charset="0"/>
              </a:rPr>
              <a:t>Hasta/yaralıya su dahil kesinlikle herhangi bir yiyecek veya içecek vermeyin.</a:t>
            </a:r>
            <a:endParaRPr lang="en-US" sz="2400" dirty="0">
              <a:effectLst/>
              <a:ea typeface="Times New Roman" panose="02020603050405020304" pitchFamily="18" charset="0"/>
            </a:endParaRPr>
          </a:p>
          <a:p>
            <a:pPr algn="just">
              <a:lnSpc>
                <a:spcPct val="115000"/>
              </a:lnSpc>
            </a:pPr>
            <a:r>
              <a:rPr lang="tr-TR" sz="2400" dirty="0">
                <a:effectLst/>
                <a:ea typeface="Times New Roman" panose="02020603050405020304" pitchFamily="18" charset="0"/>
              </a:rPr>
              <a:t>Şiddetli bir kanama varsa, kanamanın üzerine bastırın ya da basınçlı bandaj uygulaması yapın. </a:t>
            </a:r>
            <a:endParaRPr lang="tr-TR" sz="2400" dirty="0">
              <a:ea typeface="Times New Roman" panose="02020603050405020304" pitchFamily="18" charset="0"/>
            </a:endParaRPr>
          </a:p>
        </p:txBody>
      </p:sp>
      <p:sp>
        <p:nvSpPr>
          <p:cNvPr id="5" name="Başlık 1"/>
          <p:cNvSpPr>
            <a:spLocks noGrp="1"/>
          </p:cNvSpPr>
          <p:nvPr>
            <p:ph type="title"/>
          </p:nvPr>
        </p:nvSpPr>
        <p:spPr>
          <a:xfrm>
            <a:off x="457200" y="274638"/>
            <a:ext cx="7787208" cy="1143000"/>
          </a:xfrm>
        </p:spPr>
        <p:txBody>
          <a:bodyPr>
            <a:normAutofit/>
          </a:bodyPr>
          <a:lstStyle/>
          <a:p>
            <a:pPr algn="l"/>
            <a:r>
              <a:rPr lang="tr-TR" sz="3200" dirty="0"/>
              <a:t>Kırıklar</a:t>
            </a:r>
            <a:br>
              <a:rPr lang="tr-TR" sz="4000" dirty="0"/>
            </a:br>
            <a:r>
              <a:rPr lang="tr-TR" sz="2400" i="1" dirty="0"/>
              <a:t>İlk Yardım</a:t>
            </a:r>
            <a:endParaRPr lang="tr-TR" sz="3600" i="1" dirty="0"/>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910803" y="4365104"/>
            <a:ext cx="2957677" cy="2218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Resim 6">
            <a:extLst>
              <a:ext uri="{FF2B5EF4-FFF2-40B4-BE49-F238E27FC236}">
                <a16:creationId xmlns:a16="http://schemas.microsoft.com/office/drawing/2014/main" id="{F28CC3E7-7D16-4001-AA3E-B97377DEFD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E3D86A06-B911-C725-20F5-6C1C33B30F0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377691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E2760881-759D-4522-AA26-C832B06B3631}"/>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İçerik Yer Tutucusu 2"/>
          <p:cNvSpPr>
            <a:spLocks noGrp="1"/>
          </p:cNvSpPr>
          <p:nvPr>
            <p:ph idx="1"/>
          </p:nvPr>
        </p:nvSpPr>
        <p:spPr>
          <a:xfrm>
            <a:off x="539552" y="1700808"/>
            <a:ext cx="7848872" cy="4680520"/>
          </a:xfrm>
        </p:spPr>
        <p:txBody>
          <a:bodyPr>
            <a:noAutofit/>
          </a:bodyPr>
          <a:lstStyle/>
          <a:p>
            <a:pPr algn="just"/>
            <a:r>
              <a:rPr lang="tr-TR" sz="2400" dirty="0"/>
              <a:t>Hasta/yaralının bilinci kapalı ancak hala nefes almaya devam ediyorsa;</a:t>
            </a:r>
            <a:endParaRPr lang="en-US" sz="2400" dirty="0"/>
          </a:p>
          <a:p>
            <a:pPr lvl="1" algn="just"/>
            <a:r>
              <a:rPr lang="tr-TR" sz="2000" dirty="0"/>
              <a:t>Hasta/yaralıyı kurtarma (iyileşme, derlenme) pozisyonuna getirin.</a:t>
            </a:r>
          </a:p>
          <a:p>
            <a:pPr lvl="1" algn="just"/>
            <a:r>
              <a:rPr lang="tr-TR" sz="2000" dirty="0"/>
              <a:t>Hasta/yaralıyı gözlemlemeye ve solunumunu kontrol etmeye devam edin.</a:t>
            </a:r>
            <a:endParaRPr lang="en-US" sz="2000" dirty="0"/>
          </a:p>
          <a:p>
            <a:pPr algn="just"/>
            <a:r>
              <a:rPr lang="tr-TR" sz="2400" dirty="0"/>
              <a:t>Ancak hasta/yaralının solunumu durursa:</a:t>
            </a:r>
          </a:p>
          <a:p>
            <a:pPr lvl="1" algn="just"/>
            <a:r>
              <a:rPr lang="tr-TR" sz="2000" dirty="0"/>
              <a:t>Temel Yaşam Desteğine başlayın.</a:t>
            </a:r>
          </a:p>
          <a:p>
            <a:pPr lvl="1" algn="just"/>
            <a:r>
              <a:rPr lang="tr-TR" sz="2000" dirty="0"/>
              <a:t>Temel Yaşam Desteği; hasta/yaralı uyanıncaya, hareket edinceye, gözlerini açıncaya ve normal soluk alıp vermeye başlayıncaya kadar yardım (112 acil yardım) gelinceye ve devralıncaya kadar; devam edemeyecek kadar yorgun hale gelinceye kadar veya olay yeri sizin devam etmeniz için güvensiz hale gelinceye kadar kesilmemelidir.</a:t>
            </a:r>
            <a:endParaRPr lang="en-US" sz="3600" dirty="0"/>
          </a:p>
        </p:txBody>
      </p:sp>
      <p:sp>
        <p:nvSpPr>
          <p:cNvPr id="8" name="Başlık 1">
            <a:extLst>
              <a:ext uri="{FF2B5EF4-FFF2-40B4-BE49-F238E27FC236}">
                <a16:creationId xmlns:a16="http://schemas.microsoft.com/office/drawing/2014/main" id="{1F120423-65C5-4EF8-B41B-A777876011F3}"/>
              </a:ext>
            </a:extLst>
          </p:cNvPr>
          <p:cNvSpPr>
            <a:spLocks noGrp="1"/>
          </p:cNvSpPr>
          <p:nvPr>
            <p:ph type="title"/>
          </p:nvPr>
        </p:nvSpPr>
        <p:spPr>
          <a:xfrm>
            <a:off x="457200" y="274638"/>
            <a:ext cx="7787208" cy="1143000"/>
          </a:xfrm>
        </p:spPr>
        <p:txBody>
          <a:bodyPr>
            <a:normAutofit/>
          </a:bodyPr>
          <a:lstStyle/>
          <a:p>
            <a:pPr algn="l"/>
            <a:r>
              <a:rPr lang="tr-TR" sz="3200" dirty="0"/>
              <a:t>Kırıklar</a:t>
            </a:r>
            <a:br>
              <a:rPr lang="tr-TR" sz="4000" dirty="0"/>
            </a:br>
            <a:r>
              <a:rPr lang="tr-TR" sz="2400" i="1" dirty="0"/>
              <a:t>İlk Yardım</a:t>
            </a:r>
            <a:endParaRPr lang="tr-TR" sz="3600" i="1" dirty="0"/>
          </a:p>
        </p:txBody>
      </p:sp>
      <p:pic>
        <p:nvPicPr>
          <p:cNvPr id="5" name="Resim 4">
            <a:extLst>
              <a:ext uri="{FF2B5EF4-FFF2-40B4-BE49-F238E27FC236}">
                <a16:creationId xmlns:a16="http://schemas.microsoft.com/office/drawing/2014/main" id="{6AD127E7-009D-4C0D-B3D1-3783BD080E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562CB8C5-E42B-7BA9-8264-E53B931A809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3834274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Dikdörtgen 5">
            <a:extLst>
              <a:ext uri="{FF2B5EF4-FFF2-40B4-BE49-F238E27FC236}">
                <a16:creationId xmlns:a16="http://schemas.microsoft.com/office/drawing/2014/main" id="{00E94810-EC5F-4729-A29E-6FB1F9EE645A}"/>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İçerik Yer Tutucusu 2"/>
          <p:cNvSpPr>
            <a:spLocks noGrp="1"/>
          </p:cNvSpPr>
          <p:nvPr>
            <p:ph idx="1"/>
          </p:nvPr>
        </p:nvSpPr>
        <p:spPr>
          <a:xfrm>
            <a:off x="588386" y="1556792"/>
            <a:ext cx="5063734" cy="4608512"/>
          </a:xfrm>
        </p:spPr>
        <p:txBody>
          <a:bodyPr>
            <a:noAutofit/>
          </a:bodyPr>
          <a:lstStyle/>
          <a:p>
            <a:pPr algn="just">
              <a:lnSpc>
                <a:spcPct val="115000"/>
              </a:lnSpc>
              <a:tabLst>
                <a:tab pos="5213350" algn="l"/>
              </a:tabLst>
            </a:pPr>
            <a:r>
              <a:rPr lang="tr-TR" sz="2400" b="1" dirty="0">
                <a:effectLst/>
                <a:ea typeface="Times New Roman" panose="02020603050405020304" pitchFamily="18" charset="0"/>
              </a:rPr>
              <a:t>Eklem nedir?</a:t>
            </a:r>
            <a:endParaRPr lang="tr-TR" sz="2400" b="1" dirty="0">
              <a:ea typeface="Times New Roman" panose="02020603050405020304" pitchFamily="18" charset="0"/>
            </a:endParaRPr>
          </a:p>
          <a:p>
            <a:pPr lvl="1" algn="just">
              <a:lnSpc>
                <a:spcPct val="115000"/>
              </a:lnSpc>
              <a:tabLst>
                <a:tab pos="5213350" algn="l"/>
              </a:tabLst>
            </a:pPr>
            <a:r>
              <a:rPr lang="tr-TR" sz="2400" dirty="0">
                <a:effectLst/>
                <a:ea typeface="Times New Roman" panose="02020603050405020304" pitchFamily="18" charset="0"/>
              </a:rPr>
              <a:t>Kemikler arasındaki işlevsel bağlantıyı sağlayan birleşme yerleridir.</a:t>
            </a:r>
            <a:endParaRPr lang="en-US" sz="2400" dirty="0">
              <a:effectLst/>
              <a:ea typeface="Times New Roman" panose="02020603050405020304" pitchFamily="18" charset="0"/>
            </a:endParaRPr>
          </a:p>
          <a:p>
            <a:pPr algn="just">
              <a:lnSpc>
                <a:spcPct val="115000"/>
              </a:lnSpc>
              <a:tabLst>
                <a:tab pos="5213350" algn="l"/>
              </a:tabLst>
            </a:pPr>
            <a:r>
              <a:rPr lang="tr-TR" sz="2400" b="1" dirty="0">
                <a:effectLst/>
                <a:ea typeface="Times New Roman" panose="02020603050405020304" pitchFamily="18" charset="0"/>
              </a:rPr>
              <a:t> Çıkık </a:t>
            </a:r>
            <a:r>
              <a:rPr lang="tr-TR" sz="2400" b="1" dirty="0">
                <a:solidFill>
                  <a:srgbClr val="000000"/>
                </a:solidFill>
                <a:effectLst/>
                <a:ea typeface="Times New Roman" panose="02020603050405020304" pitchFamily="18" charset="0"/>
              </a:rPr>
              <a:t>nedir?</a:t>
            </a:r>
            <a:endParaRPr lang="tr-TR" sz="2400" b="1" dirty="0">
              <a:solidFill>
                <a:srgbClr val="000000"/>
              </a:solidFill>
              <a:ea typeface="Times New Roman" panose="02020603050405020304" pitchFamily="18" charset="0"/>
            </a:endParaRPr>
          </a:p>
          <a:p>
            <a:pPr lvl="1" algn="just">
              <a:lnSpc>
                <a:spcPct val="115000"/>
              </a:lnSpc>
              <a:tabLst>
                <a:tab pos="5213350" algn="l"/>
              </a:tabLst>
            </a:pPr>
            <a:r>
              <a:rPr lang="tr-TR" sz="2400" dirty="0">
                <a:effectLst/>
                <a:ea typeface="Times New Roman" panose="02020603050405020304" pitchFamily="18" charset="0"/>
              </a:rPr>
              <a:t>Eklemi oluşturan kemiklerin yer değiştirmesi nedeni ile, eklem yüzeylerinin artık birbirleri ile temas etmeyecek şekilde tamamen bozulmasıdır.</a:t>
            </a:r>
            <a:endParaRPr lang="en-US" sz="2400" dirty="0">
              <a:effectLst/>
              <a:ea typeface="Times New Roman" panose="02020603050405020304" pitchFamily="18" charset="0"/>
            </a:endParaRPr>
          </a:p>
        </p:txBody>
      </p:sp>
      <p:sp>
        <p:nvSpPr>
          <p:cNvPr id="5" name="Başlık 1"/>
          <p:cNvSpPr>
            <a:spLocks noGrp="1"/>
          </p:cNvSpPr>
          <p:nvPr>
            <p:ph type="title"/>
          </p:nvPr>
        </p:nvSpPr>
        <p:spPr>
          <a:xfrm>
            <a:off x="457200" y="274638"/>
            <a:ext cx="7787208" cy="1143000"/>
          </a:xfrm>
        </p:spPr>
        <p:txBody>
          <a:bodyPr>
            <a:normAutofit/>
          </a:bodyPr>
          <a:lstStyle/>
          <a:p>
            <a:pPr algn="l"/>
            <a:r>
              <a:rPr lang="tr-TR" sz="3200" dirty="0"/>
              <a:t>Çıkıklar</a:t>
            </a:r>
            <a:br>
              <a:rPr lang="tr-TR" sz="4000" dirty="0"/>
            </a:br>
            <a:r>
              <a:rPr lang="tr-TR" sz="2400" i="1" dirty="0"/>
              <a:t>Tanımlar</a:t>
            </a:r>
            <a:endParaRPr lang="tr-TR" sz="3600" i="1"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1700808"/>
            <a:ext cx="1798637" cy="220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1674" y="4077072"/>
            <a:ext cx="1470025" cy="179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Resim 6">
            <a:extLst>
              <a:ext uri="{FF2B5EF4-FFF2-40B4-BE49-F238E27FC236}">
                <a16:creationId xmlns:a16="http://schemas.microsoft.com/office/drawing/2014/main" id="{8EBE81B7-DA88-46B7-AEA2-F72DC2F2F8E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B7B76817-4702-D043-5D22-AA403950C85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290844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FFE6C523-4629-4E72-99EF-DCBD38900839}"/>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İçerik Yer Tutucusu 2"/>
          <p:cNvSpPr>
            <a:spLocks noGrp="1"/>
          </p:cNvSpPr>
          <p:nvPr>
            <p:ph idx="1"/>
          </p:nvPr>
        </p:nvSpPr>
        <p:spPr>
          <a:xfrm>
            <a:off x="601216" y="1988840"/>
            <a:ext cx="7941568" cy="3960440"/>
          </a:xfrm>
        </p:spPr>
        <p:txBody>
          <a:bodyPr>
            <a:noAutofit/>
          </a:bodyPr>
          <a:lstStyle/>
          <a:p>
            <a:pPr algn="just">
              <a:lnSpc>
                <a:spcPct val="115000"/>
              </a:lnSpc>
              <a:tabLst>
                <a:tab pos="5213350" algn="l"/>
              </a:tabLst>
            </a:pPr>
            <a:r>
              <a:rPr lang="tr-TR" sz="2400" dirty="0">
                <a:effectLst/>
                <a:ea typeface="Times New Roman" panose="02020603050405020304" pitchFamily="18" charset="0"/>
              </a:rPr>
              <a:t>Çıkıklar</a:t>
            </a:r>
            <a:r>
              <a:rPr lang="tr-TR" sz="2400" b="1" dirty="0">
                <a:effectLst/>
                <a:ea typeface="Times New Roman" panose="02020603050405020304" pitchFamily="18" charset="0"/>
              </a:rPr>
              <a:t> </a:t>
            </a:r>
            <a:r>
              <a:rPr lang="tr-TR" sz="2400" dirty="0">
                <a:effectLst/>
                <a:ea typeface="Times New Roman" panose="02020603050405020304" pitchFamily="18" charset="0"/>
              </a:rPr>
              <a:t>çoğunlukla vücudu etkileyen harici bir kuvvetin sonucu olarak kemikleri yerinde tutan bağların yırtılması ile oluşur. Eğer bir kemik yerinden çıkmışsa artık o eklem genellikle işlev göremez.</a:t>
            </a:r>
            <a:endParaRPr lang="en-US" sz="2400" dirty="0">
              <a:effectLst/>
              <a:ea typeface="Times New Roman" panose="02020603050405020304" pitchFamily="18" charset="0"/>
            </a:endParaRPr>
          </a:p>
          <a:p>
            <a:pPr algn="just">
              <a:lnSpc>
                <a:spcPct val="115000"/>
              </a:lnSpc>
              <a:tabLst>
                <a:tab pos="5213350" algn="l"/>
              </a:tabLst>
            </a:pPr>
            <a:r>
              <a:rPr lang="tr-TR" sz="2400" dirty="0">
                <a:effectLst/>
                <a:ea typeface="Times New Roman" panose="02020603050405020304" pitchFamily="18" charset="0"/>
              </a:rPr>
              <a:t>Nedenleri genellikle;</a:t>
            </a:r>
            <a:endParaRPr lang="en-US" sz="2400" dirty="0">
              <a:effectLst/>
              <a:ea typeface="Times New Roman" panose="02020603050405020304" pitchFamily="18" charset="0"/>
            </a:endParaRPr>
          </a:p>
          <a:p>
            <a:pPr lvl="1" indent="-342900" algn="just">
              <a:lnSpc>
                <a:spcPct val="115000"/>
              </a:lnSpc>
              <a:buFont typeface="Symbol" panose="05050102010706020507" pitchFamily="18" charset="2"/>
              <a:buChar char=""/>
              <a:tabLst>
                <a:tab pos="5213350" algn="l"/>
              </a:tabLst>
            </a:pPr>
            <a:r>
              <a:rPr lang="tr-TR" sz="2000" dirty="0">
                <a:effectLst/>
                <a:ea typeface="Times New Roman" panose="02020603050405020304" pitchFamily="18" charset="0"/>
              </a:rPr>
              <a:t>Düşme</a:t>
            </a:r>
            <a:endParaRPr lang="en-US" sz="2000" dirty="0">
              <a:effectLst/>
              <a:ea typeface="Times New Roman" panose="02020603050405020304" pitchFamily="18" charset="0"/>
            </a:endParaRPr>
          </a:p>
          <a:p>
            <a:pPr lvl="1" indent="-342900" algn="just">
              <a:lnSpc>
                <a:spcPct val="115000"/>
              </a:lnSpc>
              <a:buFont typeface="Symbol" panose="05050102010706020507" pitchFamily="18" charset="2"/>
              <a:buChar char=""/>
              <a:tabLst>
                <a:tab pos="5213350" algn="l"/>
              </a:tabLst>
            </a:pPr>
            <a:r>
              <a:rPr lang="tr-TR" sz="2000" dirty="0">
                <a:effectLst/>
                <a:ea typeface="Times New Roman" panose="02020603050405020304" pitchFamily="18" charset="0"/>
              </a:rPr>
              <a:t>Trafik kazası</a:t>
            </a:r>
            <a:endParaRPr lang="en-US" sz="2000" dirty="0">
              <a:effectLst/>
              <a:ea typeface="Times New Roman" panose="02020603050405020304" pitchFamily="18" charset="0"/>
            </a:endParaRPr>
          </a:p>
          <a:p>
            <a:pPr lvl="1" indent="-342900" algn="just">
              <a:lnSpc>
                <a:spcPct val="115000"/>
              </a:lnSpc>
              <a:buFont typeface="Symbol" panose="05050102010706020507" pitchFamily="18" charset="2"/>
              <a:buChar char=""/>
              <a:tabLst>
                <a:tab pos="5213350" algn="l"/>
              </a:tabLst>
            </a:pPr>
            <a:r>
              <a:rPr lang="tr-TR" sz="2000" dirty="0">
                <a:effectLst/>
                <a:ea typeface="Times New Roman" panose="02020603050405020304" pitchFamily="18" charset="0"/>
              </a:rPr>
              <a:t>Spor müsabakalarındaki yüksek hızlı çarpışmalar sonucu oluşan yaralanmalardır.</a:t>
            </a:r>
            <a:endParaRPr lang="en-US" sz="2000" dirty="0">
              <a:effectLst/>
              <a:ea typeface="Times New Roman" panose="02020603050405020304" pitchFamily="18" charset="0"/>
            </a:endParaRPr>
          </a:p>
        </p:txBody>
      </p:sp>
      <p:sp>
        <p:nvSpPr>
          <p:cNvPr id="5" name="Başlık 1"/>
          <p:cNvSpPr>
            <a:spLocks noGrp="1"/>
          </p:cNvSpPr>
          <p:nvPr>
            <p:ph type="title"/>
          </p:nvPr>
        </p:nvSpPr>
        <p:spPr>
          <a:xfrm>
            <a:off x="457200" y="274638"/>
            <a:ext cx="7787208" cy="1143000"/>
          </a:xfrm>
        </p:spPr>
        <p:txBody>
          <a:bodyPr>
            <a:normAutofit/>
          </a:bodyPr>
          <a:lstStyle/>
          <a:p>
            <a:pPr algn="l"/>
            <a:r>
              <a:rPr lang="tr-TR" sz="3200" dirty="0"/>
              <a:t>Çıkıklar</a:t>
            </a:r>
            <a:br>
              <a:rPr lang="tr-TR" sz="4000" dirty="0"/>
            </a:br>
            <a:r>
              <a:rPr lang="tr-TR" sz="2400" i="1" dirty="0"/>
              <a:t>Nedenleri</a:t>
            </a:r>
            <a:endParaRPr lang="tr-TR" sz="3600" i="1" dirty="0"/>
          </a:p>
        </p:txBody>
      </p:sp>
      <p:pic>
        <p:nvPicPr>
          <p:cNvPr id="6" name="Resim 5">
            <a:extLst>
              <a:ext uri="{FF2B5EF4-FFF2-40B4-BE49-F238E27FC236}">
                <a16:creationId xmlns:a16="http://schemas.microsoft.com/office/drawing/2014/main" id="{5C6B1D2A-E163-4285-8D8B-B33D0B589C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CA4C38D3-1EB0-1B6D-C73C-7803A6443D7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3643662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BB25A94A-E088-46A0-B3FA-0A1FF1D708F2}"/>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İçerik Yer Tutucusu 2"/>
          <p:cNvSpPr>
            <a:spLocks noGrp="1"/>
          </p:cNvSpPr>
          <p:nvPr>
            <p:ph idx="1"/>
          </p:nvPr>
        </p:nvSpPr>
        <p:spPr>
          <a:xfrm>
            <a:off x="611560" y="2204864"/>
            <a:ext cx="7941568" cy="3384376"/>
          </a:xfrm>
        </p:spPr>
        <p:txBody>
          <a:bodyPr>
            <a:noAutofit/>
          </a:bodyPr>
          <a:lstStyle/>
          <a:p>
            <a:pPr algn="just">
              <a:lnSpc>
                <a:spcPct val="115000"/>
              </a:lnSpc>
            </a:pPr>
            <a:r>
              <a:rPr lang="tr-TR" sz="2400" dirty="0">
                <a:solidFill>
                  <a:srgbClr val="000000"/>
                </a:solidFill>
                <a:effectLst/>
                <a:ea typeface="Times New Roman" panose="02020603050405020304" pitchFamily="18" charset="0"/>
              </a:rPr>
              <a:t>Çıkıklarda sık görülen belirti ve bulgular:</a:t>
            </a:r>
            <a:endParaRPr lang="en-US" sz="2400" dirty="0">
              <a:effectLst/>
              <a:ea typeface="Times New Roman" panose="02020603050405020304" pitchFamily="18" charset="0"/>
            </a:endParaRPr>
          </a:p>
          <a:p>
            <a:pPr lvl="1" indent="-342900" algn="just">
              <a:lnSpc>
                <a:spcPct val="115000"/>
              </a:lnSpc>
            </a:pPr>
            <a:r>
              <a:rPr lang="tr-TR" sz="2400" dirty="0">
                <a:solidFill>
                  <a:srgbClr val="000000"/>
                </a:solidFill>
                <a:effectLst/>
                <a:ea typeface="Times New Roman" panose="02020603050405020304" pitchFamily="18" charset="0"/>
              </a:rPr>
              <a:t>Yaralı bölgede ağrı</a:t>
            </a:r>
            <a:endParaRPr lang="en-US" sz="2400" dirty="0">
              <a:effectLst/>
              <a:ea typeface="Times New Roman" panose="02020603050405020304" pitchFamily="18" charset="0"/>
            </a:endParaRPr>
          </a:p>
          <a:p>
            <a:pPr lvl="1" indent="-342900" algn="just">
              <a:lnSpc>
                <a:spcPct val="115000"/>
              </a:lnSpc>
            </a:pPr>
            <a:r>
              <a:rPr lang="tr-TR" sz="2400" dirty="0">
                <a:effectLst/>
                <a:ea typeface="Times New Roman" panose="02020603050405020304" pitchFamily="18" charset="0"/>
              </a:rPr>
              <a:t>Yaralı bölgede şişme</a:t>
            </a:r>
            <a:endParaRPr lang="en-US" sz="2400" dirty="0">
              <a:effectLst/>
              <a:ea typeface="Times New Roman" panose="02020603050405020304" pitchFamily="18" charset="0"/>
            </a:endParaRPr>
          </a:p>
          <a:p>
            <a:pPr lvl="1" indent="-342900" algn="just">
              <a:lnSpc>
                <a:spcPct val="115000"/>
              </a:lnSpc>
            </a:pPr>
            <a:r>
              <a:rPr lang="tr-TR" sz="2400" dirty="0">
                <a:effectLst/>
                <a:ea typeface="Times New Roman" panose="02020603050405020304" pitchFamily="18" charset="0"/>
              </a:rPr>
              <a:t>Yaralı bölgeyi normal şekilde kullanma veya hareket ettirmede zorluk</a:t>
            </a:r>
            <a:endParaRPr lang="en-US" sz="2400" dirty="0">
              <a:effectLst/>
              <a:ea typeface="Times New Roman" panose="02020603050405020304" pitchFamily="18" charset="0"/>
            </a:endParaRPr>
          </a:p>
          <a:p>
            <a:pPr lvl="1" indent="-342900" algn="just">
              <a:lnSpc>
                <a:spcPct val="115000"/>
              </a:lnSpc>
            </a:pPr>
            <a:r>
              <a:rPr lang="tr-TR" sz="2400" dirty="0">
                <a:effectLst/>
                <a:ea typeface="Times New Roman" panose="02020603050405020304" pitchFamily="18" charset="0"/>
              </a:rPr>
              <a:t>Çıkığın meydana geldiği bölgede şekil bozukluğu ve</a:t>
            </a:r>
            <a:endParaRPr lang="en-US" sz="2400" dirty="0">
              <a:effectLst/>
              <a:ea typeface="Times New Roman" panose="02020603050405020304" pitchFamily="18" charset="0"/>
            </a:endParaRPr>
          </a:p>
          <a:p>
            <a:pPr lvl="1" indent="-342900" algn="just">
              <a:lnSpc>
                <a:spcPct val="115000"/>
              </a:lnSpc>
            </a:pPr>
            <a:r>
              <a:rPr lang="tr-TR" sz="2400" dirty="0">
                <a:effectLst/>
                <a:ea typeface="Times New Roman" panose="02020603050405020304" pitchFamily="18" charset="0"/>
              </a:rPr>
              <a:t>Yaralı bölgede sıcaklık, morarma veya kızarıklıktır.</a:t>
            </a:r>
            <a:endParaRPr lang="en-US" sz="2400" dirty="0">
              <a:effectLst/>
              <a:ea typeface="Times New Roman" panose="02020603050405020304" pitchFamily="18" charset="0"/>
            </a:endParaRPr>
          </a:p>
        </p:txBody>
      </p:sp>
      <p:sp>
        <p:nvSpPr>
          <p:cNvPr id="5" name="Başlık 1"/>
          <p:cNvSpPr>
            <a:spLocks noGrp="1"/>
          </p:cNvSpPr>
          <p:nvPr>
            <p:ph type="title"/>
          </p:nvPr>
        </p:nvSpPr>
        <p:spPr>
          <a:xfrm>
            <a:off x="457200" y="274638"/>
            <a:ext cx="7787208" cy="1143000"/>
          </a:xfrm>
        </p:spPr>
        <p:txBody>
          <a:bodyPr>
            <a:normAutofit/>
          </a:bodyPr>
          <a:lstStyle/>
          <a:p>
            <a:pPr algn="l"/>
            <a:r>
              <a:rPr lang="tr-TR" sz="3200" dirty="0"/>
              <a:t>Çıkıklar</a:t>
            </a:r>
            <a:br>
              <a:rPr lang="tr-TR" sz="4000" dirty="0"/>
            </a:br>
            <a:r>
              <a:rPr lang="tr-TR" sz="2400" i="1" dirty="0"/>
              <a:t>Belirti Ve Bulgular</a:t>
            </a:r>
            <a:endParaRPr lang="tr-TR" sz="3600" i="1" dirty="0"/>
          </a:p>
        </p:txBody>
      </p:sp>
      <p:pic>
        <p:nvPicPr>
          <p:cNvPr id="6" name="Resim 5">
            <a:extLst>
              <a:ext uri="{FF2B5EF4-FFF2-40B4-BE49-F238E27FC236}">
                <a16:creationId xmlns:a16="http://schemas.microsoft.com/office/drawing/2014/main" id="{4E5CEF60-15B1-4D5E-8F72-531FADFA58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E639B03C-4551-3C8C-5CDD-93EFE2C420D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711140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FB378353-59C7-4FFB-A73C-83007B906ED7}"/>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İçerik Yer Tutucusu 2"/>
          <p:cNvSpPr>
            <a:spLocks noGrp="1"/>
          </p:cNvSpPr>
          <p:nvPr>
            <p:ph idx="1"/>
          </p:nvPr>
        </p:nvSpPr>
        <p:spPr>
          <a:xfrm>
            <a:off x="601216" y="2348880"/>
            <a:ext cx="7941568" cy="2952328"/>
          </a:xfrm>
        </p:spPr>
        <p:txBody>
          <a:bodyPr>
            <a:noAutofit/>
          </a:bodyPr>
          <a:lstStyle/>
          <a:p>
            <a:pPr algn="just">
              <a:lnSpc>
                <a:spcPct val="115000"/>
              </a:lnSpc>
            </a:pPr>
            <a:r>
              <a:rPr lang="tr-TR" sz="2400" dirty="0">
                <a:effectLst/>
                <a:ea typeface="Times New Roman" panose="02020603050405020304" pitchFamily="18" charset="0"/>
              </a:rPr>
              <a:t>Çıkıktaki ilk yardımın esas amacı; </a:t>
            </a:r>
            <a:r>
              <a:rPr lang="tr-TR" sz="2400" u="sng" dirty="0">
                <a:effectLst/>
                <a:ea typeface="Times New Roman" panose="02020603050405020304" pitchFamily="18" charset="0"/>
              </a:rPr>
              <a:t>hayatı ve uzvu tehdit eden durumları yönetmektir.</a:t>
            </a:r>
            <a:endParaRPr lang="en-US" sz="2400" u="sng" dirty="0">
              <a:effectLst/>
              <a:ea typeface="Times New Roman" panose="02020603050405020304" pitchFamily="18" charset="0"/>
            </a:endParaRPr>
          </a:p>
          <a:p>
            <a:pPr algn="just">
              <a:lnSpc>
                <a:spcPct val="115000"/>
              </a:lnSpc>
            </a:pPr>
            <a:r>
              <a:rPr lang="tr-TR" sz="2400" dirty="0">
                <a:solidFill>
                  <a:srgbClr val="000000"/>
                </a:solidFill>
                <a:effectLst/>
                <a:ea typeface="Times New Roman" panose="02020603050405020304" pitchFamily="18" charset="0"/>
              </a:rPr>
              <a:t>Eklem çıkıkları kemik kırıkları ile birlikte olabilir.</a:t>
            </a:r>
            <a:endParaRPr lang="en-US" sz="2400" dirty="0">
              <a:effectLst/>
              <a:ea typeface="Times New Roman" panose="02020603050405020304" pitchFamily="18" charset="0"/>
            </a:endParaRPr>
          </a:p>
          <a:p>
            <a:pPr algn="just">
              <a:lnSpc>
                <a:spcPct val="115000"/>
              </a:lnSpc>
            </a:pPr>
            <a:r>
              <a:rPr lang="tr-TR" sz="2400" dirty="0">
                <a:solidFill>
                  <a:srgbClr val="000000"/>
                </a:solidFill>
                <a:effectLst/>
                <a:ea typeface="Times New Roman" panose="02020603050405020304" pitchFamily="18" charset="0"/>
              </a:rPr>
              <a:t>Çıkığı, kapalı bir kırıktan ayırt etmek zordur. Bu yüzden </a:t>
            </a:r>
            <a:r>
              <a:rPr lang="tr-TR" sz="2400" u="sng" dirty="0">
                <a:effectLst/>
                <a:ea typeface="Times New Roman" panose="02020603050405020304" pitchFamily="18" charset="0"/>
              </a:rPr>
              <a:t>herhangi bir şüphe varsa, yaralanma kırık olarak kabul edilmelidir.</a:t>
            </a:r>
            <a:endParaRPr lang="en-US" sz="2400" u="sng" dirty="0">
              <a:effectLst/>
              <a:ea typeface="Times New Roman" panose="02020603050405020304" pitchFamily="18" charset="0"/>
            </a:endParaRPr>
          </a:p>
        </p:txBody>
      </p:sp>
      <p:sp>
        <p:nvSpPr>
          <p:cNvPr id="5" name="Başlık 1"/>
          <p:cNvSpPr>
            <a:spLocks noGrp="1"/>
          </p:cNvSpPr>
          <p:nvPr>
            <p:ph type="title"/>
          </p:nvPr>
        </p:nvSpPr>
        <p:spPr>
          <a:xfrm>
            <a:off x="457200" y="274638"/>
            <a:ext cx="7787208" cy="1143000"/>
          </a:xfrm>
        </p:spPr>
        <p:txBody>
          <a:bodyPr>
            <a:normAutofit/>
          </a:bodyPr>
          <a:lstStyle/>
          <a:p>
            <a:pPr algn="l"/>
            <a:r>
              <a:rPr lang="tr-TR" sz="3200" dirty="0"/>
              <a:t>Çıkıklar</a:t>
            </a:r>
            <a:br>
              <a:rPr lang="tr-TR" sz="4000" dirty="0"/>
            </a:br>
            <a:r>
              <a:rPr lang="tr-TR" sz="2400" i="1" dirty="0"/>
              <a:t>İlk Yardım</a:t>
            </a:r>
            <a:endParaRPr lang="tr-TR" sz="3600" i="1" dirty="0"/>
          </a:p>
        </p:txBody>
      </p:sp>
      <p:pic>
        <p:nvPicPr>
          <p:cNvPr id="6" name="Resim 5">
            <a:extLst>
              <a:ext uri="{FF2B5EF4-FFF2-40B4-BE49-F238E27FC236}">
                <a16:creationId xmlns:a16="http://schemas.microsoft.com/office/drawing/2014/main" id="{2C13BBE2-B61A-4EC9-8BCB-D8AD6CD4CF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83C4694A-9CA6-4B9A-82B6-FB96A4E1132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4151749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08712B63-4B4B-43B2-B309-AD6A75C3E33C}"/>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İçerik Yer Tutucusu 2"/>
          <p:cNvSpPr>
            <a:spLocks noGrp="1"/>
          </p:cNvSpPr>
          <p:nvPr>
            <p:ph idx="1"/>
          </p:nvPr>
        </p:nvSpPr>
        <p:spPr>
          <a:xfrm>
            <a:off x="457200" y="1484784"/>
            <a:ext cx="8219256" cy="4824536"/>
          </a:xfrm>
        </p:spPr>
        <p:txBody>
          <a:bodyPr>
            <a:noAutofit/>
          </a:bodyPr>
          <a:lstStyle/>
          <a:p>
            <a:pPr algn="just">
              <a:lnSpc>
                <a:spcPct val="115000"/>
              </a:lnSpc>
            </a:pPr>
            <a:r>
              <a:rPr lang="tr-TR" sz="2400" dirty="0">
                <a:effectLst/>
                <a:ea typeface="Times New Roman" panose="02020603050405020304" pitchFamily="18" charset="0"/>
              </a:rPr>
              <a:t>Hasta/yaralıda çıkık </a:t>
            </a:r>
            <a:r>
              <a:rPr lang="tr-TR" sz="2400" dirty="0">
                <a:solidFill>
                  <a:srgbClr val="000000"/>
                </a:solidFill>
                <a:effectLst/>
                <a:ea typeface="Times New Roman" panose="02020603050405020304" pitchFamily="18" charset="0"/>
              </a:rPr>
              <a:t>olduğunu düşünüyorsanız;</a:t>
            </a:r>
          </a:p>
          <a:p>
            <a:pPr lvl="1" algn="just">
              <a:lnSpc>
                <a:spcPct val="115000"/>
              </a:lnSpc>
            </a:pPr>
            <a:r>
              <a:rPr lang="tr-TR" sz="2400" dirty="0">
                <a:effectLst/>
                <a:ea typeface="Times New Roman" panose="02020603050405020304" pitchFamily="18" charset="0"/>
              </a:rPr>
              <a:t>Olay yerinin siz ve hasta/yaralı için güvenli olduğundan emin olun.</a:t>
            </a:r>
            <a:endParaRPr lang="en-US" sz="2400" dirty="0">
              <a:effectLst/>
              <a:ea typeface="Times New Roman" panose="02020603050405020304" pitchFamily="18" charset="0"/>
            </a:endParaRPr>
          </a:p>
          <a:p>
            <a:pPr lvl="1" algn="just">
              <a:lnSpc>
                <a:spcPct val="115000"/>
              </a:lnSpc>
            </a:pPr>
            <a:r>
              <a:rPr lang="tr-TR" sz="2400" dirty="0">
                <a:solidFill>
                  <a:srgbClr val="000000"/>
                </a:solidFill>
                <a:effectLst/>
                <a:ea typeface="Times New Roman" panose="02020603050405020304" pitchFamily="18" charset="0"/>
              </a:rPr>
              <a:t>Yalnızsanız bağırın veya yardım çağırın ancak kişiyi gözetimsiz bırakmayın. </a:t>
            </a:r>
            <a:r>
              <a:rPr lang="tr-TR" sz="2400" dirty="0">
                <a:effectLst/>
                <a:ea typeface="Times New Roman" panose="02020603050405020304" pitchFamily="18" charset="0"/>
              </a:rPr>
              <a:t>Olay yerindeki bir kişiden 112 acil yardım numarasını aramasını isteyin. Yardım isteyip istemediğinden emin olmak için de ona geri dönmesini söyleyin.</a:t>
            </a:r>
            <a:endParaRPr lang="tr-TR" sz="2400" dirty="0">
              <a:ea typeface="Times New Roman" panose="02020603050405020304" pitchFamily="18" charset="0"/>
            </a:endParaRPr>
          </a:p>
          <a:p>
            <a:pPr lvl="1" algn="just">
              <a:lnSpc>
                <a:spcPct val="115000"/>
              </a:lnSpc>
            </a:pPr>
            <a:r>
              <a:rPr lang="tr-TR" sz="2400" dirty="0">
                <a:solidFill>
                  <a:srgbClr val="000000"/>
                </a:solidFill>
                <a:effectLst/>
                <a:ea typeface="Times New Roman" panose="02020603050405020304" pitchFamily="18" charset="0"/>
              </a:rPr>
              <a:t>Mümkünse</a:t>
            </a:r>
            <a:r>
              <a:rPr lang="tr-TR" sz="2400" dirty="0">
                <a:effectLst/>
                <a:ea typeface="Times New Roman" panose="02020603050405020304" pitchFamily="18" charset="0"/>
              </a:rPr>
              <a:t>, hasta/yaralılarla ilg</a:t>
            </a:r>
            <a:r>
              <a:rPr lang="tr-TR" sz="2400" dirty="0">
                <a:solidFill>
                  <a:srgbClr val="000000"/>
                </a:solidFill>
                <a:effectLst/>
                <a:ea typeface="Times New Roman" panose="02020603050405020304" pitchFamily="18" charset="0"/>
              </a:rPr>
              <a:t>ilenmeden önce ellerinizi su ve sabun ile yıkayın. Sabun yoksa kül kullanabilirsiniz. Varsa, alkol bazlı dezenfektanlar da kullanılabilir.</a:t>
            </a:r>
            <a:endParaRPr lang="en-US" sz="2400" dirty="0">
              <a:effectLst/>
              <a:ea typeface="Times New Roman" panose="02020603050405020304" pitchFamily="18" charset="0"/>
            </a:endParaRPr>
          </a:p>
        </p:txBody>
      </p:sp>
      <p:sp>
        <p:nvSpPr>
          <p:cNvPr id="5" name="Başlık 1"/>
          <p:cNvSpPr>
            <a:spLocks noGrp="1"/>
          </p:cNvSpPr>
          <p:nvPr>
            <p:ph type="title"/>
          </p:nvPr>
        </p:nvSpPr>
        <p:spPr>
          <a:xfrm>
            <a:off x="457200" y="274638"/>
            <a:ext cx="7787208" cy="1143000"/>
          </a:xfrm>
        </p:spPr>
        <p:txBody>
          <a:bodyPr>
            <a:normAutofit/>
          </a:bodyPr>
          <a:lstStyle/>
          <a:p>
            <a:pPr algn="l"/>
            <a:r>
              <a:rPr lang="tr-TR" sz="3200" dirty="0"/>
              <a:t>Çıkıklar</a:t>
            </a:r>
            <a:br>
              <a:rPr lang="tr-TR" sz="4000" dirty="0"/>
            </a:br>
            <a:r>
              <a:rPr lang="tr-TR" sz="2400" i="1" dirty="0"/>
              <a:t>İlk Yardım</a:t>
            </a:r>
            <a:endParaRPr lang="tr-TR" sz="3600" i="1" dirty="0"/>
          </a:p>
        </p:txBody>
      </p:sp>
      <p:pic>
        <p:nvPicPr>
          <p:cNvPr id="6" name="Resim 5">
            <a:extLst>
              <a:ext uri="{FF2B5EF4-FFF2-40B4-BE49-F238E27FC236}">
                <a16:creationId xmlns:a16="http://schemas.microsoft.com/office/drawing/2014/main" id="{9C4C61B5-69E6-4E5D-8683-511BC2140C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7984119A-0A2F-E3EE-67E6-27939E187A9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2320693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4C650523-8495-41A6-BDE2-B76D3CCE48AD}"/>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p:cNvSpPr>
            <a:spLocks noGrp="1"/>
          </p:cNvSpPr>
          <p:nvPr>
            <p:ph type="title"/>
          </p:nvPr>
        </p:nvSpPr>
        <p:spPr>
          <a:xfrm>
            <a:off x="457200" y="274638"/>
            <a:ext cx="4186808" cy="1143000"/>
          </a:xfrm>
        </p:spPr>
        <p:txBody>
          <a:bodyPr>
            <a:normAutofit/>
          </a:bodyPr>
          <a:lstStyle/>
          <a:p>
            <a:pPr algn="l"/>
            <a:r>
              <a:rPr lang="tr-TR" sz="3200"/>
              <a:t>Sunum Planı</a:t>
            </a:r>
            <a:endParaRPr lang="tr-TR" sz="3200" dirty="0"/>
          </a:p>
        </p:txBody>
      </p:sp>
      <p:sp>
        <p:nvSpPr>
          <p:cNvPr id="3" name="İçerik Yer Tutucusu 2"/>
          <p:cNvSpPr>
            <a:spLocks noGrp="1"/>
          </p:cNvSpPr>
          <p:nvPr>
            <p:ph idx="1"/>
          </p:nvPr>
        </p:nvSpPr>
        <p:spPr>
          <a:xfrm>
            <a:off x="1187624" y="2060848"/>
            <a:ext cx="4320480" cy="2880320"/>
          </a:xfrm>
          <a:solidFill>
            <a:schemeClr val="bg1"/>
          </a:solidFill>
        </p:spPr>
        <p:txBody>
          <a:bodyPr>
            <a:normAutofit/>
          </a:bodyPr>
          <a:lstStyle/>
          <a:p>
            <a:pPr algn="just">
              <a:lnSpc>
                <a:spcPct val="120000"/>
              </a:lnSpc>
            </a:pPr>
            <a:r>
              <a:rPr lang="tr-TR" sz="2400" dirty="0">
                <a:effectLst/>
                <a:ea typeface="Times New Roman" panose="02020603050405020304" pitchFamily="18" charset="0"/>
              </a:rPr>
              <a:t>Kırıklar</a:t>
            </a:r>
            <a:endParaRPr lang="tr-TR" sz="2400" dirty="0">
              <a:ea typeface="Times New Roman" panose="02020603050405020304" pitchFamily="18" charset="0"/>
            </a:endParaRPr>
          </a:p>
          <a:p>
            <a:pPr algn="just">
              <a:lnSpc>
                <a:spcPct val="120000"/>
              </a:lnSpc>
            </a:pPr>
            <a:r>
              <a:rPr lang="tr-TR" sz="2400" dirty="0">
                <a:effectLst/>
                <a:ea typeface="Times New Roman" panose="02020603050405020304" pitchFamily="18" charset="0"/>
              </a:rPr>
              <a:t>Çıkıklar</a:t>
            </a:r>
            <a:endParaRPr lang="tr-TR" sz="2400" dirty="0">
              <a:ea typeface="Times New Roman" panose="02020603050405020304" pitchFamily="18" charset="0"/>
            </a:endParaRPr>
          </a:p>
          <a:p>
            <a:pPr algn="just">
              <a:lnSpc>
                <a:spcPct val="120000"/>
              </a:lnSpc>
            </a:pPr>
            <a:r>
              <a:rPr lang="tr-TR" sz="2400" dirty="0">
                <a:effectLst/>
                <a:ea typeface="Times New Roman" panose="02020603050405020304" pitchFamily="18" charset="0"/>
              </a:rPr>
              <a:t>Zorlanma ve Burkulmalar</a:t>
            </a:r>
            <a:endParaRPr lang="tr-TR" sz="2400" dirty="0">
              <a:ea typeface="Times New Roman" panose="02020603050405020304" pitchFamily="18" charset="0"/>
            </a:endParaRPr>
          </a:p>
          <a:p>
            <a:pPr algn="just">
              <a:lnSpc>
                <a:spcPct val="120000"/>
              </a:lnSpc>
            </a:pPr>
            <a:r>
              <a:rPr lang="tr-TR" sz="2400" dirty="0">
                <a:ea typeface="Times New Roman" panose="02020603050405020304" pitchFamily="18" charset="0"/>
              </a:rPr>
              <a:t>Tespit yöntemleri</a:t>
            </a:r>
          </a:p>
          <a:p>
            <a:pPr algn="just">
              <a:lnSpc>
                <a:spcPct val="120000"/>
              </a:lnSpc>
            </a:pPr>
            <a:r>
              <a:rPr lang="tr-TR" sz="2400" dirty="0">
                <a:effectLst/>
                <a:ea typeface="Times New Roman" panose="02020603050405020304" pitchFamily="18" charset="0"/>
              </a:rPr>
              <a:t>Özet</a:t>
            </a:r>
            <a:endParaRPr lang="en-US" sz="2400" dirty="0">
              <a:effectLst/>
              <a:ea typeface="Times New Roman" panose="02020603050405020304" pitchFamily="18" charset="0"/>
            </a:endParaRPr>
          </a:p>
        </p:txBody>
      </p:sp>
      <p:pic>
        <p:nvPicPr>
          <p:cNvPr id="5" name="Resim 4">
            <a:extLst>
              <a:ext uri="{FF2B5EF4-FFF2-40B4-BE49-F238E27FC236}">
                <a16:creationId xmlns:a16="http://schemas.microsoft.com/office/drawing/2014/main" id="{150FE832-8AB1-46FD-85C8-F5C682F12EA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6" name="Resim 5">
            <a:extLst>
              <a:ext uri="{FF2B5EF4-FFF2-40B4-BE49-F238E27FC236}">
                <a16:creationId xmlns:a16="http://schemas.microsoft.com/office/drawing/2014/main" id="{47C2AABA-8A79-8FA1-D528-DFB9AFE393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746592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03F30504-32D5-43FC-A60A-7050640442BA}"/>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İçerik Yer Tutucusu 2"/>
          <p:cNvSpPr>
            <a:spLocks noGrp="1"/>
          </p:cNvSpPr>
          <p:nvPr>
            <p:ph idx="1"/>
          </p:nvPr>
        </p:nvSpPr>
        <p:spPr>
          <a:xfrm>
            <a:off x="457200" y="2060848"/>
            <a:ext cx="8075240" cy="3960440"/>
          </a:xfrm>
        </p:spPr>
        <p:txBody>
          <a:bodyPr>
            <a:noAutofit/>
          </a:bodyPr>
          <a:lstStyle/>
          <a:p>
            <a:pPr algn="just">
              <a:lnSpc>
                <a:spcPct val="115000"/>
              </a:lnSpc>
            </a:pPr>
            <a:r>
              <a:rPr lang="tr-TR" sz="2400" dirty="0">
                <a:effectLst/>
                <a:ea typeface="Times New Roman" panose="02020603050405020304" pitchFamily="18" charset="0"/>
              </a:rPr>
              <a:t>Hasta/yaralıda çıkık </a:t>
            </a:r>
            <a:r>
              <a:rPr lang="tr-TR" sz="2400" dirty="0">
                <a:solidFill>
                  <a:srgbClr val="000000"/>
                </a:solidFill>
                <a:effectLst/>
                <a:ea typeface="Times New Roman" panose="02020603050405020304" pitchFamily="18" charset="0"/>
              </a:rPr>
              <a:t>olduğunu düşünüyorsanız;</a:t>
            </a:r>
          </a:p>
          <a:p>
            <a:pPr lvl="1" algn="just">
              <a:lnSpc>
                <a:spcPct val="115000"/>
              </a:lnSpc>
            </a:pPr>
            <a:r>
              <a:rPr lang="tr-TR" sz="2000" dirty="0">
                <a:solidFill>
                  <a:srgbClr val="000000"/>
                </a:solidFill>
                <a:effectLst/>
                <a:ea typeface="Times New Roman" panose="02020603050405020304" pitchFamily="18" charset="0"/>
              </a:rPr>
              <a:t>Kendinizi korumak için eldiven kullanın. Eldiven mevcut değilse, temiz bir plastik torba kullanabilirsiniz. Mümkün olduğu kadar </a:t>
            </a:r>
            <a:r>
              <a:rPr lang="tr-TR" sz="2000" dirty="0">
                <a:effectLst/>
                <a:ea typeface="Times New Roman" panose="02020603050405020304" pitchFamily="18" charset="0"/>
              </a:rPr>
              <a:t>hasta/yaralının </a:t>
            </a:r>
            <a:r>
              <a:rPr lang="tr-TR" sz="2000" dirty="0">
                <a:solidFill>
                  <a:srgbClr val="000000"/>
                </a:solidFill>
                <a:effectLst/>
                <a:ea typeface="Times New Roman" panose="02020603050405020304" pitchFamily="18" charset="0"/>
              </a:rPr>
              <a:t>kanıyla temas etmemeye çalışın.</a:t>
            </a:r>
            <a:endParaRPr lang="en-US" sz="2000" dirty="0">
              <a:effectLst/>
              <a:ea typeface="Times New Roman" panose="02020603050405020304" pitchFamily="18" charset="0"/>
            </a:endParaRPr>
          </a:p>
          <a:p>
            <a:pPr lvl="1" algn="just">
              <a:lnSpc>
                <a:spcPct val="115000"/>
              </a:lnSpc>
            </a:pPr>
            <a:r>
              <a:rPr lang="tr-TR" sz="2000" dirty="0">
                <a:solidFill>
                  <a:srgbClr val="000000"/>
                </a:solidFill>
                <a:effectLst/>
                <a:ea typeface="Times New Roman" panose="02020603050405020304" pitchFamily="18" charset="0"/>
              </a:rPr>
              <a:t>Eklemi hareket ettirmeyin. Yardım gelinceye kadar, etkilenen eklemi sabit pozisyonda tutun.</a:t>
            </a:r>
            <a:endParaRPr lang="en-US" sz="2000" dirty="0">
              <a:effectLst/>
              <a:ea typeface="Times New Roman" panose="02020603050405020304" pitchFamily="18" charset="0"/>
            </a:endParaRPr>
          </a:p>
          <a:p>
            <a:pPr lvl="1" algn="just">
              <a:lnSpc>
                <a:spcPct val="115000"/>
              </a:lnSpc>
            </a:pPr>
            <a:r>
              <a:rPr lang="tr-TR" sz="2000" dirty="0">
                <a:solidFill>
                  <a:srgbClr val="000000"/>
                </a:solidFill>
                <a:effectLst/>
                <a:ea typeface="Times New Roman" panose="02020603050405020304" pitchFamily="18" charset="0"/>
              </a:rPr>
              <a:t>Yerinden çıkmış bir eklemi hareket ettirmeye veya yerine oturtmaya çalışmayın.</a:t>
            </a:r>
          </a:p>
          <a:p>
            <a:pPr lvl="1" algn="just">
              <a:lnSpc>
                <a:spcPct val="115000"/>
              </a:lnSpc>
            </a:pPr>
            <a:r>
              <a:rPr lang="tr-TR" sz="2000" dirty="0">
                <a:solidFill>
                  <a:srgbClr val="000000"/>
                </a:solidFill>
                <a:effectLst/>
                <a:ea typeface="Times New Roman" panose="02020603050405020304" pitchFamily="18" charset="0"/>
              </a:rPr>
              <a:t>Yaralı eklemin üzerine doğrudan </a:t>
            </a:r>
            <a:r>
              <a:rPr lang="tr-TR" sz="2000" dirty="0">
                <a:solidFill>
                  <a:srgbClr val="000000"/>
                </a:solidFill>
                <a:ea typeface="Times New Roman" panose="02020603050405020304" pitchFamily="18" charset="0"/>
              </a:rPr>
              <a:t>cilde temas etmemesi için bir </a:t>
            </a:r>
            <a:r>
              <a:rPr lang="tr-TR" sz="2000" dirty="0">
                <a:effectLst/>
                <a:ea typeface="Times New Roman" panose="02020603050405020304" pitchFamily="18" charset="0"/>
              </a:rPr>
              <a:t>bez veya havluya sararak </a:t>
            </a:r>
            <a:r>
              <a:rPr lang="tr-TR" sz="2000" dirty="0">
                <a:solidFill>
                  <a:srgbClr val="000000"/>
                </a:solidFill>
                <a:effectLst/>
                <a:ea typeface="Times New Roman" panose="02020603050405020304" pitchFamily="18" charset="0"/>
              </a:rPr>
              <a:t>buz uygulayın. </a:t>
            </a:r>
            <a:endParaRPr lang="en-US" sz="2000" dirty="0">
              <a:solidFill>
                <a:srgbClr val="FF0000"/>
              </a:solidFill>
              <a:effectLst/>
              <a:highlight>
                <a:srgbClr val="FFFF00"/>
              </a:highlight>
              <a:ea typeface="Times New Roman" panose="02020603050405020304" pitchFamily="18" charset="0"/>
            </a:endParaRPr>
          </a:p>
        </p:txBody>
      </p:sp>
      <p:sp>
        <p:nvSpPr>
          <p:cNvPr id="5" name="Başlık 1"/>
          <p:cNvSpPr>
            <a:spLocks noGrp="1"/>
          </p:cNvSpPr>
          <p:nvPr>
            <p:ph type="title"/>
          </p:nvPr>
        </p:nvSpPr>
        <p:spPr>
          <a:xfrm>
            <a:off x="457200" y="274638"/>
            <a:ext cx="7787208" cy="1143000"/>
          </a:xfrm>
        </p:spPr>
        <p:txBody>
          <a:bodyPr>
            <a:normAutofit/>
          </a:bodyPr>
          <a:lstStyle/>
          <a:p>
            <a:pPr algn="l"/>
            <a:r>
              <a:rPr lang="tr-TR" sz="3200" dirty="0"/>
              <a:t>Çıkıklar</a:t>
            </a:r>
            <a:br>
              <a:rPr lang="tr-TR" sz="4000" dirty="0"/>
            </a:br>
            <a:r>
              <a:rPr lang="tr-TR" sz="2400" i="1" dirty="0"/>
              <a:t>İlk Yardım</a:t>
            </a:r>
            <a:endParaRPr lang="tr-TR" sz="3600" i="1" dirty="0"/>
          </a:p>
        </p:txBody>
      </p:sp>
      <p:pic>
        <p:nvPicPr>
          <p:cNvPr id="6" name="Resim 5">
            <a:extLst>
              <a:ext uri="{FF2B5EF4-FFF2-40B4-BE49-F238E27FC236}">
                <a16:creationId xmlns:a16="http://schemas.microsoft.com/office/drawing/2014/main" id="{8344AD8A-E2EC-42D2-B986-F439D4694E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2F02E7D6-5F77-B6D1-EC00-6F692AE9A48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76624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Dikdörtgen 5">
            <a:extLst>
              <a:ext uri="{FF2B5EF4-FFF2-40B4-BE49-F238E27FC236}">
                <a16:creationId xmlns:a16="http://schemas.microsoft.com/office/drawing/2014/main" id="{0CC80799-8E57-4C2B-A90C-A8F84C575B39}"/>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İçerik Yer Tutucusu 2"/>
          <p:cNvSpPr>
            <a:spLocks noGrp="1"/>
          </p:cNvSpPr>
          <p:nvPr>
            <p:ph idx="1"/>
          </p:nvPr>
        </p:nvSpPr>
        <p:spPr>
          <a:xfrm>
            <a:off x="588386" y="1556792"/>
            <a:ext cx="5063734" cy="4608512"/>
          </a:xfrm>
        </p:spPr>
        <p:txBody>
          <a:bodyPr>
            <a:noAutofit/>
          </a:bodyPr>
          <a:lstStyle/>
          <a:p>
            <a:pPr algn="just">
              <a:lnSpc>
                <a:spcPct val="115000"/>
              </a:lnSpc>
              <a:tabLst>
                <a:tab pos="5213350" algn="l"/>
              </a:tabLst>
            </a:pPr>
            <a:r>
              <a:rPr lang="tr-TR" sz="2400" b="1" dirty="0">
                <a:effectLst/>
                <a:ea typeface="Times New Roman" panose="02020603050405020304" pitchFamily="18" charset="0"/>
              </a:rPr>
              <a:t>Zorlanma Nedir?</a:t>
            </a:r>
            <a:endParaRPr lang="en-US" sz="2400" dirty="0">
              <a:effectLst/>
              <a:ea typeface="Times New Roman" panose="02020603050405020304" pitchFamily="18" charset="0"/>
            </a:endParaRPr>
          </a:p>
          <a:p>
            <a:pPr lvl="1" algn="just">
              <a:lnSpc>
                <a:spcPct val="115000"/>
              </a:lnSpc>
              <a:tabLst>
                <a:tab pos="5213350" algn="l"/>
              </a:tabLst>
            </a:pPr>
            <a:r>
              <a:rPr lang="tr-TR" sz="2400" dirty="0">
                <a:effectLst/>
                <a:ea typeface="Times New Roman" panose="02020603050405020304" pitchFamily="18" charset="0"/>
              </a:rPr>
              <a:t>Aşırı gerginlik veya kullanımdan kaynaklanan kas liflerindeki yaralanmadır.</a:t>
            </a:r>
            <a:endParaRPr lang="en-US" sz="2400" dirty="0">
              <a:effectLst/>
              <a:ea typeface="Times New Roman" panose="02020603050405020304" pitchFamily="18" charset="0"/>
            </a:endParaRPr>
          </a:p>
          <a:p>
            <a:pPr marL="0" indent="0" algn="just">
              <a:lnSpc>
                <a:spcPct val="115000"/>
              </a:lnSpc>
              <a:buNone/>
              <a:tabLst>
                <a:tab pos="5213350" algn="l"/>
              </a:tabLst>
            </a:pPr>
            <a:endParaRPr lang="en-US" sz="2400" dirty="0">
              <a:effectLst/>
              <a:ea typeface="Times New Roman" panose="02020603050405020304" pitchFamily="18" charset="0"/>
            </a:endParaRPr>
          </a:p>
          <a:p>
            <a:pPr algn="just">
              <a:lnSpc>
                <a:spcPct val="115000"/>
              </a:lnSpc>
              <a:tabLst>
                <a:tab pos="5213350" algn="l"/>
              </a:tabLst>
            </a:pPr>
            <a:r>
              <a:rPr lang="tr-TR" sz="2400" b="1" dirty="0">
                <a:effectLst/>
                <a:ea typeface="Times New Roman" panose="02020603050405020304" pitchFamily="18" charset="0"/>
              </a:rPr>
              <a:t>Burkulma </a:t>
            </a:r>
            <a:r>
              <a:rPr lang="tr-TR" sz="2400" b="1" dirty="0">
                <a:solidFill>
                  <a:srgbClr val="000000"/>
                </a:solidFill>
                <a:effectLst/>
                <a:ea typeface="Times New Roman" panose="02020603050405020304" pitchFamily="18" charset="0"/>
              </a:rPr>
              <a:t>nedir?</a:t>
            </a:r>
            <a:endParaRPr lang="en-US" sz="2400" dirty="0">
              <a:effectLst/>
              <a:ea typeface="Times New Roman" panose="02020603050405020304" pitchFamily="18" charset="0"/>
            </a:endParaRPr>
          </a:p>
          <a:p>
            <a:pPr lvl="1" algn="just">
              <a:lnSpc>
                <a:spcPct val="115000"/>
              </a:lnSpc>
              <a:tabLst>
                <a:tab pos="5213350" algn="l"/>
              </a:tabLst>
            </a:pPr>
            <a:r>
              <a:rPr lang="tr-TR" sz="2400" dirty="0">
                <a:effectLst/>
                <a:ea typeface="Times New Roman" panose="02020603050405020304" pitchFamily="18" charset="0"/>
              </a:rPr>
              <a:t>Burkulma, bir eklemin bağları veya eklemi çevreleyen dokularında meydana gelen yaralanmadır.</a:t>
            </a:r>
            <a:endParaRPr lang="en-US" sz="2400" dirty="0">
              <a:effectLst/>
              <a:ea typeface="Times New Roman" panose="02020603050405020304" pitchFamily="18" charset="0"/>
            </a:endParaRPr>
          </a:p>
        </p:txBody>
      </p:sp>
      <p:sp>
        <p:nvSpPr>
          <p:cNvPr id="5" name="Başlık 1"/>
          <p:cNvSpPr>
            <a:spLocks noGrp="1"/>
          </p:cNvSpPr>
          <p:nvPr>
            <p:ph type="title"/>
          </p:nvPr>
        </p:nvSpPr>
        <p:spPr>
          <a:xfrm>
            <a:off x="457200" y="274638"/>
            <a:ext cx="7787208" cy="1143000"/>
          </a:xfrm>
        </p:spPr>
        <p:txBody>
          <a:bodyPr>
            <a:normAutofit/>
          </a:bodyPr>
          <a:lstStyle/>
          <a:p>
            <a:pPr algn="l"/>
            <a:r>
              <a:rPr lang="tr-TR" sz="3200" dirty="0"/>
              <a:t>Zorlanmalar ve Burkulmalar</a:t>
            </a:r>
            <a:br>
              <a:rPr lang="tr-TR" sz="4000" dirty="0"/>
            </a:br>
            <a:r>
              <a:rPr lang="tr-TR" sz="2400" i="1" dirty="0"/>
              <a:t>Tanımlar</a:t>
            </a:r>
            <a:endParaRPr lang="tr-TR" sz="3600" i="1" dirty="0"/>
          </a:p>
        </p:txBody>
      </p:sp>
      <p:pic>
        <p:nvPicPr>
          <p:cNvPr id="7" name="Resim 6">
            <a:extLst>
              <a:ext uri="{FF2B5EF4-FFF2-40B4-BE49-F238E27FC236}">
                <a16:creationId xmlns:a16="http://schemas.microsoft.com/office/drawing/2014/main" id="{C73E55E1-555F-254E-97C9-534D54D2DC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5833" y="2303524"/>
            <a:ext cx="2232585" cy="2250951"/>
          </a:xfrm>
          <a:prstGeom prst="rect">
            <a:avLst/>
          </a:prstGeom>
        </p:spPr>
      </p:pic>
      <p:pic>
        <p:nvPicPr>
          <p:cNvPr id="9" name="Resim 8">
            <a:extLst>
              <a:ext uri="{FF2B5EF4-FFF2-40B4-BE49-F238E27FC236}">
                <a16:creationId xmlns:a16="http://schemas.microsoft.com/office/drawing/2014/main" id="{B9A5453B-D87C-E94B-BCF5-3AACC7F86C1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29011" y="4869160"/>
            <a:ext cx="2255761" cy="1691821"/>
          </a:xfrm>
          <a:prstGeom prst="rect">
            <a:avLst/>
          </a:prstGeom>
        </p:spPr>
      </p:pic>
      <p:pic>
        <p:nvPicPr>
          <p:cNvPr id="8" name="Resim 7">
            <a:extLst>
              <a:ext uri="{FF2B5EF4-FFF2-40B4-BE49-F238E27FC236}">
                <a16:creationId xmlns:a16="http://schemas.microsoft.com/office/drawing/2014/main" id="{7C59D2E3-BA6A-4AA4-BE71-771CAD11150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38C3BBFC-83E4-AB3B-56CF-6A13717D543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2043317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Dikdörtgen 5">
            <a:extLst>
              <a:ext uri="{FF2B5EF4-FFF2-40B4-BE49-F238E27FC236}">
                <a16:creationId xmlns:a16="http://schemas.microsoft.com/office/drawing/2014/main" id="{6924A92E-CFEB-45F1-B260-B78F88D573A2}"/>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İçerik Yer Tutucusu 2"/>
          <p:cNvSpPr>
            <a:spLocks noGrp="1"/>
          </p:cNvSpPr>
          <p:nvPr>
            <p:ph idx="1"/>
          </p:nvPr>
        </p:nvSpPr>
        <p:spPr>
          <a:xfrm>
            <a:off x="506362" y="1591368"/>
            <a:ext cx="7848872" cy="3024336"/>
          </a:xfrm>
        </p:spPr>
        <p:txBody>
          <a:bodyPr>
            <a:noAutofit/>
          </a:bodyPr>
          <a:lstStyle/>
          <a:p>
            <a:pPr algn="just"/>
            <a:r>
              <a:rPr lang="tr-TR" sz="2400" b="1" dirty="0">
                <a:effectLst/>
                <a:ea typeface="Times New Roman" panose="02020603050405020304" pitchFamily="18" charset="0"/>
              </a:rPr>
              <a:t>Zorlanma:</a:t>
            </a:r>
          </a:p>
          <a:p>
            <a:pPr lvl="1" algn="just"/>
            <a:r>
              <a:rPr lang="tr-TR" sz="2400" dirty="0">
                <a:effectLst/>
                <a:ea typeface="Times New Roman" panose="02020603050405020304" pitchFamily="18" charset="0"/>
              </a:rPr>
              <a:t>Ağır bir nesneyi kaldırırken yapılan ani bir hareket veya bükülme sonrasında ortaya çıkabilir.</a:t>
            </a:r>
            <a:endParaRPr lang="en-US" sz="2400" dirty="0">
              <a:effectLst/>
              <a:ea typeface="Times New Roman" panose="02020603050405020304" pitchFamily="18" charset="0"/>
            </a:endParaRPr>
          </a:p>
          <a:p>
            <a:pPr algn="just">
              <a:tabLst>
                <a:tab pos="5213350" algn="l"/>
              </a:tabLst>
            </a:pPr>
            <a:r>
              <a:rPr lang="tr-TR" sz="2400" b="1" dirty="0">
                <a:effectLst/>
                <a:ea typeface="Times New Roman" panose="02020603050405020304" pitchFamily="18" charset="0"/>
              </a:rPr>
              <a:t>Burkulma:</a:t>
            </a:r>
          </a:p>
          <a:p>
            <a:pPr lvl="1" algn="just">
              <a:tabLst>
                <a:tab pos="5213350" algn="l"/>
              </a:tabLst>
            </a:pPr>
            <a:r>
              <a:rPr lang="tr-TR" sz="2400" dirty="0">
                <a:effectLst/>
                <a:ea typeface="Times New Roman" panose="02020603050405020304" pitchFamily="18" charset="0"/>
              </a:rPr>
              <a:t>Ani bir dönme veya eklemin kıvrılmasına bağlı olarak ortaya çıkabilir. </a:t>
            </a:r>
            <a:r>
              <a:rPr lang="tr-TR" sz="2400" dirty="0">
                <a:solidFill>
                  <a:srgbClr val="000000"/>
                </a:solidFill>
                <a:effectLst/>
                <a:ea typeface="Times New Roman" panose="02020603050405020304" pitchFamily="18" charset="0"/>
              </a:rPr>
              <a:t>Ayak bileği burkulmaları bunun yaygın bir örneğidir.</a:t>
            </a:r>
            <a:r>
              <a:rPr lang="tr-TR" sz="2400" dirty="0">
                <a:effectLst/>
                <a:ea typeface="Times New Roman" panose="02020603050405020304" pitchFamily="18" charset="0"/>
              </a:rPr>
              <a:t> </a:t>
            </a:r>
            <a:endParaRPr lang="en-US" sz="2400" dirty="0">
              <a:effectLst/>
              <a:ea typeface="Times New Roman" panose="02020603050405020304" pitchFamily="18" charset="0"/>
            </a:endParaRPr>
          </a:p>
        </p:txBody>
      </p:sp>
      <p:sp>
        <p:nvSpPr>
          <p:cNvPr id="5" name="Başlık 1"/>
          <p:cNvSpPr>
            <a:spLocks noGrp="1"/>
          </p:cNvSpPr>
          <p:nvPr>
            <p:ph type="title"/>
          </p:nvPr>
        </p:nvSpPr>
        <p:spPr>
          <a:xfrm>
            <a:off x="457200" y="274638"/>
            <a:ext cx="7787208" cy="1143000"/>
          </a:xfrm>
        </p:spPr>
        <p:txBody>
          <a:bodyPr>
            <a:normAutofit/>
          </a:bodyPr>
          <a:lstStyle/>
          <a:p>
            <a:pPr algn="l"/>
            <a:r>
              <a:rPr lang="tr-TR" sz="3200" dirty="0"/>
              <a:t>Zorlanmalar ve Burkulmalar</a:t>
            </a:r>
            <a:br>
              <a:rPr lang="tr-TR" sz="4000" dirty="0"/>
            </a:br>
            <a:r>
              <a:rPr lang="tr-TR" sz="2400" i="1" dirty="0"/>
              <a:t>Nedenleri</a:t>
            </a:r>
            <a:endParaRPr lang="tr-TR" sz="3600" i="1" dirty="0"/>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267744" y="4678965"/>
            <a:ext cx="2400000" cy="18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148064" y="4678145"/>
            <a:ext cx="2395537" cy="1796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Resim 6">
            <a:extLst>
              <a:ext uri="{FF2B5EF4-FFF2-40B4-BE49-F238E27FC236}">
                <a16:creationId xmlns:a16="http://schemas.microsoft.com/office/drawing/2014/main" id="{C12F9277-F2F7-4C2D-9DA0-D8FA839277E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9C6AE562-DC64-6F14-C053-A9A9EF77417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1365495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id="{62647486-9468-4C29-A94D-1CCFF28E344D}"/>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İçerik Yer Tutucusu 2"/>
          <p:cNvSpPr>
            <a:spLocks noGrp="1"/>
          </p:cNvSpPr>
          <p:nvPr>
            <p:ph idx="1"/>
          </p:nvPr>
        </p:nvSpPr>
        <p:spPr>
          <a:xfrm>
            <a:off x="457200" y="1988840"/>
            <a:ext cx="3106688" cy="2664296"/>
          </a:xfrm>
        </p:spPr>
        <p:txBody>
          <a:bodyPr>
            <a:noAutofit/>
          </a:bodyPr>
          <a:lstStyle/>
          <a:p>
            <a:pPr algn="just"/>
            <a:r>
              <a:rPr lang="tr-TR" sz="2400" b="1" dirty="0">
                <a:effectLst/>
                <a:ea typeface="Times New Roman" panose="02020603050405020304" pitchFamily="18" charset="0"/>
              </a:rPr>
              <a:t>Zorlanma:</a:t>
            </a:r>
          </a:p>
          <a:p>
            <a:pPr lvl="1" algn="just"/>
            <a:r>
              <a:rPr lang="tr-TR" sz="2000" dirty="0">
                <a:solidFill>
                  <a:srgbClr val="000000"/>
                </a:solidFill>
                <a:effectLst/>
                <a:ea typeface="Times New Roman" panose="02020603050405020304" pitchFamily="18" charset="0"/>
              </a:rPr>
              <a:t>Etkilenen kasta ağrı</a:t>
            </a:r>
            <a:endParaRPr lang="en-US" sz="2000" dirty="0">
              <a:effectLst/>
              <a:ea typeface="Times New Roman" panose="02020603050405020304" pitchFamily="18" charset="0"/>
            </a:endParaRPr>
          </a:p>
          <a:p>
            <a:pPr lvl="1" algn="just"/>
            <a:r>
              <a:rPr lang="tr-TR" sz="2000" dirty="0">
                <a:solidFill>
                  <a:srgbClr val="000000"/>
                </a:solidFill>
                <a:effectLst/>
                <a:ea typeface="Times New Roman" panose="02020603050405020304" pitchFamily="18" charset="0"/>
              </a:rPr>
              <a:t>Şişme</a:t>
            </a:r>
            <a:endParaRPr lang="en-US" sz="2000" dirty="0">
              <a:effectLst/>
              <a:ea typeface="Times New Roman" panose="02020603050405020304" pitchFamily="18" charset="0"/>
            </a:endParaRPr>
          </a:p>
          <a:p>
            <a:pPr lvl="1" algn="just"/>
            <a:r>
              <a:rPr lang="tr-TR" sz="2000" dirty="0">
                <a:solidFill>
                  <a:srgbClr val="000000"/>
                </a:solidFill>
                <a:effectLst/>
                <a:ea typeface="Times New Roman" panose="02020603050405020304" pitchFamily="18" charset="0"/>
              </a:rPr>
              <a:t>Morarma</a:t>
            </a:r>
            <a:endParaRPr lang="en-US" sz="2000" dirty="0">
              <a:effectLst/>
              <a:ea typeface="Times New Roman" panose="02020603050405020304" pitchFamily="18" charset="0"/>
            </a:endParaRPr>
          </a:p>
          <a:p>
            <a:pPr lvl="1" algn="just"/>
            <a:r>
              <a:rPr lang="tr-TR" sz="2000" dirty="0">
                <a:effectLst/>
                <a:ea typeface="Times New Roman" panose="02020603050405020304" pitchFamily="18" charset="0"/>
              </a:rPr>
              <a:t>Hareket kaybı</a:t>
            </a:r>
            <a:endParaRPr lang="en-US" sz="2000" dirty="0">
              <a:effectLst/>
              <a:ea typeface="Times New Roman" panose="02020603050405020304" pitchFamily="18" charset="0"/>
            </a:endParaRPr>
          </a:p>
        </p:txBody>
      </p:sp>
      <p:sp>
        <p:nvSpPr>
          <p:cNvPr id="5" name="Başlık 1"/>
          <p:cNvSpPr>
            <a:spLocks noGrp="1"/>
          </p:cNvSpPr>
          <p:nvPr>
            <p:ph type="title"/>
          </p:nvPr>
        </p:nvSpPr>
        <p:spPr>
          <a:xfrm>
            <a:off x="457200" y="274638"/>
            <a:ext cx="7787208" cy="1143000"/>
          </a:xfrm>
        </p:spPr>
        <p:txBody>
          <a:bodyPr>
            <a:normAutofit/>
          </a:bodyPr>
          <a:lstStyle/>
          <a:p>
            <a:pPr algn="l"/>
            <a:r>
              <a:rPr lang="tr-TR" sz="3200" dirty="0"/>
              <a:t>Zorlanmalar ve Burkulmalar</a:t>
            </a:r>
            <a:br>
              <a:rPr lang="tr-TR" sz="4000" dirty="0"/>
            </a:br>
            <a:r>
              <a:rPr lang="tr-TR" sz="2400" i="1" dirty="0"/>
              <a:t>Belirti Ve Bulgular</a:t>
            </a:r>
            <a:endParaRPr lang="tr-TR" sz="3600" i="1" dirty="0"/>
          </a:p>
        </p:txBody>
      </p:sp>
      <p:sp>
        <p:nvSpPr>
          <p:cNvPr id="6" name="İçerik Yer Tutucusu 2">
            <a:extLst>
              <a:ext uri="{FF2B5EF4-FFF2-40B4-BE49-F238E27FC236}">
                <a16:creationId xmlns:a16="http://schemas.microsoft.com/office/drawing/2014/main" id="{D1BBC0DB-E453-4CD3-A89E-1D230AAF17B9}"/>
              </a:ext>
            </a:extLst>
          </p:cNvPr>
          <p:cNvSpPr txBox="1">
            <a:spLocks/>
          </p:cNvSpPr>
          <p:nvPr/>
        </p:nvSpPr>
        <p:spPr>
          <a:xfrm>
            <a:off x="4067944" y="1988840"/>
            <a:ext cx="4824536" cy="374441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tabLst>
                <a:tab pos="5213350" algn="l"/>
              </a:tabLst>
            </a:pPr>
            <a:r>
              <a:rPr lang="tr-TR" sz="2400" b="1" dirty="0">
                <a:ea typeface="Times New Roman" panose="02020603050405020304" pitchFamily="18" charset="0"/>
              </a:rPr>
              <a:t>Burkulma:</a:t>
            </a:r>
          </a:p>
          <a:p>
            <a:pPr lvl="1"/>
            <a:r>
              <a:rPr lang="tr-TR" sz="2000" dirty="0">
                <a:ea typeface="Times New Roman" panose="02020603050405020304" pitchFamily="18" charset="0"/>
              </a:rPr>
              <a:t>Etkilenen eklem çevresindeki ağrı</a:t>
            </a:r>
            <a:endParaRPr lang="en-US" sz="2000" dirty="0">
              <a:ea typeface="Times New Roman" panose="02020603050405020304" pitchFamily="18" charset="0"/>
            </a:endParaRPr>
          </a:p>
          <a:p>
            <a:pPr lvl="1"/>
            <a:r>
              <a:rPr lang="tr-TR" sz="2000" dirty="0">
                <a:ea typeface="Times New Roman" panose="02020603050405020304" pitchFamily="18" charset="0"/>
              </a:rPr>
              <a:t>Burkulmanın meydana geldiği eklemi ilgilendiren kaslarda ağrı</a:t>
            </a:r>
            <a:endParaRPr lang="en-US" sz="2000" dirty="0">
              <a:ea typeface="Times New Roman" panose="02020603050405020304" pitchFamily="18" charset="0"/>
            </a:endParaRPr>
          </a:p>
          <a:p>
            <a:pPr lvl="1"/>
            <a:r>
              <a:rPr lang="tr-TR" sz="2000" dirty="0">
                <a:ea typeface="Times New Roman" panose="02020603050405020304" pitchFamily="18" charset="0"/>
              </a:rPr>
              <a:t>Eklemi kullanamama ve ağırlık taşıyamama</a:t>
            </a:r>
            <a:endParaRPr lang="en-US" sz="2000" dirty="0">
              <a:ea typeface="Times New Roman" panose="02020603050405020304" pitchFamily="18" charset="0"/>
            </a:endParaRPr>
          </a:p>
          <a:p>
            <a:pPr lvl="1"/>
            <a:r>
              <a:rPr lang="tr-TR" sz="2000" dirty="0">
                <a:ea typeface="Times New Roman" panose="02020603050405020304" pitchFamily="18" charset="0"/>
              </a:rPr>
              <a:t>Ayrıca;</a:t>
            </a:r>
            <a:endParaRPr lang="en-US" sz="2000" dirty="0">
              <a:ea typeface="Times New Roman" panose="02020603050405020304" pitchFamily="18" charset="0"/>
            </a:endParaRPr>
          </a:p>
          <a:p>
            <a:pPr lvl="2"/>
            <a:r>
              <a:rPr lang="tr-TR" sz="2000" dirty="0">
                <a:ea typeface="Times New Roman" panose="02020603050405020304" pitchFamily="18" charset="0"/>
              </a:rPr>
              <a:t>Şişme</a:t>
            </a:r>
            <a:endParaRPr lang="en-US" sz="2000" dirty="0">
              <a:ea typeface="Times New Roman" panose="02020603050405020304" pitchFamily="18" charset="0"/>
            </a:endParaRPr>
          </a:p>
          <a:p>
            <a:pPr lvl="2"/>
            <a:r>
              <a:rPr lang="tr-TR" sz="2000" dirty="0">
                <a:ea typeface="Times New Roman" panose="02020603050405020304" pitchFamily="18" charset="0"/>
              </a:rPr>
              <a:t>Morarma</a:t>
            </a:r>
            <a:endParaRPr lang="en-US" sz="2000" dirty="0">
              <a:ea typeface="Times New Roman" panose="02020603050405020304" pitchFamily="18" charset="0"/>
            </a:endParaRPr>
          </a:p>
          <a:p>
            <a:pPr lvl="2"/>
            <a:r>
              <a:rPr lang="tr-TR" sz="2000" dirty="0">
                <a:ea typeface="Times New Roman" panose="02020603050405020304" pitchFamily="18" charset="0"/>
              </a:rPr>
              <a:t>Hassasiyet</a:t>
            </a:r>
            <a:endParaRPr lang="en-US" sz="2000" dirty="0">
              <a:ea typeface="Times New Roman" panose="02020603050405020304" pitchFamily="18" charset="0"/>
            </a:endParaRPr>
          </a:p>
        </p:txBody>
      </p:sp>
      <p:pic>
        <p:nvPicPr>
          <p:cNvPr id="8" name="Resim 7">
            <a:extLst>
              <a:ext uri="{FF2B5EF4-FFF2-40B4-BE49-F238E27FC236}">
                <a16:creationId xmlns:a16="http://schemas.microsoft.com/office/drawing/2014/main" id="{7FC690DB-B9C0-421B-AC56-4A61BE300A2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3F8DEE62-37C6-F128-E43B-14A9C30AC17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162357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BDA4B79A-667F-4CFA-B23F-E533EBD42129}"/>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İçerik Yer Tutucusu 2"/>
          <p:cNvSpPr>
            <a:spLocks noGrp="1"/>
          </p:cNvSpPr>
          <p:nvPr>
            <p:ph idx="1"/>
          </p:nvPr>
        </p:nvSpPr>
        <p:spPr>
          <a:xfrm>
            <a:off x="539552" y="2348880"/>
            <a:ext cx="7941568" cy="3240360"/>
          </a:xfrm>
        </p:spPr>
        <p:txBody>
          <a:bodyPr>
            <a:noAutofit/>
          </a:bodyPr>
          <a:lstStyle/>
          <a:p>
            <a:pPr algn="just">
              <a:lnSpc>
                <a:spcPct val="115000"/>
              </a:lnSpc>
            </a:pPr>
            <a:r>
              <a:rPr lang="tr-TR" sz="2000" dirty="0">
                <a:effectLst/>
                <a:ea typeface="Times New Roman" panose="02020603050405020304" pitchFamily="18" charset="0"/>
              </a:rPr>
              <a:t>Olay yerinin siz ve hasta/yaralı için güvenli olduğundan emin olun.</a:t>
            </a:r>
            <a:endParaRPr lang="en-US" sz="2000" dirty="0">
              <a:effectLst/>
              <a:ea typeface="Times New Roman" panose="02020603050405020304" pitchFamily="18" charset="0"/>
            </a:endParaRPr>
          </a:p>
          <a:p>
            <a:pPr algn="just">
              <a:lnSpc>
                <a:spcPct val="115000"/>
              </a:lnSpc>
            </a:pPr>
            <a:r>
              <a:rPr lang="tr-TR" sz="2000" dirty="0">
                <a:effectLst/>
                <a:ea typeface="Times New Roman" panose="02020603050405020304" pitchFamily="18" charset="0"/>
              </a:rPr>
              <a:t>Mümkünse, yaralılarla ilgilenmeden önce ellerinizi yıkayın. Ellerinizi yıkamak için sabun ve su kullanın. Sabun yoksa ellerinizi yıkamak için kül kullanabilirsiniz. Varsa, alkol bazlı dezenfektanlar da kullanılabilir.</a:t>
            </a:r>
            <a:endParaRPr lang="en-US" sz="2000" dirty="0">
              <a:effectLst/>
              <a:ea typeface="Times New Roman" panose="02020603050405020304" pitchFamily="18" charset="0"/>
            </a:endParaRPr>
          </a:p>
          <a:p>
            <a:pPr algn="just">
              <a:lnSpc>
                <a:spcPct val="115000"/>
              </a:lnSpc>
            </a:pPr>
            <a:r>
              <a:rPr lang="tr-TR" sz="2000" dirty="0">
                <a:effectLst/>
                <a:ea typeface="Times New Roman" panose="02020603050405020304" pitchFamily="18" charset="0"/>
              </a:rPr>
              <a:t>Kendinizi korumak için eldiven kullanın. Eldiven mevcut değilse, temiz bir plastik torba kullanabilirsiniz. Mümkün olduğu kadar hasta/yaralının kanıyla temas etmemeye çalışın.</a:t>
            </a:r>
            <a:endParaRPr lang="en-US" sz="2000" dirty="0">
              <a:effectLst/>
              <a:ea typeface="Times New Roman" panose="02020603050405020304" pitchFamily="18" charset="0"/>
            </a:endParaRPr>
          </a:p>
          <a:p>
            <a:pPr algn="just">
              <a:lnSpc>
                <a:spcPct val="115000"/>
              </a:lnSpc>
            </a:pPr>
            <a:r>
              <a:rPr lang="tr-TR" sz="2000" dirty="0">
                <a:effectLst/>
                <a:ea typeface="Times New Roman" panose="02020603050405020304" pitchFamily="18" charset="0"/>
              </a:rPr>
              <a:t>Baskılı bandaj uygulaması yapmayın.</a:t>
            </a:r>
          </a:p>
        </p:txBody>
      </p:sp>
      <p:sp>
        <p:nvSpPr>
          <p:cNvPr id="7" name="Başlık 1">
            <a:extLst>
              <a:ext uri="{FF2B5EF4-FFF2-40B4-BE49-F238E27FC236}">
                <a16:creationId xmlns:a16="http://schemas.microsoft.com/office/drawing/2014/main" id="{30ED38D0-579B-44E2-97D7-DE49FD7B5323}"/>
              </a:ext>
            </a:extLst>
          </p:cNvPr>
          <p:cNvSpPr>
            <a:spLocks noGrp="1"/>
          </p:cNvSpPr>
          <p:nvPr>
            <p:ph type="title"/>
          </p:nvPr>
        </p:nvSpPr>
        <p:spPr>
          <a:xfrm>
            <a:off x="457200" y="274638"/>
            <a:ext cx="7787208" cy="1143000"/>
          </a:xfrm>
        </p:spPr>
        <p:txBody>
          <a:bodyPr>
            <a:normAutofit/>
          </a:bodyPr>
          <a:lstStyle/>
          <a:p>
            <a:pPr algn="l"/>
            <a:r>
              <a:rPr lang="tr-TR" sz="3200" dirty="0"/>
              <a:t>Zorlanmalar Ve Burkulmalar</a:t>
            </a:r>
            <a:br>
              <a:rPr lang="tr-TR" sz="3600" dirty="0"/>
            </a:br>
            <a:r>
              <a:rPr lang="tr-TR" sz="2400" i="1" dirty="0"/>
              <a:t>İlk Yardım</a:t>
            </a:r>
            <a:endParaRPr lang="tr-TR" sz="3600" i="1" dirty="0"/>
          </a:p>
        </p:txBody>
      </p:sp>
      <p:pic>
        <p:nvPicPr>
          <p:cNvPr id="5" name="Resim 4">
            <a:extLst>
              <a:ext uri="{FF2B5EF4-FFF2-40B4-BE49-F238E27FC236}">
                <a16:creationId xmlns:a16="http://schemas.microsoft.com/office/drawing/2014/main" id="{EC80BD1A-DE81-4C1F-A26D-189EB7D8CB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9AD1789B-08CA-0685-1147-4158A22A976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3407727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Dikdörtgen 5">
            <a:extLst>
              <a:ext uri="{FF2B5EF4-FFF2-40B4-BE49-F238E27FC236}">
                <a16:creationId xmlns:a16="http://schemas.microsoft.com/office/drawing/2014/main" id="{5402F58A-C604-4D81-B35B-98ADC9C66289}"/>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İçerik Yer Tutucusu 2"/>
          <p:cNvSpPr>
            <a:spLocks noGrp="1"/>
          </p:cNvSpPr>
          <p:nvPr>
            <p:ph idx="1"/>
          </p:nvPr>
        </p:nvSpPr>
        <p:spPr>
          <a:xfrm>
            <a:off x="566279" y="1616558"/>
            <a:ext cx="8011441" cy="3456384"/>
          </a:xfrm>
        </p:spPr>
        <p:txBody>
          <a:bodyPr>
            <a:noAutofit/>
          </a:bodyPr>
          <a:lstStyle/>
          <a:p>
            <a:pPr algn="just"/>
            <a:r>
              <a:rPr lang="tr-TR" sz="2000" dirty="0">
                <a:effectLst/>
                <a:ea typeface="Times New Roman" panose="02020603050405020304" pitchFamily="18" charset="0"/>
              </a:rPr>
              <a:t>Buz uygulaması yapılabilir. Bunun için:</a:t>
            </a:r>
            <a:endParaRPr lang="en-US" sz="2000" dirty="0">
              <a:effectLst/>
              <a:ea typeface="Times New Roman" panose="02020603050405020304" pitchFamily="18" charset="0"/>
            </a:endParaRPr>
          </a:p>
          <a:p>
            <a:pPr lvl="1" algn="just"/>
            <a:r>
              <a:rPr lang="tr-TR" sz="2000" dirty="0">
                <a:effectLst/>
                <a:ea typeface="Times New Roman" panose="02020603050405020304" pitchFamily="18" charset="0"/>
              </a:rPr>
              <a:t>Buzu bir bez veya havluya sarılarak yara yerine uygulayın.</a:t>
            </a:r>
            <a:endParaRPr lang="en-US" sz="2000" dirty="0">
              <a:effectLst/>
              <a:ea typeface="Times New Roman" panose="02020603050405020304" pitchFamily="18" charset="0"/>
            </a:endParaRPr>
          </a:p>
          <a:p>
            <a:pPr lvl="1" algn="just"/>
            <a:r>
              <a:rPr lang="tr-TR" sz="2000" dirty="0">
                <a:effectLst/>
                <a:ea typeface="Times New Roman" panose="02020603050405020304" pitchFamily="18" charset="0"/>
              </a:rPr>
              <a:t>Buzu doğrudan cilde temas ettirmeyin.</a:t>
            </a:r>
            <a:endParaRPr lang="en-US" sz="2000" dirty="0">
              <a:effectLst/>
              <a:ea typeface="Times New Roman" panose="02020603050405020304" pitchFamily="18" charset="0"/>
            </a:endParaRPr>
          </a:p>
          <a:p>
            <a:pPr lvl="1" algn="just"/>
            <a:r>
              <a:rPr lang="tr-TR" sz="2000" dirty="0">
                <a:effectLst/>
                <a:ea typeface="Times New Roman" panose="02020603050405020304" pitchFamily="18" charset="0"/>
              </a:rPr>
              <a:t>Buz yoksa soğuk su kullanın veya soğuk bir kompres yapın.</a:t>
            </a:r>
            <a:endParaRPr lang="en-US" sz="2000" dirty="0">
              <a:effectLst/>
              <a:ea typeface="Times New Roman" panose="02020603050405020304" pitchFamily="18" charset="0"/>
            </a:endParaRPr>
          </a:p>
          <a:p>
            <a:pPr lvl="1" algn="just"/>
            <a:r>
              <a:rPr lang="tr-TR" sz="2000" dirty="0">
                <a:effectLst/>
                <a:ea typeface="Times New Roman" panose="02020603050405020304" pitchFamily="18" charset="0"/>
              </a:rPr>
              <a:t>Buz uygulamaya 20 dakikadan fazla devam etmeyin.</a:t>
            </a:r>
            <a:endParaRPr lang="en-US" sz="2000" dirty="0">
              <a:effectLst/>
              <a:ea typeface="Times New Roman" panose="02020603050405020304" pitchFamily="18" charset="0"/>
            </a:endParaRPr>
          </a:p>
          <a:p>
            <a:pPr algn="just"/>
            <a:r>
              <a:rPr lang="tr-TR" sz="2000" dirty="0">
                <a:effectLst/>
                <a:ea typeface="Times New Roman" panose="02020603050405020304" pitchFamily="18" charset="0"/>
              </a:rPr>
              <a:t>Yara yerine masaj yapmayın.</a:t>
            </a:r>
            <a:endParaRPr lang="en-US" sz="2000" dirty="0">
              <a:effectLst/>
              <a:ea typeface="Times New Roman" panose="02020603050405020304" pitchFamily="18" charset="0"/>
            </a:endParaRPr>
          </a:p>
          <a:p>
            <a:pPr algn="just"/>
            <a:r>
              <a:rPr lang="tr-TR" sz="2000" dirty="0">
                <a:effectLst/>
                <a:ea typeface="Times New Roman" panose="02020603050405020304" pitchFamily="18" charset="0"/>
              </a:rPr>
              <a:t>Yara yerine sıcak uygulama yapmayın.</a:t>
            </a:r>
            <a:endParaRPr lang="en-US" sz="2000" dirty="0">
              <a:effectLst/>
              <a:ea typeface="Times New Roman" panose="02020603050405020304" pitchFamily="18" charset="0"/>
            </a:endParaRPr>
          </a:p>
          <a:p>
            <a:pPr algn="just"/>
            <a:r>
              <a:rPr lang="tr-TR" sz="2000" dirty="0">
                <a:effectLst/>
                <a:ea typeface="Times New Roman" panose="02020603050405020304" pitchFamily="18" charset="0"/>
              </a:rPr>
              <a:t>Hasta/yaralının hareket etmesine izin vermeyin. Mutlaka dinlenmesini sağlayın.</a:t>
            </a:r>
            <a:endParaRPr lang="en-US" sz="2000" dirty="0">
              <a:effectLst/>
              <a:ea typeface="Times New Roman" panose="02020603050405020304" pitchFamily="18" charset="0"/>
            </a:endParaRPr>
          </a:p>
        </p:txBody>
      </p:sp>
      <p:sp>
        <p:nvSpPr>
          <p:cNvPr id="7" name="Başlık 1">
            <a:extLst>
              <a:ext uri="{FF2B5EF4-FFF2-40B4-BE49-F238E27FC236}">
                <a16:creationId xmlns:a16="http://schemas.microsoft.com/office/drawing/2014/main" id="{30ED38D0-579B-44E2-97D7-DE49FD7B5323}"/>
              </a:ext>
            </a:extLst>
          </p:cNvPr>
          <p:cNvSpPr>
            <a:spLocks noGrp="1"/>
          </p:cNvSpPr>
          <p:nvPr>
            <p:ph type="title"/>
          </p:nvPr>
        </p:nvSpPr>
        <p:spPr>
          <a:xfrm>
            <a:off x="457200" y="274638"/>
            <a:ext cx="7787208" cy="1143000"/>
          </a:xfrm>
        </p:spPr>
        <p:txBody>
          <a:bodyPr>
            <a:normAutofit/>
          </a:bodyPr>
          <a:lstStyle/>
          <a:p>
            <a:pPr algn="l"/>
            <a:r>
              <a:rPr lang="tr-TR" sz="3200" dirty="0"/>
              <a:t>Zorlanmalar Ve Burkulmalar</a:t>
            </a:r>
            <a:br>
              <a:rPr lang="tr-TR" sz="4000" dirty="0"/>
            </a:br>
            <a:r>
              <a:rPr lang="tr-TR" sz="2400" i="1" dirty="0"/>
              <a:t>İlk Yardım</a:t>
            </a:r>
            <a:endParaRPr lang="tr-TR" sz="3600" i="1" dirty="0"/>
          </a:p>
        </p:txBody>
      </p:sp>
      <p:pic>
        <p:nvPicPr>
          <p:cNvPr id="10243"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979712" y="4870963"/>
            <a:ext cx="2400000" cy="18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932040" y="4870963"/>
            <a:ext cx="2400000" cy="18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Resim 7">
            <a:extLst>
              <a:ext uri="{FF2B5EF4-FFF2-40B4-BE49-F238E27FC236}">
                <a16:creationId xmlns:a16="http://schemas.microsoft.com/office/drawing/2014/main" id="{6A93FD91-75A4-4148-AEF3-0D6E5AE40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6A078542-98FE-EE52-B1D0-62A4FC1D384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2496951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0EF22886-6DFC-4790-A294-BE93DF1CAE8F}"/>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İçerik Yer Tutucusu 2"/>
          <p:cNvSpPr>
            <a:spLocks noGrp="1"/>
          </p:cNvSpPr>
          <p:nvPr>
            <p:ph idx="1"/>
          </p:nvPr>
        </p:nvSpPr>
        <p:spPr>
          <a:xfrm>
            <a:off x="601216" y="2492896"/>
            <a:ext cx="7941568" cy="2376264"/>
          </a:xfrm>
        </p:spPr>
        <p:txBody>
          <a:bodyPr>
            <a:noAutofit/>
          </a:bodyPr>
          <a:lstStyle/>
          <a:p>
            <a:pPr algn="just">
              <a:lnSpc>
                <a:spcPct val="115000"/>
              </a:lnSpc>
            </a:pPr>
            <a:r>
              <a:rPr lang="tr-TR" sz="2400" dirty="0">
                <a:solidFill>
                  <a:srgbClr val="FF0000"/>
                </a:solidFill>
                <a:effectLst/>
                <a:ea typeface="Times New Roman" panose="02020603050405020304" pitchFamily="18" charset="0"/>
              </a:rPr>
              <a:t>DİKKAT !!!</a:t>
            </a:r>
            <a:endParaRPr lang="tr-TR" sz="2400" dirty="0">
              <a:solidFill>
                <a:srgbClr val="FF0000"/>
              </a:solidFill>
              <a:ea typeface="Times New Roman" panose="02020603050405020304" pitchFamily="18" charset="0"/>
            </a:endParaRPr>
          </a:p>
          <a:p>
            <a:pPr lvl="1" algn="just">
              <a:lnSpc>
                <a:spcPct val="115000"/>
              </a:lnSpc>
            </a:pPr>
            <a:r>
              <a:rPr lang="tr-TR" sz="2400" dirty="0">
                <a:effectLst/>
                <a:ea typeface="Times New Roman" panose="02020603050405020304" pitchFamily="18" charset="0"/>
              </a:rPr>
              <a:t>Ağrı şiddetli ise, düzelmiyorsa veya gittikçe kötüleşiyorsa, hasta/yaralı hareket etmekte zorluk çekiyorsa veya kırık olduğunu düşünüyorsanız; hasta/yaralının en yakın sağlık kuruluşuna ulaşımını sağlayın.</a:t>
            </a:r>
            <a:endParaRPr lang="en-US" sz="2400" dirty="0">
              <a:effectLst/>
              <a:ea typeface="Times New Roman" panose="02020603050405020304" pitchFamily="18" charset="0"/>
            </a:endParaRPr>
          </a:p>
        </p:txBody>
      </p:sp>
      <p:sp>
        <p:nvSpPr>
          <p:cNvPr id="7" name="Başlık 1">
            <a:extLst>
              <a:ext uri="{FF2B5EF4-FFF2-40B4-BE49-F238E27FC236}">
                <a16:creationId xmlns:a16="http://schemas.microsoft.com/office/drawing/2014/main" id="{30ED38D0-579B-44E2-97D7-DE49FD7B5323}"/>
              </a:ext>
            </a:extLst>
          </p:cNvPr>
          <p:cNvSpPr>
            <a:spLocks noGrp="1"/>
          </p:cNvSpPr>
          <p:nvPr>
            <p:ph type="title"/>
          </p:nvPr>
        </p:nvSpPr>
        <p:spPr>
          <a:xfrm>
            <a:off x="457200" y="274638"/>
            <a:ext cx="7787208" cy="1143000"/>
          </a:xfrm>
        </p:spPr>
        <p:txBody>
          <a:bodyPr>
            <a:normAutofit/>
          </a:bodyPr>
          <a:lstStyle/>
          <a:p>
            <a:pPr algn="l"/>
            <a:r>
              <a:rPr lang="tr-TR" sz="3200" dirty="0"/>
              <a:t>Zorlanmalar Ve Burkulmalar</a:t>
            </a:r>
            <a:br>
              <a:rPr lang="tr-TR" sz="4000" dirty="0"/>
            </a:br>
            <a:r>
              <a:rPr lang="tr-TR" sz="2400" i="1" dirty="0"/>
              <a:t>İlk Yardım</a:t>
            </a:r>
            <a:endParaRPr lang="tr-TR" sz="3600" i="1" dirty="0"/>
          </a:p>
        </p:txBody>
      </p:sp>
      <p:pic>
        <p:nvPicPr>
          <p:cNvPr id="5" name="Resim 4">
            <a:extLst>
              <a:ext uri="{FF2B5EF4-FFF2-40B4-BE49-F238E27FC236}">
                <a16:creationId xmlns:a16="http://schemas.microsoft.com/office/drawing/2014/main" id="{A6E07DB0-FAEA-4B5B-A944-3A0762A158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3A3B97DA-A79C-F6C2-738F-C43E0CC743D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4904535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id="{168174EB-F941-4940-88FC-E8F0421A518B}"/>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9FC687D3-368F-4EC9-BCB7-085588E226C9}"/>
              </a:ext>
            </a:extLst>
          </p:cNvPr>
          <p:cNvSpPr>
            <a:spLocks noGrp="1"/>
          </p:cNvSpPr>
          <p:nvPr>
            <p:ph type="title"/>
          </p:nvPr>
        </p:nvSpPr>
        <p:spPr>
          <a:xfrm>
            <a:off x="755576" y="188640"/>
            <a:ext cx="3600400" cy="1008112"/>
          </a:xfrm>
        </p:spPr>
        <p:txBody>
          <a:bodyPr>
            <a:normAutofit/>
          </a:bodyPr>
          <a:lstStyle/>
          <a:p>
            <a:pPr algn="l"/>
            <a:r>
              <a:rPr lang="tr-TR" sz="3200" dirty="0"/>
              <a:t>Tespit yöntemleri</a:t>
            </a:r>
          </a:p>
        </p:txBody>
      </p:sp>
      <p:sp>
        <p:nvSpPr>
          <p:cNvPr id="3" name="İçerik Yer Tutucusu 2">
            <a:extLst>
              <a:ext uri="{FF2B5EF4-FFF2-40B4-BE49-F238E27FC236}">
                <a16:creationId xmlns:a16="http://schemas.microsoft.com/office/drawing/2014/main" id="{89AB1120-58A4-41C7-9A3A-83D343B0E885}"/>
              </a:ext>
            </a:extLst>
          </p:cNvPr>
          <p:cNvSpPr>
            <a:spLocks noGrp="1"/>
          </p:cNvSpPr>
          <p:nvPr>
            <p:ph idx="1"/>
          </p:nvPr>
        </p:nvSpPr>
        <p:spPr>
          <a:xfrm>
            <a:off x="899592" y="1678416"/>
            <a:ext cx="7632848" cy="2021182"/>
          </a:xfrm>
          <a:solidFill>
            <a:schemeClr val="bg1"/>
          </a:solidFill>
        </p:spPr>
        <p:txBody>
          <a:bodyPr>
            <a:noAutofit/>
          </a:bodyPr>
          <a:lstStyle/>
          <a:p>
            <a:pPr algn="just"/>
            <a:r>
              <a:rPr lang="tr-TR" sz="2400" b="1" dirty="0">
                <a:solidFill>
                  <a:srgbClr val="000000"/>
                </a:solidFill>
                <a:effectLst/>
                <a:ea typeface="Times New Roman" panose="02020603050405020304" pitchFamily="18" charset="0"/>
              </a:rPr>
              <a:t>Köprücük kemiği yaralanmaları:</a:t>
            </a:r>
            <a:endParaRPr lang="en-US" sz="2400" dirty="0">
              <a:effectLst/>
              <a:ea typeface="Times New Roman" panose="02020603050405020304" pitchFamily="18" charset="0"/>
            </a:endParaRPr>
          </a:p>
          <a:p>
            <a:pPr lvl="1" algn="just"/>
            <a:r>
              <a:rPr lang="tr-TR" sz="2000" dirty="0">
                <a:effectLst/>
                <a:ea typeface="Times New Roman" panose="02020603050405020304" pitchFamily="18" charset="0"/>
              </a:rPr>
              <a:t>Etkilenen taraftaki kolu bir kol askısı ile destekleyin.</a:t>
            </a:r>
            <a:endParaRPr lang="en-US" sz="2000" dirty="0">
              <a:effectLst/>
              <a:ea typeface="Times New Roman" panose="02020603050405020304" pitchFamily="18" charset="0"/>
            </a:endParaRPr>
          </a:p>
          <a:p>
            <a:pPr lvl="1" algn="just"/>
            <a:r>
              <a:rPr lang="tr-TR" sz="2000" dirty="0">
                <a:effectLst/>
                <a:ea typeface="Times New Roman" panose="02020603050405020304" pitchFamily="18" charset="0"/>
              </a:rPr>
              <a:t>Düğümün yaralanma bölgesinden uzakta olduğundan emin olun</a:t>
            </a:r>
            <a:r>
              <a:rPr lang="tr-TR" sz="2000" b="1" dirty="0">
                <a:effectLst/>
                <a:ea typeface="Times New Roman" panose="02020603050405020304" pitchFamily="18" charset="0"/>
              </a:rPr>
              <a:t>.</a:t>
            </a:r>
            <a:endParaRPr lang="en-US" sz="2000" dirty="0">
              <a:effectLst/>
              <a:ea typeface="Times New Roman" panose="02020603050405020304" pitchFamily="18" charset="0"/>
            </a:endParaRPr>
          </a:p>
          <a:p>
            <a:pPr lvl="1" algn="just"/>
            <a:r>
              <a:rPr lang="tr-TR" sz="2000" dirty="0">
                <a:effectLst/>
                <a:ea typeface="Times New Roman" panose="02020603050405020304" pitchFamily="18" charset="0"/>
              </a:rPr>
              <a:t>Göğüs ve askı etrafına geniş, katlanmış bir bandaj bağlayarak kolu göğse sabitleyin.</a:t>
            </a:r>
            <a:endParaRPr lang="en-US" sz="2000" dirty="0">
              <a:effectLst/>
              <a:ea typeface="Times New Roman" panose="02020603050405020304" pitchFamily="18" charset="0"/>
            </a:endParaRPr>
          </a:p>
        </p:txBody>
      </p:sp>
      <p:pic>
        <p:nvPicPr>
          <p:cNvPr id="9" name="Resim 8">
            <a:extLst>
              <a:ext uri="{FF2B5EF4-FFF2-40B4-BE49-F238E27FC236}">
                <a16:creationId xmlns:a16="http://schemas.microsoft.com/office/drawing/2014/main" id="{F3203957-6E62-4C45-BA23-9492F141F4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3231" y="4084229"/>
            <a:ext cx="2503967" cy="1877974"/>
          </a:xfrm>
          <a:prstGeom prst="rect">
            <a:avLst/>
          </a:prstGeom>
        </p:spPr>
      </p:pic>
      <p:pic>
        <p:nvPicPr>
          <p:cNvPr id="13" name="Resim 12">
            <a:extLst>
              <a:ext uri="{FF2B5EF4-FFF2-40B4-BE49-F238E27FC236}">
                <a16:creationId xmlns:a16="http://schemas.microsoft.com/office/drawing/2014/main" id="{6838C73A-C203-DC41-A826-9D29F85C1C2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41093" y="4115843"/>
            <a:ext cx="2461814" cy="1846360"/>
          </a:xfrm>
          <a:prstGeom prst="rect">
            <a:avLst/>
          </a:prstGeom>
        </p:spPr>
      </p:pic>
      <p:pic>
        <p:nvPicPr>
          <p:cNvPr id="15" name="Resim 14">
            <a:extLst>
              <a:ext uri="{FF2B5EF4-FFF2-40B4-BE49-F238E27FC236}">
                <a16:creationId xmlns:a16="http://schemas.microsoft.com/office/drawing/2014/main" id="{490E102D-7D75-164B-AE71-EB22E5730A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34657" y="4141746"/>
            <a:ext cx="2461814" cy="1846360"/>
          </a:xfrm>
          <a:prstGeom prst="rect">
            <a:avLst/>
          </a:prstGeom>
        </p:spPr>
      </p:pic>
      <p:pic>
        <p:nvPicPr>
          <p:cNvPr id="8" name="Resim 7">
            <a:extLst>
              <a:ext uri="{FF2B5EF4-FFF2-40B4-BE49-F238E27FC236}">
                <a16:creationId xmlns:a16="http://schemas.microsoft.com/office/drawing/2014/main" id="{4306B17B-CA57-4B74-B5F6-A435E446C03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4" name="Resim 3">
            <a:extLst>
              <a:ext uri="{FF2B5EF4-FFF2-40B4-BE49-F238E27FC236}">
                <a16:creationId xmlns:a16="http://schemas.microsoft.com/office/drawing/2014/main" id="{35C860DB-7CC5-E715-648F-AE13A45DBB3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20053286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A01569E4-7B9D-4215-968F-B12514C8E0AA}"/>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9FC687D3-368F-4EC9-BCB7-085588E226C9}"/>
              </a:ext>
            </a:extLst>
          </p:cNvPr>
          <p:cNvSpPr>
            <a:spLocks noGrp="1"/>
          </p:cNvSpPr>
          <p:nvPr>
            <p:ph type="title"/>
          </p:nvPr>
        </p:nvSpPr>
        <p:spPr>
          <a:xfrm>
            <a:off x="251520" y="310583"/>
            <a:ext cx="3600400" cy="1008112"/>
          </a:xfrm>
        </p:spPr>
        <p:txBody>
          <a:bodyPr>
            <a:normAutofit/>
          </a:bodyPr>
          <a:lstStyle/>
          <a:p>
            <a:pPr algn="l"/>
            <a:r>
              <a:rPr lang="tr-TR" sz="3200" dirty="0"/>
              <a:t>Tespit Yöntemleri</a:t>
            </a:r>
          </a:p>
        </p:txBody>
      </p:sp>
      <p:sp>
        <p:nvSpPr>
          <p:cNvPr id="3" name="İçerik Yer Tutucusu 2">
            <a:extLst>
              <a:ext uri="{FF2B5EF4-FFF2-40B4-BE49-F238E27FC236}">
                <a16:creationId xmlns:a16="http://schemas.microsoft.com/office/drawing/2014/main" id="{89AB1120-58A4-41C7-9A3A-83D343B0E885}"/>
              </a:ext>
            </a:extLst>
          </p:cNvPr>
          <p:cNvSpPr>
            <a:spLocks noGrp="1"/>
          </p:cNvSpPr>
          <p:nvPr>
            <p:ph idx="1"/>
          </p:nvPr>
        </p:nvSpPr>
        <p:spPr>
          <a:xfrm>
            <a:off x="313309" y="1952716"/>
            <a:ext cx="4608512" cy="3384376"/>
          </a:xfrm>
          <a:solidFill>
            <a:schemeClr val="bg1"/>
          </a:solidFill>
        </p:spPr>
        <p:txBody>
          <a:bodyPr>
            <a:noAutofit/>
          </a:bodyPr>
          <a:lstStyle/>
          <a:p>
            <a:pPr algn="just">
              <a:lnSpc>
                <a:spcPct val="115000"/>
              </a:lnSpc>
            </a:pPr>
            <a:r>
              <a:rPr lang="tr-TR" sz="2400" b="1" dirty="0">
                <a:solidFill>
                  <a:srgbClr val="000000"/>
                </a:solidFill>
                <a:effectLst/>
                <a:ea typeface="Times New Roman" panose="02020603050405020304" pitchFamily="18" charset="0"/>
              </a:rPr>
              <a:t>Omuz yaralanmaları:</a:t>
            </a:r>
            <a:endParaRPr lang="en-US" sz="2400" dirty="0">
              <a:effectLst/>
              <a:ea typeface="Times New Roman" panose="02020603050405020304" pitchFamily="18" charset="0"/>
            </a:endParaRPr>
          </a:p>
          <a:p>
            <a:pPr lvl="1" algn="just">
              <a:lnSpc>
                <a:spcPct val="115000"/>
              </a:lnSpc>
            </a:pPr>
            <a:r>
              <a:rPr lang="tr-TR" sz="2000" dirty="0">
                <a:solidFill>
                  <a:srgbClr val="000000"/>
                </a:solidFill>
                <a:effectLst/>
                <a:ea typeface="Times New Roman" panose="02020603050405020304" pitchFamily="18" charset="0"/>
              </a:rPr>
              <a:t>Etkilenen taraftaki kolu bir kol askısı ile destekleyin.</a:t>
            </a:r>
          </a:p>
          <a:p>
            <a:pPr lvl="1" algn="just">
              <a:lnSpc>
                <a:spcPct val="115000"/>
              </a:lnSpc>
            </a:pPr>
            <a:r>
              <a:rPr lang="tr-TR" sz="2000" dirty="0">
                <a:solidFill>
                  <a:srgbClr val="000000"/>
                </a:solidFill>
                <a:effectLst/>
                <a:ea typeface="Times New Roman" panose="02020603050405020304" pitchFamily="18" charset="0"/>
              </a:rPr>
              <a:t>Düğümün yaralanma bölgesinden uzakta olduğundan emin olun</a:t>
            </a:r>
            <a:r>
              <a:rPr lang="tr-TR" sz="2000" b="1" dirty="0">
                <a:solidFill>
                  <a:srgbClr val="000000"/>
                </a:solidFill>
                <a:effectLst/>
                <a:ea typeface="Times New Roman" panose="02020603050405020304" pitchFamily="18" charset="0"/>
              </a:rPr>
              <a:t>.</a:t>
            </a:r>
            <a:endParaRPr lang="en-US" sz="2000" dirty="0">
              <a:effectLst/>
              <a:ea typeface="Times New Roman" panose="02020603050405020304" pitchFamily="18" charset="0"/>
            </a:endParaRPr>
          </a:p>
          <a:p>
            <a:pPr lvl="1" algn="just">
              <a:lnSpc>
                <a:spcPct val="115000"/>
              </a:lnSpc>
            </a:pPr>
            <a:r>
              <a:rPr lang="tr-TR" sz="2000" dirty="0">
                <a:solidFill>
                  <a:srgbClr val="000000"/>
                </a:solidFill>
                <a:effectLst/>
                <a:ea typeface="Times New Roman" panose="02020603050405020304" pitchFamily="18" charset="0"/>
              </a:rPr>
              <a:t>İlave olarak</a:t>
            </a:r>
            <a:r>
              <a:rPr lang="tr-TR" sz="2000" b="1" dirty="0">
                <a:solidFill>
                  <a:srgbClr val="000000"/>
                </a:solidFill>
                <a:effectLst/>
                <a:ea typeface="Times New Roman" panose="02020603050405020304" pitchFamily="18" charset="0"/>
              </a:rPr>
              <a:t> </a:t>
            </a:r>
            <a:r>
              <a:rPr lang="tr-TR" sz="2000" dirty="0">
                <a:solidFill>
                  <a:srgbClr val="000000"/>
                </a:solidFill>
                <a:effectLst/>
                <a:ea typeface="Times New Roman" panose="02020603050405020304" pitchFamily="18" charset="0"/>
              </a:rPr>
              <a:t>göğüs ve askı etrafına geniş katlanmış bir bandaj bağlayarak kolu göğse sabitleyin. </a:t>
            </a:r>
            <a:endParaRPr lang="en-US" sz="2000" dirty="0">
              <a:effectLst/>
              <a:ea typeface="Times New Roman" panose="02020603050405020304" pitchFamily="18" charset="0"/>
            </a:endParaRPr>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724128" y="2564904"/>
            <a:ext cx="2880000" cy="21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Resim 5">
            <a:extLst>
              <a:ext uri="{FF2B5EF4-FFF2-40B4-BE49-F238E27FC236}">
                <a16:creationId xmlns:a16="http://schemas.microsoft.com/office/drawing/2014/main" id="{F1B05F82-2BE2-4EB3-99F1-6EDE42E826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4" name="Resim 3">
            <a:extLst>
              <a:ext uri="{FF2B5EF4-FFF2-40B4-BE49-F238E27FC236}">
                <a16:creationId xmlns:a16="http://schemas.microsoft.com/office/drawing/2014/main" id="{39716DCE-D7E6-7E45-5899-77383124E27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37828765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Dikdörtgen 5">
            <a:extLst>
              <a:ext uri="{FF2B5EF4-FFF2-40B4-BE49-F238E27FC236}">
                <a16:creationId xmlns:a16="http://schemas.microsoft.com/office/drawing/2014/main" id="{7084CCA1-CFD8-4400-B9C5-86935A5DD650}"/>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9FC687D3-368F-4EC9-BCB7-085588E226C9}"/>
              </a:ext>
            </a:extLst>
          </p:cNvPr>
          <p:cNvSpPr>
            <a:spLocks noGrp="1"/>
          </p:cNvSpPr>
          <p:nvPr>
            <p:ph type="title"/>
          </p:nvPr>
        </p:nvSpPr>
        <p:spPr>
          <a:xfrm>
            <a:off x="755576" y="188640"/>
            <a:ext cx="3600400" cy="1008112"/>
          </a:xfrm>
        </p:spPr>
        <p:txBody>
          <a:bodyPr>
            <a:normAutofit/>
          </a:bodyPr>
          <a:lstStyle/>
          <a:p>
            <a:pPr algn="l"/>
            <a:r>
              <a:rPr lang="tr-TR" sz="3200" dirty="0"/>
              <a:t>Tespit Yöntemleri</a:t>
            </a:r>
          </a:p>
        </p:txBody>
      </p:sp>
      <p:sp>
        <p:nvSpPr>
          <p:cNvPr id="3" name="İçerik Yer Tutucusu 2">
            <a:extLst>
              <a:ext uri="{FF2B5EF4-FFF2-40B4-BE49-F238E27FC236}">
                <a16:creationId xmlns:a16="http://schemas.microsoft.com/office/drawing/2014/main" id="{89AB1120-58A4-41C7-9A3A-83D343B0E885}"/>
              </a:ext>
            </a:extLst>
          </p:cNvPr>
          <p:cNvSpPr>
            <a:spLocks noGrp="1"/>
          </p:cNvSpPr>
          <p:nvPr>
            <p:ph idx="1"/>
          </p:nvPr>
        </p:nvSpPr>
        <p:spPr>
          <a:xfrm>
            <a:off x="755576" y="1540831"/>
            <a:ext cx="7704856" cy="3240360"/>
          </a:xfrm>
        </p:spPr>
        <p:txBody>
          <a:bodyPr>
            <a:noAutofit/>
          </a:bodyPr>
          <a:lstStyle/>
          <a:p>
            <a:pPr algn="just"/>
            <a:r>
              <a:rPr lang="tr-TR" sz="2400" b="1" dirty="0">
                <a:solidFill>
                  <a:srgbClr val="000000"/>
                </a:solidFill>
                <a:effectLst/>
                <a:ea typeface="Times New Roman" panose="02020603050405020304" pitchFamily="18" charset="0"/>
              </a:rPr>
              <a:t>Üst kol yaralanmaları:</a:t>
            </a:r>
            <a:endParaRPr lang="tr-TR" sz="2400" b="1" dirty="0">
              <a:solidFill>
                <a:srgbClr val="000000"/>
              </a:solidFill>
              <a:ea typeface="Times New Roman" panose="02020603050405020304" pitchFamily="18" charset="0"/>
            </a:endParaRPr>
          </a:p>
          <a:p>
            <a:pPr lvl="1" algn="just"/>
            <a:r>
              <a:rPr lang="tr-TR" sz="2000" dirty="0">
                <a:effectLst/>
                <a:ea typeface="Times New Roman" panose="02020603050405020304" pitchFamily="18" charset="0"/>
              </a:rPr>
              <a:t>Kol ve göğüs arasından üçgen bir bandajı kaydırın ve yaralı kolu askıya alın.</a:t>
            </a:r>
          </a:p>
          <a:p>
            <a:pPr lvl="1" algn="just"/>
            <a:r>
              <a:rPr lang="tr-TR" sz="2000" dirty="0">
                <a:solidFill>
                  <a:srgbClr val="000000"/>
                </a:solidFill>
                <a:effectLst/>
                <a:ea typeface="Times New Roman" panose="02020603050405020304" pitchFamily="18" charset="0"/>
              </a:rPr>
              <a:t>Uygulanan bandajın kırık bölgesinin altında olduğundan emin olun.</a:t>
            </a:r>
            <a:endParaRPr lang="tr-TR" sz="2000" dirty="0">
              <a:ea typeface="Times New Roman" panose="02020603050405020304" pitchFamily="18" charset="0"/>
            </a:endParaRPr>
          </a:p>
          <a:p>
            <a:pPr lvl="1" algn="just"/>
            <a:r>
              <a:rPr lang="tr-TR" sz="2000" dirty="0">
                <a:solidFill>
                  <a:srgbClr val="000000"/>
                </a:solidFill>
                <a:effectLst/>
                <a:ea typeface="Times New Roman" panose="02020603050405020304" pitchFamily="18" charset="0"/>
              </a:rPr>
              <a:t>Yaralı kol ile gövde arasına havlu gibi </a:t>
            </a:r>
            <a:r>
              <a:rPr lang="tr-TR" sz="2000" dirty="0">
                <a:effectLst/>
                <a:ea typeface="Times New Roman" panose="02020603050405020304" pitchFamily="18" charset="0"/>
              </a:rPr>
              <a:t>yumuşak bir dolgu malzemesi yerleştirin.</a:t>
            </a:r>
            <a:endParaRPr lang="tr-TR" sz="2000" dirty="0">
              <a:ea typeface="Times New Roman" panose="02020603050405020304" pitchFamily="18" charset="0"/>
            </a:endParaRPr>
          </a:p>
          <a:p>
            <a:pPr lvl="1" algn="just"/>
            <a:r>
              <a:rPr lang="tr-TR" sz="2000" dirty="0">
                <a:effectLst/>
                <a:ea typeface="Times New Roman" panose="02020603050405020304" pitchFamily="18" charset="0"/>
              </a:rPr>
              <a:t>Daha sonra kolu ve dolgu malzemesini ikinci bir askı ile destekleyin.</a:t>
            </a:r>
            <a:endParaRPr lang="en-US" sz="2000" dirty="0">
              <a:effectLst/>
              <a:ea typeface="Times New Roman" panose="02020603050405020304" pitchFamily="18" charset="0"/>
            </a:endParaRPr>
          </a:p>
        </p:txBody>
      </p:sp>
      <p:pic>
        <p:nvPicPr>
          <p:cNvPr id="12291" name="Picture 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043307" y="4790166"/>
            <a:ext cx="2520281" cy="1890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932040" y="4790165"/>
            <a:ext cx="2520282" cy="1890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Resim 6">
            <a:extLst>
              <a:ext uri="{FF2B5EF4-FFF2-40B4-BE49-F238E27FC236}">
                <a16:creationId xmlns:a16="http://schemas.microsoft.com/office/drawing/2014/main" id="{C251C519-9206-4BE5-A081-D1F2CE5A7AB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4" name="Resim 3">
            <a:extLst>
              <a:ext uri="{FF2B5EF4-FFF2-40B4-BE49-F238E27FC236}">
                <a16:creationId xmlns:a16="http://schemas.microsoft.com/office/drawing/2014/main" id="{D401D4EB-5AB7-C3E2-7592-7EB124874D7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1921264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9074158F-D75F-469D-9BEE-48590B15C2C9}"/>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İçerik Yer Tutucusu 2"/>
          <p:cNvSpPr>
            <a:spLocks noGrp="1"/>
          </p:cNvSpPr>
          <p:nvPr>
            <p:ph idx="1"/>
          </p:nvPr>
        </p:nvSpPr>
        <p:spPr>
          <a:xfrm>
            <a:off x="565212" y="2033972"/>
            <a:ext cx="8013576" cy="3240360"/>
          </a:xfrm>
        </p:spPr>
        <p:txBody>
          <a:bodyPr>
            <a:noAutofit/>
          </a:bodyPr>
          <a:lstStyle/>
          <a:p>
            <a:pPr algn="just">
              <a:lnSpc>
                <a:spcPct val="115000"/>
              </a:lnSpc>
            </a:pPr>
            <a:r>
              <a:rPr lang="tr-TR" sz="2400" b="1" dirty="0">
                <a:solidFill>
                  <a:srgbClr val="000000"/>
                </a:solidFill>
                <a:effectLst/>
                <a:ea typeface="Times New Roman" panose="02020603050405020304" pitchFamily="18" charset="0"/>
              </a:rPr>
              <a:t>Kırık nedir?</a:t>
            </a:r>
            <a:endParaRPr lang="en-US" sz="2400" dirty="0">
              <a:effectLst/>
              <a:ea typeface="Times New Roman" panose="02020603050405020304" pitchFamily="18" charset="0"/>
            </a:endParaRPr>
          </a:p>
          <a:p>
            <a:pPr lvl="1" algn="just">
              <a:lnSpc>
                <a:spcPct val="115000"/>
              </a:lnSpc>
            </a:pPr>
            <a:r>
              <a:rPr lang="tr-TR" sz="2400" dirty="0">
                <a:solidFill>
                  <a:srgbClr val="000000"/>
                </a:solidFill>
                <a:effectLst/>
                <a:ea typeface="Times New Roman" panose="02020603050405020304" pitchFamily="18" charset="0"/>
              </a:rPr>
              <a:t>Bir kemikte meydana gelen kırılma veya çatlamaya kırık adı verilir.</a:t>
            </a:r>
            <a:endParaRPr lang="en-US" sz="2400" dirty="0">
              <a:effectLst/>
              <a:ea typeface="Times New Roman" panose="02020603050405020304" pitchFamily="18" charset="0"/>
            </a:endParaRPr>
          </a:p>
          <a:p>
            <a:pPr algn="just">
              <a:lnSpc>
                <a:spcPct val="115000"/>
              </a:lnSpc>
            </a:pPr>
            <a:r>
              <a:rPr lang="tr-TR" sz="2400" b="1" dirty="0">
                <a:effectLst/>
                <a:ea typeface="Times New Roman" panose="02020603050405020304" pitchFamily="18" charset="0"/>
              </a:rPr>
              <a:t> </a:t>
            </a:r>
            <a:r>
              <a:rPr lang="tr-TR" sz="2400" b="1" dirty="0" err="1">
                <a:effectLst/>
                <a:ea typeface="Times New Roman" panose="02020603050405020304" pitchFamily="18" charset="0"/>
              </a:rPr>
              <a:t>Atel</a:t>
            </a:r>
            <a:r>
              <a:rPr lang="tr-TR" sz="2400" b="1" dirty="0">
                <a:effectLst/>
                <a:ea typeface="Times New Roman" panose="02020603050405020304" pitchFamily="18" charset="0"/>
              </a:rPr>
              <a:t> nedir?</a:t>
            </a:r>
            <a:endParaRPr lang="en-US" sz="2400" dirty="0">
              <a:effectLst/>
              <a:ea typeface="Times New Roman" panose="02020603050405020304" pitchFamily="18" charset="0"/>
            </a:endParaRPr>
          </a:p>
          <a:p>
            <a:pPr lvl="1" algn="just">
              <a:lnSpc>
                <a:spcPct val="115000"/>
              </a:lnSpc>
            </a:pPr>
            <a:r>
              <a:rPr lang="tr-TR" sz="2400" dirty="0">
                <a:effectLst/>
                <a:ea typeface="Times New Roman" panose="02020603050405020304" pitchFamily="18" charset="0"/>
              </a:rPr>
              <a:t>Z</a:t>
            </a:r>
            <a:r>
              <a:rPr lang="tr-TR" sz="2400" dirty="0">
                <a:solidFill>
                  <a:srgbClr val="000000"/>
                </a:solidFill>
                <a:effectLst/>
                <a:ea typeface="Times New Roman" panose="02020603050405020304" pitchFamily="18" charset="0"/>
              </a:rPr>
              <a:t>edelenmiş dokuların veya hasar görmüş kemiklerin düzgün bir biçimde sabitlenmesi için kullanılan malzemelerdir.</a:t>
            </a:r>
            <a:endParaRPr lang="en-US" sz="2400" dirty="0">
              <a:effectLst/>
              <a:ea typeface="Times New Roman" panose="02020603050405020304" pitchFamily="18" charset="0"/>
            </a:endParaRPr>
          </a:p>
        </p:txBody>
      </p:sp>
      <p:sp>
        <p:nvSpPr>
          <p:cNvPr id="5" name="Başlık 1"/>
          <p:cNvSpPr>
            <a:spLocks noGrp="1"/>
          </p:cNvSpPr>
          <p:nvPr>
            <p:ph type="title"/>
          </p:nvPr>
        </p:nvSpPr>
        <p:spPr>
          <a:xfrm>
            <a:off x="457200" y="274638"/>
            <a:ext cx="7787208" cy="1143000"/>
          </a:xfrm>
        </p:spPr>
        <p:txBody>
          <a:bodyPr>
            <a:normAutofit/>
          </a:bodyPr>
          <a:lstStyle/>
          <a:p>
            <a:pPr algn="l"/>
            <a:r>
              <a:rPr lang="tr-TR" sz="3200" dirty="0"/>
              <a:t>Kırıklar</a:t>
            </a:r>
            <a:br>
              <a:rPr lang="tr-TR" sz="4000" dirty="0"/>
            </a:br>
            <a:r>
              <a:rPr lang="tr-TR" sz="2400" i="1" dirty="0"/>
              <a:t>Tanımlar</a:t>
            </a:r>
            <a:endParaRPr lang="tr-TR" sz="3600" i="1" dirty="0"/>
          </a:p>
        </p:txBody>
      </p:sp>
      <p:pic>
        <p:nvPicPr>
          <p:cNvPr id="7" name="Resim 6">
            <a:extLst>
              <a:ext uri="{FF2B5EF4-FFF2-40B4-BE49-F238E27FC236}">
                <a16:creationId xmlns:a16="http://schemas.microsoft.com/office/drawing/2014/main" id="{48B3E2DF-087F-40C2-9CA0-8847E4CD64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2646E159-61E6-7252-1B2E-A66F499E206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18515091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id="{6D5DA4A8-924F-4C24-B487-7F28EDEB6286}"/>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9FC687D3-368F-4EC9-BCB7-085588E226C9}"/>
              </a:ext>
            </a:extLst>
          </p:cNvPr>
          <p:cNvSpPr>
            <a:spLocks noGrp="1"/>
          </p:cNvSpPr>
          <p:nvPr>
            <p:ph type="title"/>
          </p:nvPr>
        </p:nvSpPr>
        <p:spPr>
          <a:xfrm>
            <a:off x="755576" y="188640"/>
            <a:ext cx="3600400" cy="1008112"/>
          </a:xfrm>
        </p:spPr>
        <p:txBody>
          <a:bodyPr>
            <a:normAutofit/>
          </a:bodyPr>
          <a:lstStyle/>
          <a:p>
            <a:pPr algn="l"/>
            <a:r>
              <a:rPr lang="tr-TR" sz="3200" dirty="0"/>
              <a:t>Tespit Yöntemleri</a:t>
            </a:r>
          </a:p>
        </p:txBody>
      </p:sp>
      <p:sp>
        <p:nvSpPr>
          <p:cNvPr id="3" name="İçerik Yer Tutucusu 2">
            <a:extLst>
              <a:ext uri="{FF2B5EF4-FFF2-40B4-BE49-F238E27FC236}">
                <a16:creationId xmlns:a16="http://schemas.microsoft.com/office/drawing/2014/main" id="{89AB1120-58A4-41C7-9A3A-83D343B0E885}"/>
              </a:ext>
            </a:extLst>
          </p:cNvPr>
          <p:cNvSpPr>
            <a:spLocks noGrp="1"/>
          </p:cNvSpPr>
          <p:nvPr>
            <p:ph idx="1"/>
          </p:nvPr>
        </p:nvSpPr>
        <p:spPr>
          <a:xfrm>
            <a:off x="637043" y="1678868"/>
            <a:ext cx="7416824" cy="2808684"/>
          </a:xfrm>
        </p:spPr>
        <p:txBody>
          <a:bodyPr>
            <a:noAutofit/>
          </a:bodyPr>
          <a:lstStyle/>
          <a:p>
            <a:pPr algn="just"/>
            <a:r>
              <a:rPr lang="tr-TR" sz="2400" b="1" dirty="0">
                <a:solidFill>
                  <a:srgbClr val="000000"/>
                </a:solidFill>
                <a:effectLst/>
                <a:ea typeface="Times New Roman" panose="02020603050405020304" pitchFamily="18" charset="0"/>
              </a:rPr>
              <a:t>Dirsek yaralanmaları:</a:t>
            </a:r>
            <a:endParaRPr lang="en-US" sz="2400" dirty="0">
              <a:effectLst/>
              <a:ea typeface="Times New Roman" panose="02020603050405020304" pitchFamily="18" charset="0"/>
            </a:endParaRPr>
          </a:p>
          <a:p>
            <a:pPr lvl="1" algn="just"/>
            <a:r>
              <a:rPr lang="tr-TR" sz="2000" dirty="0">
                <a:effectLst/>
                <a:ea typeface="Times New Roman" panose="02020603050405020304" pitchFamily="18" charset="0"/>
              </a:rPr>
              <a:t>Hasta/yaralı kolunu bükemiyorsa oturmasına yardım edin.</a:t>
            </a:r>
            <a:endParaRPr lang="en-US" sz="2000" dirty="0">
              <a:effectLst/>
              <a:ea typeface="Times New Roman" panose="02020603050405020304" pitchFamily="18" charset="0"/>
            </a:endParaRPr>
          </a:p>
          <a:p>
            <a:pPr lvl="1" algn="just"/>
            <a:r>
              <a:rPr lang="tr-TR" sz="2000" dirty="0">
                <a:effectLst/>
                <a:ea typeface="Times New Roman" panose="02020603050405020304" pitchFamily="18" charset="0"/>
              </a:rPr>
              <a:t>Konfor ve destek için havlu gibi dolgu malzemesini yaralının dirsek çevresine yerleştirin</a:t>
            </a:r>
            <a:r>
              <a:rPr lang="tr-TR" sz="2000" dirty="0">
                <a:solidFill>
                  <a:srgbClr val="000000"/>
                </a:solidFill>
                <a:effectLst/>
                <a:ea typeface="Times New Roman" panose="02020603050405020304" pitchFamily="18" charset="0"/>
              </a:rPr>
              <a:t>.</a:t>
            </a:r>
            <a:endParaRPr lang="en-US" sz="2000" dirty="0">
              <a:effectLst/>
              <a:ea typeface="Times New Roman" panose="02020603050405020304" pitchFamily="18" charset="0"/>
            </a:endParaRPr>
          </a:p>
          <a:p>
            <a:pPr lvl="1" algn="just"/>
            <a:r>
              <a:rPr lang="tr-TR" sz="2000" dirty="0">
                <a:solidFill>
                  <a:srgbClr val="000000"/>
                </a:solidFill>
                <a:effectLst/>
                <a:ea typeface="Times New Roman" panose="02020603050405020304" pitchFamily="18" charset="0"/>
              </a:rPr>
              <a:t>Geniş kat bandajlar kullanarak kolu yaralı için en rahat pozisyonda sabitleyin. </a:t>
            </a:r>
            <a:endParaRPr lang="en-US" sz="2000" dirty="0">
              <a:effectLst/>
              <a:ea typeface="Times New Roman" panose="02020603050405020304" pitchFamily="18" charset="0"/>
            </a:endParaRPr>
          </a:p>
          <a:p>
            <a:pPr lvl="1" algn="just"/>
            <a:r>
              <a:rPr lang="tr-TR" sz="2000" dirty="0">
                <a:solidFill>
                  <a:srgbClr val="000000"/>
                </a:solidFill>
                <a:effectLst/>
                <a:ea typeface="Times New Roman" panose="02020603050405020304" pitchFamily="18" charset="0"/>
              </a:rPr>
              <a:t>Bandajları kırık bölgesinden uzak tutun.</a:t>
            </a:r>
            <a:endParaRPr lang="en-US" sz="2000" dirty="0">
              <a:effectLst/>
              <a:ea typeface="Times New Roman" panose="02020603050405020304" pitchFamily="18" charset="0"/>
            </a:endParaRPr>
          </a:p>
        </p:txBody>
      </p:sp>
      <p:pic>
        <p:nvPicPr>
          <p:cNvPr id="14" name="Resim 13">
            <a:extLst>
              <a:ext uri="{FF2B5EF4-FFF2-40B4-BE49-F238E27FC236}">
                <a16:creationId xmlns:a16="http://schemas.microsoft.com/office/drawing/2014/main" id="{72A95262-746A-DE43-88DB-48C3A4A13C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7043" y="4390519"/>
            <a:ext cx="2481882" cy="1861411"/>
          </a:xfrm>
          <a:prstGeom prst="rect">
            <a:avLst/>
          </a:prstGeom>
        </p:spPr>
      </p:pic>
      <p:pic>
        <p:nvPicPr>
          <p:cNvPr id="16" name="Resim 15">
            <a:extLst>
              <a:ext uri="{FF2B5EF4-FFF2-40B4-BE49-F238E27FC236}">
                <a16:creationId xmlns:a16="http://schemas.microsoft.com/office/drawing/2014/main" id="{062A2D7B-B8ED-F346-8813-606B4579AB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1027" y="4390519"/>
            <a:ext cx="2481882" cy="1861411"/>
          </a:xfrm>
          <a:prstGeom prst="rect">
            <a:avLst/>
          </a:prstGeom>
        </p:spPr>
      </p:pic>
      <p:pic>
        <p:nvPicPr>
          <p:cNvPr id="18" name="Resim 17">
            <a:extLst>
              <a:ext uri="{FF2B5EF4-FFF2-40B4-BE49-F238E27FC236}">
                <a16:creationId xmlns:a16="http://schemas.microsoft.com/office/drawing/2014/main" id="{53202700-30B4-0449-AC3D-3391A96528E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56176" y="4395848"/>
            <a:ext cx="2481882" cy="1861411"/>
          </a:xfrm>
          <a:prstGeom prst="rect">
            <a:avLst/>
          </a:prstGeom>
        </p:spPr>
      </p:pic>
      <p:pic>
        <p:nvPicPr>
          <p:cNvPr id="8" name="Resim 7">
            <a:extLst>
              <a:ext uri="{FF2B5EF4-FFF2-40B4-BE49-F238E27FC236}">
                <a16:creationId xmlns:a16="http://schemas.microsoft.com/office/drawing/2014/main" id="{D38AA1DE-CF19-452A-884A-1F1B5BF9842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4" name="Resim 3">
            <a:extLst>
              <a:ext uri="{FF2B5EF4-FFF2-40B4-BE49-F238E27FC236}">
                <a16:creationId xmlns:a16="http://schemas.microsoft.com/office/drawing/2014/main" id="{C25DE137-712E-D31F-829D-F4D8B71F6AE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3003278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id="{81D2ABE9-25AB-4054-95B0-891C186A7BC2}"/>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9FC687D3-368F-4EC9-BCB7-085588E226C9}"/>
              </a:ext>
            </a:extLst>
          </p:cNvPr>
          <p:cNvSpPr>
            <a:spLocks noGrp="1"/>
          </p:cNvSpPr>
          <p:nvPr>
            <p:ph type="title"/>
          </p:nvPr>
        </p:nvSpPr>
        <p:spPr>
          <a:xfrm>
            <a:off x="755576" y="188640"/>
            <a:ext cx="3600400" cy="1008112"/>
          </a:xfrm>
        </p:spPr>
        <p:txBody>
          <a:bodyPr>
            <a:normAutofit/>
          </a:bodyPr>
          <a:lstStyle/>
          <a:p>
            <a:pPr algn="l"/>
            <a:r>
              <a:rPr lang="tr-TR" sz="3200" dirty="0"/>
              <a:t>Tespit Yöntemleri</a:t>
            </a:r>
          </a:p>
        </p:txBody>
      </p:sp>
      <p:sp>
        <p:nvSpPr>
          <p:cNvPr id="3" name="İçerik Yer Tutucusu 2">
            <a:extLst>
              <a:ext uri="{FF2B5EF4-FFF2-40B4-BE49-F238E27FC236}">
                <a16:creationId xmlns:a16="http://schemas.microsoft.com/office/drawing/2014/main" id="{89AB1120-58A4-41C7-9A3A-83D343B0E885}"/>
              </a:ext>
            </a:extLst>
          </p:cNvPr>
          <p:cNvSpPr>
            <a:spLocks noGrp="1"/>
          </p:cNvSpPr>
          <p:nvPr>
            <p:ph idx="1"/>
          </p:nvPr>
        </p:nvSpPr>
        <p:spPr>
          <a:xfrm>
            <a:off x="755576" y="1531856"/>
            <a:ext cx="7992888" cy="3024336"/>
          </a:xfrm>
        </p:spPr>
        <p:txBody>
          <a:bodyPr>
            <a:noAutofit/>
          </a:bodyPr>
          <a:lstStyle/>
          <a:p>
            <a:pPr algn="just"/>
            <a:r>
              <a:rPr lang="tr-TR" sz="2400" b="1" dirty="0">
                <a:solidFill>
                  <a:srgbClr val="000000"/>
                </a:solidFill>
                <a:effectLst/>
                <a:ea typeface="Times New Roman" panose="02020603050405020304" pitchFamily="18" charset="0"/>
              </a:rPr>
              <a:t>Önkol ve bilek yaralanmaları</a:t>
            </a:r>
            <a:r>
              <a:rPr lang="tr-TR" sz="2000" b="1" dirty="0">
                <a:solidFill>
                  <a:srgbClr val="000000"/>
                </a:solidFill>
                <a:effectLst/>
                <a:ea typeface="Times New Roman" panose="02020603050405020304" pitchFamily="18" charset="0"/>
              </a:rPr>
              <a:t>:</a:t>
            </a:r>
            <a:endParaRPr lang="en-US" sz="2000" dirty="0">
              <a:effectLst/>
              <a:ea typeface="Times New Roman" panose="02020603050405020304" pitchFamily="18" charset="0"/>
            </a:endParaRPr>
          </a:p>
          <a:p>
            <a:pPr lvl="1" algn="just"/>
            <a:r>
              <a:rPr lang="tr-TR" sz="2000" dirty="0">
                <a:solidFill>
                  <a:srgbClr val="000000"/>
                </a:solidFill>
                <a:effectLst/>
                <a:ea typeface="Times New Roman" panose="02020603050405020304" pitchFamily="18" charset="0"/>
              </a:rPr>
              <a:t>Kol ve göğüs arasından üçgen bir bandajı kaydırın ve yaralı kolu askıya alın.</a:t>
            </a:r>
            <a:endParaRPr lang="en-US" sz="2000" dirty="0">
              <a:effectLst/>
              <a:ea typeface="Times New Roman" panose="02020603050405020304" pitchFamily="18" charset="0"/>
            </a:endParaRPr>
          </a:p>
          <a:p>
            <a:pPr lvl="1" algn="just"/>
            <a:r>
              <a:rPr lang="tr-TR" sz="2000" dirty="0">
                <a:solidFill>
                  <a:srgbClr val="000000"/>
                </a:solidFill>
                <a:effectLst/>
                <a:ea typeface="Times New Roman" panose="02020603050405020304" pitchFamily="18" charset="0"/>
              </a:rPr>
              <a:t>Önkolu küçük bir havlu gibi yumuşak bir dolgu malzemesi ile sarın.</a:t>
            </a:r>
            <a:endParaRPr lang="en-US" sz="2000" dirty="0">
              <a:effectLst/>
              <a:ea typeface="Times New Roman" panose="02020603050405020304" pitchFamily="18" charset="0"/>
            </a:endParaRPr>
          </a:p>
          <a:p>
            <a:pPr lvl="1" algn="just"/>
            <a:r>
              <a:rPr lang="tr-TR" sz="2000" dirty="0">
                <a:solidFill>
                  <a:srgbClr val="000000"/>
                </a:solidFill>
                <a:effectLst/>
                <a:ea typeface="Times New Roman" panose="02020603050405020304" pitchFamily="18" charset="0"/>
              </a:rPr>
              <a:t>Kolu ve dolgu malzemesini kol askısı ile destekleyin; düğümün yaralı tarafa bağlandığından emin olun.</a:t>
            </a:r>
            <a:endParaRPr lang="en-US" sz="2000" dirty="0">
              <a:effectLst/>
              <a:ea typeface="Times New Roman" panose="02020603050405020304" pitchFamily="18" charset="0"/>
            </a:endParaRPr>
          </a:p>
          <a:p>
            <a:pPr lvl="1" algn="just"/>
            <a:r>
              <a:rPr lang="tr-TR" sz="2000" dirty="0">
                <a:solidFill>
                  <a:srgbClr val="000000"/>
                </a:solidFill>
                <a:effectLst/>
                <a:ea typeface="Times New Roman" panose="02020603050405020304" pitchFamily="18" charset="0"/>
              </a:rPr>
              <a:t>Hastaneye ulaşma süresi uzayacak ise kolu gövdeye sabitleyin.</a:t>
            </a:r>
          </a:p>
          <a:p>
            <a:pPr lvl="1" algn="just"/>
            <a:r>
              <a:rPr lang="tr-TR" sz="2000" dirty="0">
                <a:solidFill>
                  <a:srgbClr val="000000"/>
                </a:solidFill>
                <a:effectLst/>
                <a:ea typeface="Times New Roman" panose="02020603050405020304" pitchFamily="18" charset="0"/>
              </a:rPr>
              <a:t>Bandajı dirseğe olabildiğince yakın yerleştirin.</a:t>
            </a:r>
            <a:endParaRPr lang="en-US" sz="2000" dirty="0">
              <a:effectLst/>
              <a:ea typeface="Times New Roman" panose="02020603050405020304" pitchFamily="18" charset="0"/>
            </a:endParaRPr>
          </a:p>
        </p:txBody>
      </p:sp>
      <p:pic>
        <p:nvPicPr>
          <p:cNvPr id="8" name="Resim 7">
            <a:extLst>
              <a:ext uri="{FF2B5EF4-FFF2-40B4-BE49-F238E27FC236}">
                <a16:creationId xmlns:a16="http://schemas.microsoft.com/office/drawing/2014/main" id="{A24AD2B8-E38D-D54E-A5B1-B312035944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9497" y="4811267"/>
            <a:ext cx="2142342" cy="1606756"/>
          </a:xfrm>
          <a:prstGeom prst="rect">
            <a:avLst/>
          </a:prstGeom>
        </p:spPr>
      </p:pic>
      <p:pic>
        <p:nvPicPr>
          <p:cNvPr id="11" name="Resim 10">
            <a:extLst>
              <a:ext uri="{FF2B5EF4-FFF2-40B4-BE49-F238E27FC236}">
                <a16:creationId xmlns:a16="http://schemas.microsoft.com/office/drawing/2014/main" id="{3B7F0548-F370-ED44-9B32-CA3237F799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91880" y="4838019"/>
            <a:ext cx="2088232" cy="1566173"/>
          </a:xfrm>
          <a:prstGeom prst="rect">
            <a:avLst/>
          </a:prstGeom>
        </p:spPr>
      </p:pic>
      <p:pic>
        <p:nvPicPr>
          <p:cNvPr id="14" name="Resim 13">
            <a:extLst>
              <a:ext uri="{FF2B5EF4-FFF2-40B4-BE49-F238E27FC236}">
                <a16:creationId xmlns:a16="http://schemas.microsoft.com/office/drawing/2014/main" id="{032479F9-7AE4-454C-82FA-08963AB0853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12161" y="4838019"/>
            <a:ext cx="2088232" cy="1566173"/>
          </a:xfrm>
          <a:prstGeom prst="rect">
            <a:avLst/>
          </a:prstGeom>
        </p:spPr>
      </p:pic>
      <p:pic>
        <p:nvPicPr>
          <p:cNvPr id="9" name="Resim 8">
            <a:extLst>
              <a:ext uri="{FF2B5EF4-FFF2-40B4-BE49-F238E27FC236}">
                <a16:creationId xmlns:a16="http://schemas.microsoft.com/office/drawing/2014/main" id="{2429895D-ADFF-4130-A82A-EC58DE41A53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4" name="Resim 3">
            <a:extLst>
              <a:ext uri="{FF2B5EF4-FFF2-40B4-BE49-F238E27FC236}">
                <a16:creationId xmlns:a16="http://schemas.microsoft.com/office/drawing/2014/main" id="{90EDD56A-81D3-2D24-0FA7-75C572AEF8B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32510036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id="{0E5120B8-B359-41F0-BBAA-25C8B53EBE82}"/>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9FC687D3-368F-4EC9-BCB7-085588E226C9}"/>
              </a:ext>
            </a:extLst>
          </p:cNvPr>
          <p:cNvSpPr>
            <a:spLocks noGrp="1"/>
          </p:cNvSpPr>
          <p:nvPr>
            <p:ph type="title"/>
          </p:nvPr>
        </p:nvSpPr>
        <p:spPr>
          <a:xfrm>
            <a:off x="755576" y="188640"/>
            <a:ext cx="3600400" cy="1008112"/>
          </a:xfrm>
        </p:spPr>
        <p:txBody>
          <a:bodyPr>
            <a:normAutofit/>
          </a:bodyPr>
          <a:lstStyle/>
          <a:p>
            <a:pPr algn="l"/>
            <a:r>
              <a:rPr lang="tr-TR" sz="3200" dirty="0"/>
              <a:t>Tespit Yöntemleri</a:t>
            </a:r>
          </a:p>
        </p:txBody>
      </p:sp>
      <p:sp>
        <p:nvSpPr>
          <p:cNvPr id="3" name="İçerik Yer Tutucusu 2">
            <a:extLst>
              <a:ext uri="{FF2B5EF4-FFF2-40B4-BE49-F238E27FC236}">
                <a16:creationId xmlns:a16="http://schemas.microsoft.com/office/drawing/2014/main" id="{89AB1120-58A4-41C7-9A3A-83D343B0E885}"/>
              </a:ext>
            </a:extLst>
          </p:cNvPr>
          <p:cNvSpPr>
            <a:spLocks noGrp="1"/>
          </p:cNvSpPr>
          <p:nvPr>
            <p:ph idx="1"/>
          </p:nvPr>
        </p:nvSpPr>
        <p:spPr>
          <a:xfrm>
            <a:off x="467544" y="1531856"/>
            <a:ext cx="8136904" cy="3744416"/>
          </a:xfrm>
        </p:spPr>
        <p:txBody>
          <a:bodyPr>
            <a:noAutofit/>
          </a:bodyPr>
          <a:lstStyle/>
          <a:p>
            <a:pPr algn="just"/>
            <a:r>
              <a:rPr lang="tr-TR" sz="2400" b="1" dirty="0">
                <a:solidFill>
                  <a:srgbClr val="000000"/>
                </a:solidFill>
                <a:effectLst/>
                <a:ea typeface="Times New Roman" panose="02020603050405020304" pitchFamily="18" charset="0"/>
              </a:rPr>
              <a:t>El ve parmak yaralanmaları:</a:t>
            </a:r>
            <a:endParaRPr lang="en-US" sz="2400" dirty="0">
              <a:effectLst/>
              <a:ea typeface="Times New Roman" panose="02020603050405020304" pitchFamily="18" charset="0"/>
            </a:endParaRPr>
          </a:p>
          <a:p>
            <a:pPr lvl="1" algn="just"/>
            <a:r>
              <a:rPr lang="tr-TR" sz="2000" dirty="0">
                <a:effectLst/>
                <a:ea typeface="Times New Roman" panose="02020603050405020304" pitchFamily="18" charset="0"/>
              </a:rPr>
              <a:t>Hasta/yaralıyı oturtun ve etkilenen bilek ve elini kaldırmasını ve desteklemesini isteyin; gerekirse ona yardım edin.</a:t>
            </a:r>
            <a:endParaRPr lang="en-US" sz="2000" dirty="0">
              <a:effectLst/>
              <a:ea typeface="Times New Roman" panose="02020603050405020304" pitchFamily="18" charset="0"/>
            </a:endParaRPr>
          </a:p>
          <a:p>
            <a:pPr lvl="1" algn="just"/>
            <a:r>
              <a:rPr lang="tr-TR" sz="2000" dirty="0">
                <a:effectLst/>
                <a:ea typeface="Times New Roman" panose="02020603050405020304" pitchFamily="18" charset="0"/>
              </a:rPr>
              <a:t>El şişmeye başlamadan önce tüm yüzük, bileklik ve saat gibi dolaşım bozukluğuna yol açabilecek takıları çıkarın.</a:t>
            </a:r>
            <a:endParaRPr lang="en-US" sz="2000" dirty="0">
              <a:effectLst/>
              <a:ea typeface="Times New Roman" panose="02020603050405020304" pitchFamily="18" charset="0"/>
            </a:endParaRPr>
          </a:p>
          <a:p>
            <a:pPr lvl="1" algn="just"/>
            <a:r>
              <a:rPr lang="tr-TR" sz="2000" dirty="0">
                <a:effectLst/>
                <a:ea typeface="Times New Roman" panose="02020603050405020304" pitchFamily="18" charset="0"/>
              </a:rPr>
              <a:t>İlave koruma için eli yumuşak, kabarık olmayan bir dolgu malzemesi ile sarın.</a:t>
            </a:r>
            <a:endParaRPr lang="en-US" sz="2000" dirty="0">
              <a:effectLst/>
              <a:ea typeface="Times New Roman" panose="02020603050405020304" pitchFamily="18" charset="0"/>
            </a:endParaRPr>
          </a:p>
          <a:p>
            <a:pPr lvl="1" algn="just"/>
            <a:r>
              <a:rPr lang="tr-TR" sz="2000" dirty="0">
                <a:effectLst/>
                <a:ea typeface="Times New Roman" panose="02020603050405020304" pitchFamily="18" charset="0"/>
              </a:rPr>
              <a:t>Etkilenen kolu, askıya alarak yaralının vücuduna hafifçe yaklaştırın.</a:t>
            </a:r>
            <a:endParaRPr lang="en-US" sz="2000" dirty="0">
              <a:effectLst/>
              <a:ea typeface="Times New Roman" panose="02020603050405020304" pitchFamily="18" charset="0"/>
            </a:endParaRPr>
          </a:p>
          <a:p>
            <a:pPr lvl="1" algn="just"/>
            <a:r>
              <a:rPr lang="tr-TR" sz="2000" dirty="0">
                <a:effectLst/>
                <a:ea typeface="Times New Roman" panose="02020603050405020304" pitchFamily="18" charset="0"/>
              </a:rPr>
              <a:t>Hastaneye ulaşma süresi uzayacak ise, göğsün etrafına ve askıya geniş bir bandaj bağlayarak kolu sabitleyin.</a:t>
            </a:r>
            <a:endParaRPr lang="en-US" sz="2000" dirty="0">
              <a:effectLst/>
              <a:ea typeface="Times New Roman" panose="02020603050405020304" pitchFamily="18" charset="0"/>
            </a:endParaRPr>
          </a:p>
        </p:txBody>
      </p:sp>
      <p:pic>
        <p:nvPicPr>
          <p:cNvPr id="9" name="Resim 8">
            <a:extLst>
              <a:ext uri="{FF2B5EF4-FFF2-40B4-BE49-F238E27FC236}">
                <a16:creationId xmlns:a16="http://schemas.microsoft.com/office/drawing/2014/main" id="{4B437DFE-A3F4-D749-B662-77A37B00B0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2766" y="5363765"/>
            <a:ext cx="1751082" cy="1313310"/>
          </a:xfrm>
          <a:prstGeom prst="rect">
            <a:avLst/>
          </a:prstGeom>
        </p:spPr>
      </p:pic>
      <p:pic>
        <p:nvPicPr>
          <p:cNvPr id="13" name="Resim 12">
            <a:extLst>
              <a:ext uri="{FF2B5EF4-FFF2-40B4-BE49-F238E27FC236}">
                <a16:creationId xmlns:a16="http://schemas.microsoft.com/office/drawing/2014/main" id="{D09E861A-2C2D-3342-A452-2359205E26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9912" y="5375372"/>
            <a:ext cx="1740794" cy="1305595"/>
          </a:xfrm>
          <a:prstGeom prst="rect">
            <a:avLst/>
          </a:prstGeom>
        </p:spPr>
      </p:pic>
      <p:pic>
        <p:nvPicPr>
          <p:cNvPr id="15" name="Resim 14">
            <a:extLst>
              <a:ext uri="{FF2B5EF4-FFF2-40B4-BE49-F238E27FC236}">
                <a16:creationId xmlns:a16="http://schemas.microsoft.com/office/drawing/2014/main" id="{3106DA85-7D9E-A84E-9B53-D57A8A44B32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57985" y="5361411"/>
            <a:ext cx="1733249" cy="1299937"/>
          </a:xfrm>
          <a:prstGeom prst="rect">
            <a:avLst/>
          </a:prstGeom>
        </p:spPr>
      </p:pic>
      <p:pic>
        <p:nvPicPr>
          <p:cNvPr id="8" name="Resim 7">
            <a:extLst>
              <a:ext uri="{FF2B5EF4-FFF2-40B4-BE49-F238E27FC236}">
                <a16:creationId xmlns:a16="http://schemas.microsoft.com/office/drawing/2014/main" id="{6FE35335-9FE8-4307-B571-52592DCDBCD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4" name="Resim 3">
            <a:extLst>
              <a:ext uri="{FF2B5EF4-FFF2-40B4-BE49-F238E27FC236}">
                <a16:creationId xmlns:a16="http://schemas.microsoft.com/office/drawing/2014/main" id="{5BD187D4-A548-DE8E-9BB8-81DF9AAF34D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36939007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Dikdörtgen 5">
            <a:extLst>
              <a:ext uri="{FF2B5EF4-FFF2-40B4-BE49-F238E27FC236}">
                <a16:creationId xmlns:a16="http://schemas.microsoft.com/office/drawing/2014/main" id="{0134E10E-86FA-4EC0-9D1B-026D733B73B1}"/>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9FC687D3-368F-4EC9-BCB7-085588E226C9}"/>
              </a:ext>
            </a:extLst>
          </p:cNvPr>
          <p:cNvSpPr>
            <a:spLocks noGrp="1"/>
          </p:cNvSpPr>
          <p:nvPr>
            <p:ph type="title"/>
          </p:nvPr>
        </p:nvSpPr>
        <p:spPr>
          <a:xfrm>
            <a:off x="755576" y="188640"/>
            <a:ext cx="3600400" cy="1008112"/>
          </a:xfrm>
        </p:spPr>
        <p:txBody>
          <a:bodyPr>
            <a:normAutofit/>
          </a:bodyPr>
          <a:lstStyle/>
          <a:p>
            <a:pPr algn="l"/>
            <a:r>
              <a:rPr lang="tr-TR" sz="3200" dirty="0"/>
              <a:t>Tespit Yöntemleri</a:t>
            </a:r>
          </a:p>
        </p:txBody>
      </p:sp>
      <p:sp>
        <p:nvSpPr>
          <p:cNvPr id="3" name="İçerik Yer Tutucusu 2">
            <a:extLst>
              <a:ext uri="{FF2B5EF4-FFF2-40B4-BE49-F238E27FC236}">
                <a16:creationId xmlns:a16="http://schemas.microsoft.com/office/drawing/2014/main" id="{89AB1120-58A4-41C7-9A3A-83D343B0E885}"/>
              </a:ext>
            </a:extLst>
          </p:cNvPr>
          <p:cNvSpPr>
            <a:spLocks noGrp="1"/>
          </p:cNvSpPr>
          <p:nvPr>
            <p:ph idx="1"/>
          </p:nvPr>
        </p:nvSpPr>
        <p:spPr>
          <a:xfrm>
            <a:off x="719573" y="1684436"/>
            <a:ext cx="4680520" cy="4824536"/>
          </a:xfrm>
          <a:solidFill>
            <a:schemeClr val="bg1"/>
          </a:solidFill>
        </p:spPr>
        <p:txBody>
          <a:bodyPr>
            <a:noAutofit/>
          </a:bodyPr>
          <a:lstStyle/>
          <a:p>
            <a:pPr algn="just"/>
            <a:r>
              <a:rPr lang="tr-TR" sz="2400" b="1" dirty="0">
                <a:solidFill>
                  <a:srgbClr val="000000"/>
                </a:solidFill>
                <a:effectLst/>
                <a:ea typeface="Times New Roman" panose="02020603050405020304" pitchFamily="18" charset="0"/>
              </a:rPr>
              <a:t>Leğen kemiği yaralanmaları:</a:t>
            </a:r>
            <a:endParaRPr lang="en-US" sz="2400" dirty="0">
              <a:effectLst/>
              <a:ea typeface="Times New Roman" panose="02020603050405020304" pitchFamily="18" charset="0"/>
            </a:endParaRPr>
          </a:p>
          <a:p>
            <a:pPr lvl="1" algn="just"/>
            <a:r>
              <a:rPr lang="tr-TR" sz="2000" dirty="0">
                <a:effectLst/>
                <a:ea typeface="Times New Roman" panose="02020603050405020304" pitchFamily="18" charset="0"/>
              </a:rPr>
              <a:t>Hasta/yaralının başı düz olacak şekilde sırtüstü uzanmasına yardımcı olun.</a:t>
            </a:r>
            <a:r>
              <a:rPr lang="tr-TR" sz="2000" b="1" dirty="0">
                <a:effectLst/>
                <a:ea typeface="Times New Roman" panose="02020603050405020304" pitchFamily="18" charset="0"/>
              </a:rPr>
              <a:t> </a:t>
            </a:r>
            <a:r>
              <a:rPr lang="tr-TR" sz="2000" dirty="0">
                <a:effectLst/>
                <a:ea typeface="Times New Roman" panose="02020603050405020304" pitchFamily="18" charset="0"/>
              </a:rPr>
              <a:t>Bacaklarını düz tutun.</a:t>
            </a:r>
          </a:p>
          <a:p>
            <a:pPr lvl="1" algn="just"/>
            <a:r>
              <a:rPr lang="tr-TR" sz="2000" dirty="0">
                <a:effectLst/>
                <a:ea typeface="Times New Roman" panose="02020603050405020304" pitchFamily="18" charset="0"/>
              </a:rPr>
              <a:t>Hasta/yaralının diz ve ayak bileklerindeki kemik çıkıntıların olduğu yerleri havlu gibi yumuşak dolgu malzemeleri ile destekleyin.</a:t>
            </a:r>
            <a:endParaRPr lang="en-US" sz="2000" dirty="0">
              <a:effectLst/>
              <a:ea typeface="Times New Roman" panose="02020603050405020304" pitchFamily="18" charset="0"/>
            </a:endParaRPr>
          </a:p>
          <a:p>
            <a:pPr lvl="1" algn="just"/>
            <a:r>
              <a:rPr lang="tr-TR" sz="2000" dirty="0">
                <a:effectLst/>
                <a:ea typeface="Times New Roman" panose="02020603050405020304" pitchFamily="18" charset="0"/>
              </a:rPr>
              <a:t>Katlanmış üçgen bandajlarla bacaklarını hareketsiz hale getirin.</a:t>
            </a:r>
            <a:endParaRPr lang="en-US" sz="2000" dirty="0">
              <a:effectLst/>
              <a:ea typeface="Times New Roman" panose="02020603050405020304" pitchFamily="18" charset="0"/>
            </a:endParaRPr>
          </a:p>
          <a:p>
            <a:pPr lvl="1" algn="just"/>
            <a:r>
              <a:rPr lang="tr-TR" sz="2000" dirty="0">
                <a:effectLst/>
                <a:ea typeface="Times New Roman" panose="02020603050405020304" pitchFamily="18" charset="0"/>
              </a:rPr>
              <a:t>Ayaklarını ve ayak bileklerini dar bir bandajla (1) ve dizlerini geniş bir bandajla (2) sabitleyin.</a:t>
            </a:r>
            <a:endParaRPr lang="en-US" sz="2000" dirty="0">
              <a:effectLst/>
              <a:ea typeface="Times New Roman" panose="02020603050405020304" pitchFamily="18" charset="0"/>
            </a:endParaRPr>
          </a:p>
        </p:txBody>
      </p:sp>
      <p:pic>
        <p:nvPicPr>
          <p:cNvPr id="13315" name="Picture 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084168" y="4365104"/>
            <a:ext cx="2400000" cy="18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073073" y="2132856"/>
            <a:ext cx="2400000" cy="18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Resim 6">
            <a:extLst>
              <a:ext uri="{FF2B5EF4-FFF2-40B4-BE49-F238E27FC236}">
                <a16:creationId xmlns:a16="http://schemas.microsoft.com/office/drawing/2014/main" id="{8655951B-C793-4B14-B5DD-17E495317F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4" name="Resim 3">
            <a:extLst>
              <a:ext uri="{FF2B5EF4-FFF2-40B4-BE49-F238E27FC236}">
                <a16:creationId xmlns:a16="http://schemas.microsoft.com/office/drawing/2014/main" id="{EB62A9A0-D522-FB63-F8DA-E7BFCD182C5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31037230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Dikdörtgen 5">
            <a:extLst>
              <a:ext uri="{FF2B5EF4-FFF2-40B4-BE49-F238E27FC236}">
                <a16:creationId xmlns:a16="http://schemas.microsoft.com/office/drawing/2014/main" id="{3A46E26D-3839-42C9-A3A5-F97514DED977}"/>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9FC687D3-368F-4EC9-BCB7-085588E226C9}"/>
              </a:ext>
            </a:extLst>
          </p:cNvPr>
          <p:cNvSpPr>
            <a:spLocks noGrp="1"/>
          </p:cNvSpPr>
          <p:nvPr>
            <p:ph type="title"/>
          </p:nvPr>
        </p:nvSpPr>
        <p:spPr>
          <a:xfrm>
            <a:off x="755576" y="188640"/>
            <a:ext cx="3600400" cy="1008112"/>
          </a:xfrm>
        </p:spPr>
        <p:txBody>
          <a:bodyPr>
            <a:normAutofit/>
          </a:bodyPr>
          <a:lstStyle/>
          <a:p>
            <a:pPr algn="l"/>
            <a:r>
              <a:rPr lang="tr-TR" sz="3200" dirty="0"/>
              <a:t>Tespit Yöntemleri</a:t>
            </a:r>
          </a:p>
        </p:txBody>
      </p:sp>
      <p:sp>
        <p:nvSpPr>
          <p:cNvPr id="3" name="İçerik Yer Tutucusu 2">
            <a:extLst>
              <a:ext uri="{FF2B5EF4-FFF2-40B4-BE49-F238E27FC236}">
                <a16:creationId xmlns:a16="http://schemas.microsoft.com/office/drawing/2014/main" id="{89AB1120-58A4-41C7-9A3A-83D343B0E885}"/>
              </a:ext>
            </a:extLst>
          </p:cNvPr>
          <p:cNvSpPr>
            <a:spLocks noGrp="1"/>
          </p:cNvSpPr>
          <p:nvPr>
            <p:ph idx="1"/>
          </p:nvPr>
        </p:nvSpPr>
        <p:spPr>
          <a:xfrm>
            <a:off x="467544" y="1631282"/>
            <a:ext cx="5184576" cy="4761064"/>
          </a:xfrm>
        </p:spPr>
        <p:txBody>
          <a:bodyPr>
            <a:noAutofit/>
          </a:bodyPr>
          <a:lstStyle/>
          <a:p>
            <a:pPr algn="just"/>
            <a:r>
              <a:rPr lang="tr-TR" sz="2400" b="1" dirty="0">
                <a:solidFill>
                  <a:srgbClr val="000000"/>
                </a:solidFill>
                <a:effectLst/>
                <a:ea typeface="Times New Roman" panose="02020603050405020304" pitchFamily="18" charset="0"/>
              </a:rPr>
              <a:t>Kalça ve uyluk yaralanmaları:</a:t>
            </a:r>
            <a:endParaRPr lang="en-US" sz="2400" dirty="0">
              <a:effectLst/>
              <a:ea typeface="Times New Roman" panose="02020603050405020304" pitchFamily="18" charset="0"/>
            </a:endParaRPr>
          </a:p>
          <a:p>
            <a:pPr lvl="1" algn="just"/>
            <a:r>
              <a:rPr lang="tr-TR" sz="2000" dirty="0">
                <a:effectLst/>
                <a:ea typeface="Times New Roman" panose="02020603050405020304" pitchFamily="18" charset="0"/>
              </a:rPr>
              <a:t>Hasta/yaralının hastaneye nakli uzun ve zor olacaksa bacak ve ayaklarını destekleyin. Bunun için hazır biçimlendirilebilir tespit malzemeleri ya da koltuk altından ayağa kadar uzanan sağlam bir çift tahta veya sopa kullanın.</a:t>
            </a:r>
            <a:endParaRPr lang="en-US" sz="2000" dirty="0">
              <a:effectLst/>
              <a:ea typeface="Times New Roman" panose="02020603050405020304" pitchFamily="18" charset="0"/>
            </a:endParaRPr>
          </a:p>
          <a:p>
            <a:pPr lvl="1" algn="just"/>
            <a:r>
              <a:rPr lang="tr-TR" sz="2000" dirty="0">
                <a:effectLst/>
                <a:ea typeface="Times New Roman" panose="02020603050405020304" pitchFamily="18" charset="0"/>
              </a:rPr>
              <a:t>Tespit işlemini yaralı taraftan yapın.</a:t>
            </a:r>
            <a:endParaRPr lang="en-US" sz="2000" dirty="0">
              <a:effectLst/>
              <a:ea typeface="Times New Roman" panose="02020603050405020304" pitchFamily="18" charset="0"/>
            </a:endParaRPr>
          </a:p>
          <a:p>
            <a:pPr lvl="1" algn="just"/>
            <a:r>
              <a:rPr lang="tr-TR" sz="2000" dirty="0">
                <a:effectLst/>
                <a:ea typeface="Times New Roman" panose="02020603050405020304" pitchFamily="18" charset="0"/>
              </a:rPr>
              <a:t>Hasta/yaralının bacaklarının arasını ve tespit malzemesi ile vücudu arasındaki boşluğu sert olmayan ve boşluğu ortadan kaldıracak şekilde havlu gibi yumuşak bir dolgu malzemesi ile doldurun.</a:t>
            </a:r>
            <a:endParaRPr lang="en-US" sz="2000" dirty="0">
              <a:effectLst/>
              <a:ea typeface="Times New Roman" panose="02020603050405020304" pitchFamily="18" charset="0"/>
            </a:endParaRPr>
          </a:p>
          <a:p>
            <a:pPr lvl="1" algn="just"/>
            <a:r>
              <a:rPr lang="tr-TR" sz="2000" dirty="0">
                <a:solidFill>
                  <a:srgbClr val="000000"/>
                </a:solidFill>
                <a:effectLst/>
                <a:ea typeface="Times New Roman" panose="02020603050405020304" pitchFamily="18" charset="0"/>
              </a:rPr>
              <a:t>En son olarak ayakları birbirine bağlayın.</a:t>
            </a:r>
            <a:endParaRPr lang="en-US" sz="2000" dirty="0">
              <a:effectLst/>
              <a:ea typeface="Times New Roman" panose="02020603050405020304" pitchFamily="18" charset="0"/>
            </a:endParaRPr>
          </a:p>
        </p:txBody>
      </p:sp>
      <p:pic>
        <p:nvPicPr>
          <p:cNvPr id="7" name="Resim 6">
            <a:extLst>
              <a:ext uri="{FF2B5EF4-FFF2-40B4-BE49-F238E27FC236}">
                <a16:creationId xmlns:a16="http://schemas.microsoft.com/office/drawing/2014/main" id="{1E932FE5-E9E7-E447-B4C4-0377966597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00192" y="1988840"/>
            <a:ext cx="2446812" cy="1835109"/>
          </a:xfrm>
          <a:prstGeom prst="rect">
            <a:avLst/>
          </a:prstGeom>
        </p:spPr>
      </p:pic>
      <p:pic>
        <p:nvPicPr>
          <p:cNvPr id="9" name="Resim 8">
            <a:extLst>
              <a:ext uri="{FF2B5EF4-FFF2-40B4-BE49-F238E27FC236}">
                <a16:creationId xmlns:a16="http://schemas.microsoft.com/office/drawing/2014/main" id="{17CB5DDF-C211-0542-BBED-97849BE939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0192" y="4077072"/>
            <a:ext cx="2446812" cy="1835109"/>
          </a:xfrm>
          <a:prstGeom prst="rect">
            <a:avLst/>
          </a:prstGeom>
        </p:spPr>
      </p:pic>
      <p:pic>
        <p:nvPicPr>
          <p:cNvPr id="8" name="Resim 7">
            <a:extLst>
              <a:ext uri="{FF2B5EF4-FFF2-40B4-BE49-F238E27FC236}">
                <a16:creationId xmlns:a16="http://schemas.microsoft.com/office/drawing/2014/main" id="{85BA2C2E-201E-40FC-8578-F39119431D9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4" name="Resim 3">
            <a:extLst>
              <a:ext uri="{FF2B5EF4-FFF2-40B4-BE49-F238E27FC236}">
                <a16:creationId xmlns:a16="http://schemas.microsoft.com/office/drawing/2014/main" id="{790E83EB-1A86-4E7A-9D0B-7DB3D98C78D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17571066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06A2E279-AAB6-4C00-860B-4947419EE9CA}"/>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9FC687D3-368F-4EC9-BCB7-085588E226C9}"/>
              </a:ext>
            </a:extLst>
          </p:cNvPr>
          <p:cNvSpPr>
            <a:spLocks noGrp="1"/>
          </p:cNvSpPr>
          <p:nvPr>
            <p:ph type="title"/>
          </p:nvPr>
        </p:nvSpPr>
        <p:spPr>
          <a:xfrm>
            <a:off x="755576" y="188640"/>
            <a:ext cx="3600400" cy="1008112"/>
          </a:xfrm>
        </p:spPr>
        <p:txBody>
          <a:bodyPr>
            <a:normAutofit/>
          </a:bodyPr>
          <a:lstStyle/>
          <a:p>
            <a:pPr algn="l"/>
            <a:r>
              <a:rPr lang="tr-TR" sz="3200" dirty="0"/>
              <a:t>Tespit Yöntemleri</a:t>
            </a:r>
          </a:p>
        </p:txBody>
      </p:sp>
      <p:sp>
        <p:nvSpPr>
          <p:cNvPr id="3" name="İçerik Yer Tutucusu 2">
            <a:extLst>
              <a:ext uri="{FF2B5EF4-FFF2-40B4-BE49-F238E27FC236}">
                <a16:creationId xmlns:a16="http://schemas.microsoft.com/office/drawing/2014/main" id="{89AB1120-58A4-41C7-9A3A-83D343B0E885}"/>
              </a:ext>
            </a:extLst>
          </p:cNvPr>
          <p:cNvSpPr>
            <a:spLocks noGrp="1"/>
          </p:cNvSpPr>
          <p:nvPr>
            <p:ph idx="1"/>
          </p:nvPr>
        </p:nvSpPr>
        <p:spPr>
          <a:xfrm>
            <a:off x="635296" y="1628800"/>
            <a:ext cx="7704856" cy="5040560"/>
          </a:xfrm>
        </p:spPr>
        <p:txBody>
          <a:bodyPr>
            <a:noAutofit/>
          </a:bodyPr>
          <a:lstStyle/>
          <a:p>
            <a:pPr algn="just">
              <a:lnSpc>
                <a:spcPct val="115000"/>
              </a:lnSpc>
            </a:pPr>
            <a:r>
              <a:rPr lang="tr-TR" sz="2400" b="1" dirty="0">
                <a:solidFill>
                  <a:srgbClr val="000000"/>
                </a:solidFill>
                <a:effectLst/>
                <a:ea typeface="Times New Roman" panose="02020603050405020304" pitchFamily="18" charset="0"/>
              </a:rPr>
              <a:t>Kalça ve uyluk yaralanmaları:</a:t>
            </a:r>
            <a:endParaRPr lang="en-US" sz="2400" dirty="0">
              <a:effectLst/>
              <a:ea typeface="Times New Roman" panose="02020603050405020304" pitchFamily="18" charset="0"/>
            </a:endParaRPr>
          </a:p>
          <a:p>
            <a:pPr lvl="1" algn="just">
              <a:lnSpc>
                <a:spcPct val="115000"/>
              </a:lnSpc>
            </a:pPr>
            <a:r>
              <a:rPr lang="tr-TR" sz="2000" dirty="0">
                <a:solidFill>
                  <a:srgbClr val="000000"/>
                </a:solidFill>
                <a:effectLst/>
                <a:ea typeface="Times New Roman" panose="02020603050405020304" pitchFamily="18" charset="0"/>
              </a:rPr>
              <a:t>Tespit malzemesinin uygulama sırası;</a:t>
            </a:r>
            <a:endParaRPr lang="en-US" sz="2000" dirty="0">
              <a:effectLst/>
              <a:ea typeface="Times New Roman" panose="02020603050405020304" pitchFamily="18" charset="0"/>
            </a:endParaRPr>
          </a:p>
          <a:p>
            <a:pPr lvl="2" algn="just">
              <a:lnSpc>
                <a:spcPct val="115000"/>
              </a:lnSpc>
            </a:pPr>
            <a:r>
              <a:rPr lang="tr-TR" sz="2000" dirty="0">
                <a:solidFill>
                  <a:srgbClr val="000000"/>
                </a:solidFill>
                <a:effectLst/>
                <a:ea typeface="Times New Roman" panose="02020603050405020304" pitchFamily="18" charset="0"/>
              </a:rPr>
              <a:t>Ayaklar</a:t>
            </a:r>
            <a:endParaRPr lang="en-US" sz="2000" dirty="0">
              <a:effectLst/>
              <a:ea typeface="Times New Roman" panose="02020603050405020304" pitchFamily="18" charset="0"/>
            </a:endParaRPr>
          </a:p>
          <a:p>
            <a:pPr lvl="2" algn="just">
              <a:lnSpc>
                <a:spcPct val="115000"/>
              </a:lnSpc>
            </a:pPr>
            <a:r>
              <a:rPr lang="tr-TR" sz="2000" dirty="0">
                <a:solidFill>
                  <a:srgbClr val="000000"/>
                </a:solidFill>
                <a:effectLst/>
                <a:ea typeface="Times New Roman" panose="02020603050405020304" pitchFamily="18" charset="0"/>
              </a:rPr>
              <a:t>Göğüs</a:t>
            </a:r>
            <a:endParaRPr lang="en-US" sz="2000" dirty="0">
              <a:effectLst/>
              <a:ea typeface="Times New Roman" panose="02020603050405020304" pitchFamily="18" charset="0"/>
            </a:endParaRPr>
          </a:p>
          <a:p>
            <a:pPr lvl="2" algn="just">
              <a:lnSpc>
                <a:spcPct val="115000"/>
              </a:lnSpc>
            </a:pPr>
            <a:r>
              <a:rPr lang="tr-TR" sz="2000" dirty="0">
                <a:solidFill>
                  <a:srgbClr val="000000"/>
                </a:solidFill>
                <a:effectLst/>
                <a:ea typeface="Times New Roman" panose="02020603050405020304" pitchFamily="18" charset="0"/>
              </a:rPr>
              <a:t>Leğen kemiği</a:t>
            </a:r>
            <a:endParaRPr lang="en-US" sz="2000" dirty="0">
              <a:effectLst/>
              <a:ea typeface="Times New Roman" panose="02020603050405020304" pitchFamily="18" charset="0"/>
            </a:endParaRPr>
          </a:p>
          <a:p>
            <a:pPr lvl="2" algn="just">
              <a:lnSpc>
                <a:spcPct val="115000"/>
              </a:lnSpc>
            </a:pPr>
            <a:r>
              <a:rPr lang="tr-TR" sz="2000" dirty="0">
                <a:solidFill>
                  <a:srgbClr val="000000"/>
                </a:solidFill>
                <a:effectLst/>
                <a:ea typeface="Times New Roman" panose="02020603050405020304" pitchFamily="18" charset="0"/>
              </a:rPr>
              <a:t>Dizler</a:t>
            </a:r>
            <a:endParaRPr lang="en-US" sz="2000" dirty="0">
              <a:effectLst/>
              <a:ea typeface="Times New Roman" panose="02020603050405020304" pitchFamily="18" charset="0"/>
            </a:endParaRPr>
          </a:p>
          <a:p>
            <a:pPr lvl="2" algn="just">
              <a:lnSpc>
                <a:spcPct val="115000"/>
              </a:lnSpc>
            </a:pPr>
            <a:r>
              <a:rPr lang="tr-TR" sz="2000" dirty="0">
                <a:solidFill>
                  <a:srgbClr val="000000"/>
                </a:solidFill>
                <a:effectLst/>
                <a:ea typeface="Times New Roman" panose="02020603050405020304" pitchFamily="18" charset="0"/>
              </a:rPr>
              <a:t>Kırık bölgesinin üstü</a:t>
            </a:r>
            <a:endParaRPr lang="en-US" sz="2000" dirty="0">
              <a:effectLst/>
              <a:ea typeface="Times New Roman" panose="02020603050405020304" pitchFamily="18" charset="0"/>
            </a:endParaRPr>
          </a:p>
          <a:p>
            <a:pPr lvl="2" algn="just">
              <a:lnSpc>
                <a:spcPct val="115000"/>
              </a:lnSpc>
            </a:pPr>
            <a:r>
              <a:rPr lang="tr-TR" sz="2000" dirty="0">
                <a:solidFill>
                  <a:srgbClr val="000000"/>
                </a:solidFill>
                <a:effectLst/>
                <a:ea typeface="Times New Roman" panose="02020603050405020304" pitchFamily="18" charset="0"/>
              </a:rPr>
              <a:t>Kırık bölgesinin altı</a:t>
            </a:r>
            <a:endParaRPr lang="en-US" sz="2000" dirty="0">
              <a:effectLst/>
              <a:ea typeface="Times New Roman" panose="02020603050405020304" pitchFamily="18" charset="0"/>
            </a:endParaRPr>
          </a:p>
          <a:p>
            <a:pPr lvl="2" algn="just">
              <a:lnSpc>
                <a:spcPct val="115000"/>
              </a:lnSpc>
            </a:pPr>
            <a:r>
              <a:rPr lang="tr-TR" sz="2000" dirty="0">
                <a:solidFill>
                  <a:srgbClr val="000000"/>
                </a:solidFill>
                <a:effectLst/>
                <a:ea typeface="Times New Roman" panose="02020603050405020304" pitchFamily="18" charset="0"/>
              </a:rPr>
              <a:t>Bir ilave noktadır.</a:t>
            </a:r>
            <a:endParaRPr lang="en-US" sz="2000" dirty="0">
              <a:effectLst/>
              <a:ea typeface="Times New Roman" panose="02020603050405020304" pitchFamily="18" charset="0"/>
            </a:endParaRPr>
          </a:p>
          <a:p>
            <a:pPr lvl="1" algn="just">
              <a:lnSpc>
                <a:spcPct val="115000"/>
              </a:lnSpc>
            </a:pPr>
            <a:r>
              <a:rPr lang="tr-TR" sz="2000" dirty="0">
                <a:solidFill>
                  <a:srgbClr val="000000"/>
                </a:solidFill>
                <a:effectLst/>
                <a:ea typeface="Times New Roman" panose="02020603050405020304" pitchFamily="18" charset="0"/>
              </a:rPr>
              <a:t>Bu işlem sırasında kırık bölgesine bandaj uygulamayın. Yaralı tamamen hareketsiz hale getirildikten sonra sedyeye alarak taşıyın.</a:t>
            </a:r>
            <a:endParaRPr lang="en-US" sz="2000" dirty="0">
              <a:effectLst/>
              <a:ea typeface="Times New Roman" panose="02020603050405020304" pitchFamily="18" charset="0"/>
            </a:endParaRPr>
          </a:p>
        </p:txBody>
      </p:sp>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460099" y="2780928"/>
            <a:ext cx="2880053" cy="21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Resim 5">
            <a:extLst>
              <a:ext uri="{FF2B5EF4-FFF2-40B4-BE49-F238E27FC236}">
                <a16:creationId xmlns:a16="http://schemas.microsoft.com/office/drawing/2014/main" id="{19D2BAE3-C876-466A-B399-6568308172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4" name="Resim 3">
            <a:extLst>
              <a:ext uri="{FF2B5EF4-FFF2-40B4-BE49-F238E27FC236}">
                <a16:creationId xmlns:a16="http://schemas.microsoft.com/office/drawing/2014/main" id="{D151042C-255B-344F-5C53-409FFEF5FCA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20730365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6166A087-B2D5-4650-B257-2C3E1A7D49C5}"/>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9FC687D3-368F-4EC9-BCB7-085588E226C9}"/>
              </a:ext>
            </a:extLst>
          </p:cNvPr>
          <p:cNvSpPr>
            <a:spLocks noGrp="1"/>
          </p:cNvSpPr>
          <p:nvPr>
            <p:ph type="title"/>
          </p:nvPr>
        </p:nvSpPr>
        <p:spPr>
          <a:xfrm>
            <a:off x="755576" y="188640"/>
            <a:ext cx="3600400" cy="1008112"/>
          </a:xfrm>
        </p:spPr>
        <p:txBody>
          <a:bodyPr>
            <a:normAutofit/>
          </a:bodyPr>
          <a:lstStyle/>
          <a:p>
            <a:pPr algn="l"/>
            <a:r>
              <a:rPr lang="tr-TR" sz="3200" dirty="0"/>
              <a:t>Tespit Yöntemleri</a:t>
            </a:r>
          </a:p>
        </p:txBody>
      </p:sp>
      <p:sp>
        <p:nvSpPr>
          <p:cNvPr id="3" name="İçerik Yer Tutucusu 2">
            <a:extLst>
              <a:ext uri="{FF2B5EF4-FFF2-40B4-BE49-F238E27FC236}">
                <a16:creationId xmlns:a16="http://schemas.microsoft.com/office/drawing/2014/main" id="{89AB1120-58A4-41C7-9A3A-83D343B0E885}"/>
              </a:ext>
            </a:extLst>
          </p:cNvPr>
          <p:cNvSpPr>
            <a:spLocks noGrp="1"/>
          </p:cNvSpPr>
          <p:nvPr>
            <p:ph idx="1"/>
          </p:nvPr>
        </p:nvSpPr>
        <p:spPr>
          <a:xfrm>
            <a:off x="539552" y="1612714"/>
            <a:ext cx="7632848" cy="4896544"/>
          </a:xfrm>
        </p:spPr>
        <p:txBody>
          <a:bodyPr>
            <a:noAutofit/>
          </a:bodyPr>
          <a:lstStyle/>
          <a:p>
            <a:pPr algn="just"/>
            <a:r>
              <a:rPr lang="tr-TR" sz="2400" b="1" dirty="0">
                <a:solidFill>
                  <a:srgbClr val="000000"/>
                </a:solidFill>
                <a:effectLst/>
                <a:ea typeface="Times New Roman" panose="02020603050405020304" pitchFamily="18" charset="0"/>
              </a:rPr>
              <a:t>Bacak yaralanmaları:</a:t>
            </a:r>
            <a:endParaRPr lang="en-US" sz="2400" dirty="0">
              <a:effectLst/>
              <a:ea typeface="Times New Roman" panose="02020603050405020304" pitchFamily="18" charset="0"/>
            </a:endParaRPr>
          </a:p>
          <a:p>
            <a:pPr lvl="1" algn="just"/>
            <a:r>
              <a:rPr lang="tr-TR" sz="2000" dirty="0">
                <a:solidFill>
                  <a:srgbClr val="000000"/>
                </a:solidFill>
                <a:effectLst/>
                <a:ea typeface="Times New Roman" panose="02020603050405020304" pitchFamily="18" charset="0"/>
              </a:rPr>
              <a:t>Bacak yaralanmalarında eğer tespit gerektiren bir durum varsa bu durumda diğer bacak kullanılabilir. Bunun için yaralı bacağı yaralanmamış bacağın yanına getirin ve her iki bacağı birlikte tespit edin.</a:t>
            </a:r>
            <a:endParaRPr lang="en-US" sz="2000" dirty="0">
              <a:effectLst/>
              <a:ea typeface="Times New Roman" panose="02020603050405020304" pitchFamily="18" charset="0"/>
            </a:endParaRPr>
          </a:p>
          <a:p>
            <a:pPr lvl="1" algn="just"/>
            <a:r>
              <a:rPr lang="tr-TR" sz="2000" dirty="0">
                <a:solidFill>
                  <a:srgbClr val="000000"/>
                </a:solidFill>
                <a:effectLst/>
                <a:ea typeface="Times New Roman" panose="02020603050405020304" pitchFamily="18" charset="0"/>
              </a:rPr>
              <a:t>Bacaklar arasındaki boşluğu sert olmayan ve boşluğu ortadan kaldıracak şekilde </a:t>
            </a:r>
            <a:r>
              <a:rPr lang="tr-TR" sz="2000" dirty="0">
                <a:effectLst/>
                <a:ea typeface="Times New Roman" panose="02020603050405020304" pitchFamily="18" charset="0"/>
              </a:rPr>
              <a:t>havlu gibi yumuşak bir dolgu malzemesi ile doldurun</a:t>
            </a:r>
            <a:r>
              <a:rPr lang="tr-TR" sz="2000" dirty="0">
                <a:solidFill>
                  <a:srgbClr val="000000"/>
                </a:solidFill>
                <a:effectLst/>
                <a:ea typeface="Times New Roman" panose="02020603050405020304" pitchFamily="18" charset="0"/>
              </a:rPr>
              <a:t>.</a:t>
            </a:r>
          </a:p>
          <a:p>
            <a:pPr lvl="1" algn="just"/>
            <a:r>
              <a:rPr lang="tr-TR" sz="2000" dirty="0">
                <a:solidFill>
                  <a:srgbClr val="000000"/>
                </a:solidFill>
                <a:effectLst/>
                <a:ea typeface="Times New Roman" panose="02020603050405020304" pitchFamily="18" charset="0"/>
              </a:rPr>
              <a:t>Sırası ile (resim);</a:t>
            </a:r>
            <a:endParaRPr lang="en-US" sz="2000" dirty="0">
              <a:effectLst/>
              <a:ea typeface="Times New Roman" panose="02020603050405020304" pitchFamily="18" charset="0"/>
            </a:endParaRPr>
          </a:p>
          <a:p>
            <a:pPr lvl="2" algn="just"/>
            <a:r>
              <a:rPr lang="tr-TR" sz="2000" dirty="0">
                <a:solidFill>
                  <a:srgbClr val="000000"/>
                </a:solidFill>
                <a:effectLst/>
                <a:ea typeface="Times New Roman" panose="02020603050405020304" pitchFamily="18" charset="0"/>
              </a:rPr>
              <a:t>Ayak ve ayak bilekleri</a:t>
            </a:r>
            <a:endParaRPr lang="en-US" sz="2000" dirty="0">
              <a:effectLst/>
              <a:ea typeface="Times New Roman" panose="02020603050405020304" pitchFamily="18" charset="0"/>
            </a:endParaRPr>
          </a:p>
          <a:p>
            <a:pPr lvl="2" algn="just"/>
            <a:r>
              <a:rPr lang="tr-TR" sz="2000" dirty="0">
                <a:solidFill>
                  <a:srgbClr val="000000"/>
                </a:solidFill>
                <a:effectLst/>
                <a:ea typeface="Times New Roman" panose="02020603050405020304" pitchFamily="18" charset="0"/>
              </a:rPr>
              <a:t>Dizler</a:t>
            </a:r>
            <a:endParaRPr lang="en-US" sz="2000" dirty="0">
              <a:effectLst/>
              <a:ea typeface="Times New Roman" panose="02020603050405020304" pitchFamily="18" charset="0"/>
            </a:endParaRPr>
          </a:p>
          <a:p>
            <a:pPr lvl="2" algn="just"/>
            <a:r>
              <a:rPr lang="tr-TR" sz="2000" dirty="0">
                <a:solidFill>
                  <a:srgbClr val="000000"/>
                </a:solidFill>
                <a:effectLst/>
                <a:ea typeface="Times New Roman" panose="02020603050405020304" pitchFamily="18" charset="0"/>
              </a:rPr>
              <a:t>Kırık bölgesinin üstü</a:t>
            </a:r>
            <a:endParaRPr lang="en-US" sz="2000" dirty="0">
              <a:effectLst/>
              <a:ea typeface="Times New Roman" panose="02020603050405020304" pitchFamily="18" charset="0"/>
            </a:endParaRPr>
          </a:p>
          <a:p>
            <a:pPr lvl="2" algn="just"/>
            <a:r>
              <a:rPr lang="tr-TR" sz="2000" dirty="0">
                <a:solidFill>
                  <a:srgbClr val="000000"/>
                </a:solidFill>
                <a:effectLst/>
                <a:ea typeface="Times New Roman" panose="02020603050405020304" pitchFamily="18" charset="0"/>
              </a:rPr>
              <a:t>Kırık bölgesinin altını geniş katlamalı bandajlar ile tespit edin.</a:t>
            </a:r>
            <a:endParaRPr lang="en-US" sz="2000" dirty="0">
              <a:effectLst/>
              <a:ea typeface="Times New Roman" panose="02020603050405020304" pitchFamily="18" charset="0"/>
            </a:endParaRPr>
          </a:p>
        </p:txBody>
      </p:sp>
      <p:pic>
        <p:nvPicPr>
          <p:cNvPr id="153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030719" y="4077072"/>
            <a:ext cx="2141681" cy="1606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Resim 5">
            <a:extLst>
              <a:ext uri="{FF2B5EF4-FFF2-40B4-BE49-F238E27FC236}">
                <a16:creationId xmlns:a16="http://schemas.microsoft.com/office/drawing/2014/main" id="{231FD1D5-B762-46FA-B4D0-5DBEA68D8B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4" name="Resim 3">
            <a:extLst>
              <a:ext uri="{FF2B5EF4-FFF2-40B4-BE49-F238E27FC236}">
                <a16:creationId xmlns:a16="http://schemas.microsoft.com/office/drawing/2014/main" id="{B1AEB150-BB57-F827-61EB-39719E6179A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27848704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Dikdörtgen 5">
            <a:extLst>
              <a:ext uri="{FF2B5EF4-FFF2-40B4-BE49-F238E27FC236}">
                <a16:creationId xmlns:a16="http://schemas.microsoft.com/office/drawing/2014/main" id="{83AD5039-4A41-45A9-B7D4-9119006AF9B9}"/>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9FC687D3-368F-4EC9-BCB7-085588E226C9}"/>
              </a:ext>
            </a:extLst>
          </p:cNvPr>
          <p:cNvSpPr>
            <a:spLocks noGrp="1"/>
          </p:cNvSpPr>
          <p:nvPr>
            <p:ph type="title"/>
          </p:nvPr>
        </p:nvSpPr>
        <p:spPr>
          <a:xfrm>
            <a:off x="755576" y="188640"/>
            <a:ext cx="3600400" cy="1008112"/>
          </a:xfrm>
        </p:spPr>
        <p:txBody>
          <a:bodyPr>
            <a:normAutofit/>
          </a:bodyPr>
          <a:lstStyle/>
          <a:p>
            <a:pPr algn="l"/>
            <a:r>
              <a:rPr lang="tr-TR" sz="3200" dirty="0"/>
              <a:t>Tespit Yöntemleri</a:t>
            </a:r>
          </a:p>
        </p:txBody>
      </p:sp>
      <p:sp>
        <p:nvSpPr>
          <p:cNvPr id="3" name="İçerik Yer Tutucusu 2">
            <a:extLst>
              <a:ext uri="{FF2B5EF4-FFF2-40B4-BE49-F238E27FC236}">
                <a16:creationId xmlns:a16="http://schemas.microsoft.com/office/drawing/2014/main" id="{89AB1120-58A4-41C7-9A3A-83D343B0E885}"/>
              </a:ext>
            </a:extLst>
          </p:cNvPr>
          <p:cNvSpPr>
            <a:spLocks noGrp="1"/>
          </p:cNvSpPr>
          <p:nvPr>
            <p:ph idx="1"/>
          </p:nvPr>
        </p:nvSpPr>
        <p:spPr>
          <a:xfrm>
            <a:off x="899592" y="1556792"/>
            <a:ext cx="7488832" cy="2376264"/>
          </a:xfrm>
        </p:spPr>
        <p:txBody>
          <a:bodyPr>
            <a:noAutofit/>
          </a:bodyPr>
          <a:lstStyle/>
          <a:p>
            <a:pPr algn="just">
              <a:lnSpc>
                <a:spcPct val="115000"/>
              </a:lnSpc>
            </a:pPr>
            <a:r>
              <a:rPr lang="tr-TR" sz="2400" b="1" dirty="0">
                <a:solidFill>
                  <a:srgbClr val="000000"/>
                </a:solidFill>
                <a:effectLst/>
                <a:ea typeface="Times New Roman" panose="02020603050405020304" pitchFamily="18" charset="0"/>
              </a:rPr>
              <a:t>Diz yaralanmaları:</a:t>
            </a:r>
            <a:endParaRPr lang="en-US" sz="2400" dirty="0">
              <a:effectLst/>
              <a:ea typeface="Times New Roman" panose="02020603050405020304" pitchFamily="18" charset="0"/>
            </a:endParaRPr>
          </a:p>
          <a:p>
            <a:pPr lvl="1" algn="just">
              <a:lnSpc>
                <a:spcPct val="115000"/>
              </a:lnSpc>
            </a:pPr>
            <a:r>
              <a:rPr lang="tr-TR" sz="2000" dirty="0">
                <a:effectLst/>
                <a:ea typeface="Times New Roman" panose="02020603050405020304" pitchFamily="18" charset="0"/>
              </a:rPr>
              <a:t>Hasta/yaralıyı </a:t>
            </a:r>
            <a:r>
              <a:rPr lang="tr-TR" sz="2000" dirty="0">
                <a:solidFill>
                  <a:srgbClr val="000000"/>
                </a:solidFill>
                <a:effectLst/>
                <a:ea typeface="Times New Roman" panose="02020603050405020304" pitchFamily="18" charset="0"/>
              </a:rPr>
              <a:t>yere veya zeminden izole etmek için tercihen bir battaniyeye uzanmasına yardımcı olun.</a:t>
            </a:r>
            <a:endParaRPr lang="en-US" sz="2000" dirty="0">
              <a:effectLst/>
              <a:ea typeface="Times New Roman" panose="02020603050405020304" pitchFamily="18" charset="0"/>
            </a:endParaRPr>
          </a:p>
          <a:p>
            <a:pPr lvl="1" algn="just">
              <a:lnSpc>
                <a:spcPct val="115000"/>
              </a:lnSpc>
            </a:pPr>
            <a:r>
              <a:rPr lang="tr-TR" sz="2000" dirty="0">
                <a:solidFill>
                  <a:srgbClr val="000000"/>
                </a:solidFill>
                <a:effectLst/>
                <a:ea typeface="Times New Roman" panose="02020603050405020304" pitchFamily="18" charset="0"/>
              </a:rPr>
              <a:t>En rahat pozisyonda desteklemek için yastıklar, battaniyeler veya katlanabilir yumuşak bir malzemeyi yaralı dizinin altına yerleştirin.</a:t>
            </a:r>
            <a:endParaRPr lang="en-US" sz="2000" dirty="0">
              <a:effectLst/>
              <a:ea typeface="Times New Roman" panose="02020603050405020304" pitchFamily="18" charset="0"/>
            </a:endParaRPr>
          </a:p>
        </p:txBody>
      </p:sp>
      <p:pic>
        <p:nvPicPr>
          <p:cNvPr id="8" name="Resim 7">
            <a:extLst>
              <a:ext uri="{FF2B5EF4-FFF2-40B4-BE49-F238E27FC236}">
                <a16:creationId xmlns:a16="http://schemas.microsoft.com/office/drawing/2014/main" id="{1EB687B6-F056-644B-AE0F-6F3BB00A51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1404" y="4345794"/>
            <a:ext cx="2616011" cy="1962008"/>
          </a:xfrm>
          <a:prstGeom prst="rect">
            <a:avLst/>
          </a:prstGeom>
        </p:spPr>
      </p:pic>
      <p:pic>
        <p:nvPicPr>
          <p:cNvPr id="10" name="Resim 9">
            <a:extLst>
              <a:ext uri="{FF2B5EF4-FFF2-40B4-BE49-F238E27FC236}">
                <a16:creationId xmlns:a16="http://schemas.microsoft.com/office/drawing/2014/main" id="{5BE3D6E2-BD59-D444-8591-89C96CC24A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6056" y="4320204"/>
            <a:ext cx="2616011" cy="1962008"/>
          </a:xfrm>
          <a:prstGeom prst="rect">
            <a:avLst/>
          </a:prstGeom>
        </p:spPr>
      </p:pic>
      <p:pic>
        <p:nvPicPr>
          <p:cNvPr id="7" name="Resim 6">
            <a:extLst>
              <a:ext uri="{FF2B5EF4-FFF2-40B4-BE49-F238E27FC236}">
                <a16:creationId xmlns:a16="http://schemas.microsoft.com/office/drawing/2014/main" id="{FA9B51BD-A304-47BE-B8E5-BE70B5CEA41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4" name="Resim 3">
            <a:extLst>
              <a:ext uri="{FF2B5EF4-FFF2-40B4-BE49-F238E27FC236}">
                <a16:creationId xmlns:a16="http://schemas.microsoft.com/office/drawing/2014/main" id="{98ABBE51-5632-0C73-878C-68BBDE7445A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11666715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id="{8A8C143D-485A-41D0-9D3B-2D26EF86560A}"/>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9FC687D3-368F-4EC9-BCB7-085588E226C9}"/>
              </a:ext>
            </a:extLst>
          </p:cNvPr>
          <p:cNvSpPr>
            <a:spLocks noGrp="1"/>
          </p:cNvSpPr>
          <p:nvPr>
            <p:ph type="title"/>
          </p:nvPr>
        </p:nvSpPr>
        <p:spPr>
          <a:xfrm>
            <a:off x="755576" y="188640"/>
            <a:ext cx="3600400" cy="1008112"/>
          </a:xfrm>
          <a:solidFill>
            <a:schemeClr val="accent1">
              <a:lumMod val="20000"/>
              <a:lumOff val="80000"/>
            </a:schemeClr>
          </a:solidFill>
        </p:spPr>
        <p:txBody>
          <a:bodyPr>
            <a:normAutofit/>
          </a:bodyPr>
          <a:lstStyle/>
          <a:p>
            <a:pPr algn="l"/>
            <a:r>
              <a:rPr lang="tr-TR" sz="3200" dirty="0"/>
              <a:t>Tespit Yöntemleri</a:t>
            </a:r>
          </a:p>
        </p:txBody>
      </p:sp>
      <p:sp>
        <p:nvSpPr>
          <p:cNvPr id="3" name="İçerik Yer Tutucusu 2">
            <a:extLst>
              <a:ext uri="{FF2B5EF4-FFF2-40B4-BE49-F238E27FC236}">
                <a16:creationId xmlns:a16="http://schemas.microsoft.com/office/drawing/2014/main" id="{89AB1120-58A4-41C7-9A3A-83D343B0E885}"/>
              </a:ext>
            </a:extLst>
          </p:cNvPr>
          <p:cNvSpPr>
            <a:spLocks noGrp="1"/>
          </p:cNvSpPr>
          <p:nvPr>
            <p:ph idx="1"/>
          </p:nvPr>
        </p:nvSpPr>
        <p:spPr>
          <a:xfrm>
            <a:off x="755576" y="1556792"/>
            <a:ext cx="7920880" cy="2520280"/>
          </a:xfrm>
          <a:solidFill>
            <a:schemeClr val="bg1"/>
          </a:solidFill>
        </p:spPr>
        <p:txBody>
          <a:bodyPr>
            <a:noAutofit/>
          </a:bodyPr>
          <a:lstStyle/>
          <a:p>
            <a:pPr algn="just">
              <a:lnSpc>
                <a:spcPct val="115000"/>
              </a:lnSpc>
            </a:pPr>
            <a:r>
              <a:rPr lang="tr-TR" sz="2400" b="1" dirty="0">
                <a:solidFill>
                  <a:srgbClr val="000000"/>
                </a:solidFill>
                <a:effectLst/>
                <a:ea typeface="Times New Roman" panose="02020603050405020304" pitchFamily="18" charset="0"/>
              </a:rPr>
              <a:t>Ayak bileği yaralanmaları:</a:t>
            </a:r>
            <a:endParaRPr lang="en-US" sz="2400" dirty="0">
              <a:effectLst/>
              <a:ea typeface="Times New Roman" panose="02020603050405020304" pitchFamily="18" charset="0"/>
            </a:endParaRPr>
          </a:p>
          <a:p>
            <a:pPr lvl="1" algn="just">
              <a:lnSpc>
                <a:spcPct val="115000"/>
              </a:lnSpc>
            </a:pPr>
            <a:r>
              <a:rPr lang="tr-TR" sz="2000" dirty="0">
                <a:solidFill>
                  <a:srgbClr val="000000"/>
                </a:solidFill>
                <a:effectLst/>
                <a:ea typeface="Times New Roman" panose="02020603050405020304" pitchFamily="18" charset="0"/>
              </a:rPr>
              <a:t>Ayak bileğini rahatlatacak şekilde bir destek uygulayın.</a:t>
            </a:r>
            <a:endParaRPr lang="en-US" sz="2000" dirty="0">
              <a:effectLst/>
              <a:ea typeface="Times New Roman" panose="02020603050405020304" pitchFamily="18" charset="0"/>
            </a:endParaRPr>
          </a:p>
          <a:p>
            <a:pPr lvl="1" algn="just">
              <a:lnSpc>
                <a:spcPct val="115000"/>
              </a:lnSpc>
            </a:pPr>
            <a:r>
              <a:rPr lang="tr-TR" sz="2000" dirty="0">
                <a:solidFill>
                  <a:srgbClr val="000000"/>
                </a:solidFill>
                <a:effectLst/>
                <a:ea typeface="Times New Roman" panose="02020603050405020304" pitchFamily="18" charset="0"/>
              </a:rPr>
              <a:t>Ayak bileğini bandaj ile sarın. </a:t>
            </a:r>
            <a:endParaRPr lang="en-US" sz="2000" dirty="0">
              <a:effectLst/>
              <a:ea typeface="Times New Roman" panose="02020603050405020304" pitchFamily="18" charset="0"/>
            </a:endParaRPr>
          </a:p>
          <a:p>
            <a:pPr lvl="1" algn="just">
              <a:lnSpc>
                <a:spcPct val="115000"/>
              </a:lnSpc>
            </a:pPr>
            <a:r>
              <a:rPr lang="tr-TR" sz="2000" dirty="0">
                <a:solidFill>
                  <a:srgbClr val="000000"/>
                </a:solidFill>
                <a:effectLst/>
                <a:ea typeface="Times New Roman" panose="02020603050405020304" pitchFamily="18" charset="0"/>
              </a:rPr>
              <a:t>Bandajın üzerinden soğuk kompres</a:t>
            </a:r>
            <a:r>
              <a:rPr lang="tr-TR" sz="2000" dirty="0">
                <a:effectLst/>
                <a:ea typeface="Times New Roman" panose="02020603050405020304" pitchFamily="18" charset="0"/>
              </a:rPr>
              <a:t> uygulaması yapın ancak bunu 20 dakikadan uzun süre tutmayın.</a:t>
            </a:r>
          </a:p>
          <a:p>
            <a:pPr lvl="1" algn="just">
              <a:lnSpc>
                <a:spcPct val="115000"/>
              </a:lnSpc>
            </a:pPr>
            <a:r>
              <a:rPr lang="tr-TR" sz="2000" dirty="0">
                <a:solidFill>
                  <a:srgbClr val="000000"/>
                </a:solidFill>
                <a:effectLst/>
                <a:ea typeface="Times New Roman" panose="02020603050405020304" pitchFamily="18" charset="0"/>
              </a:rPr>
              <a:t>Yaralı uzvu kaldırın ve destekleyin.</a:t>
            </a:r>
            <a:endParaRPr lang="en-US" sz="2000" dirty="0">
              <a:effectLst/>
              <a:ea typeface="Times New Roman" panose="02020603050405020304" pitchFamily="18" charset="0"/>
            </a:endParaRPr>
          </a:p>
        </p:txBody>
      </p:sp>
      <p:pic>
        <p:nvPicPr>
          <p:cNvPr id="6" name="Resim 5">
            <a:extLst>
              <a:ext uri="{FF2B5EF4-FFF2-40B4-BE49-F238E27FC236}">
                <a16:creationId xmlns:a16="http://schemas.microsoft.com/office/drawing/2014/main" id="{49EACC0B-178D-5041-AF19-CE7FA3A186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5523" y="4561281"/>
            <a:ext cx="2057848" cy="1543386"/>
          </a:xfrm>
          <a:prstGeom prst="rect">
            <a:avLst/>
          </a:prstGeom>
        </p:spPr>
      </p:pic>
      <p:pic>
        <p:nvPicPr>
          <p:cNvPr id="12" name="Resim 11">
            <a:extLst>
              <a:ext uri="{FF2B5EF4-FFF2-40B4-BE49-F238E27FC236}">
                <a16:creationId xmlns:a16="http://schemas.microsoft.com/office/drawing/2014/main" id="{C3504C0D-C69D-B248-AC0B-67DDADDCF4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1920" y="4561281"/>
            <a:ext cx="2095193" cy="1571394"/>
          </a:xfrm>
          <a:prstGeom prst="rect">
            <a:avLst/>
          </a:prstGeom>
        </p:spPr>
      </p:pic>
      <p:pic>
        <p:nvPicPr>
          <p:cNvPr id="14" name="Resim 13">
            <a:extLst>
              <a:ext uri="{FF2B5EF4-FFF2-40B4-BE49-F238E27FC236}">
                <a16:creationId xmlns:a16="http://schemas.microsoft.com/office/drawing/2014/main" id="{A90EB59C-3C7F-A247-B765-03B9A111AC3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54258" y="4561281"/>
            <a:ext cx="2034166" cy="1525624"/>
          </a:xfrm>
          <a:prstGeom prst="rect">
            <a:avLst/>
          </a:prstGeom>
        </p:spPr>
      </p:pic>
      <p:pic>
        <p:nvPicPr>
          <p:cNvPr id="8" name="Resim 7">
            <a:extLst>
              <a:ext uri="{FF2B5EF4-FFF2-40B4-BE49-F238E27FC236}">
                <a16:creationId xmlns:a16="http://schemas.microsoft.com/office/drawing/2014/main" id="{8055BD0C-15D3-4B8D-B44F-0F483D6443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4" name="Resim 3">
            <a:extLst>
              <a:ext uri="{FF2B5EF4-FFF2-40B4-BE49-F238E27FC236}">
                <a16:creationId xmlns:a16="http://schemas.microsoft.com/office/drawing/2014/main" id="{9D93BC94-18B5-0C72-F032-22DC8C09C8A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7367984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id="{026038AE-50BE-4F95-8646-CAA3F50A95CF}"/>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9FC687D3-368F-4EC9-BCB7-085588E226C9}"/>
              </a:ext>
            </a:extLst>
          </p:cNvPr>
          <p:cNvSpPr>
            <a:spLocks noGrp="1"/>
          </p:cNvSpPr>
          <p:nvPr>
            <p:ph type="title"/>
          </p:nvPr>
        </p:nvSpPr>
        <p:spPr>
          <a:xfrm>
            <a:off x="755576" y="188640"/>
            <a:ext cx="3600400" cy="1008112"/>
          </a:xfrm>
          <a:solidFill>
            <a:schemeClr val="accent1">
              <a:lumMod val="20000"/>
              <a:lumOff val="80000"/>
            </a:schemeClr>
          </a:solidFill>
        </p:spPr>
        <p:txBody>
          <a:bodyPr>
            <a:normAutofit/>
          </a:bodyPr>
          <a:lstStyle/>
          <a:p>
            <a:pPr algn="l"/>
            <a:r>
              <a:rPr lang="tr-TR" sz="3200" dirty="0"/>
              <a:t>Tespit Yöntemleri</a:t>
            </a:r>
          </a:p>
        </p:txBody>
      </p:sp>
      <p:sp>
        <p:nvSpPr>
          <p:cNvPr id="3" name="İçerik Yer Tutucusu 2">
            <a:extLst>
              <a:ext uri="{FF2B5EF4-FFF2-40B4-BE49-F238E27FC236}">
                <a16:creationId xmlns:a16="http://schemas.microsoft.com/office/drawing/2014/main" id="{89AB1120-58A4-41C7-9A3A-83D343B0E885}"/>
              </a:ext>
            </a:extLst>
          </p:cNvPr>
          <p:cNvSpPr>
            <a:spLocks noGrp="1"/>
          </p:cNvSpPr>
          <p:nvPr>
            <p:ph idx="1"/>
          </p:nvPr>
        </p:nvSpPr>
        <p:spPr>
          <a:xfrm>
            <a:off x="765559" y="1565339"/>
            <a:ext cx="7920880" cy="2808311"/>
          </a:xfrm>
          <a:solidFill>
            <a:schemeClr val="bg1"/>
          </a:solidFill>
        </p:spPr>
        <p:txBody>
          <a:bodyPr>
            <a:noAutofit/>
          </a:bodyPr>
          <a:lstStyle/>
          <a:p>
            <a:pPr algn="just"/>
            <a:r>
              <a:rPr lang="tr-TR" sz="2400" b="1" dirty="0">
                <a:solidFill>
                  <a:srgbClr val="000000"/>
                </a:solidFill>
                <a:effectLst/>
                <a:ea typeface="Times New Roman" panose="02020603050405020304" pitchFamily="18" charset="0"/>
              </a:rPr>
              <a:t>Ayak ve ayak parmak yaralanmaları:</a:t>
            </a:r>
            <a:endParaRPr lang="en-US" sz="2400" dirty="0">
              <a:effectLst/>
              <a:ea typeface="Times New Roman" panose="02020603050405020304" pitchFamily="18" charset="0"/>
            </a:endParaRPr>
          </a:p>
          <a:p>
            <a:pPr lvl="1" algn="just"/>
            <a:r>
              <a:rPr lang="tr-TR" sz="2000" dirty="0">
                <a:effectLst/>
                <a:ea typeface="Times New Roman" panose="02020603050405020304" pitchFamily="18" charset="0"/>
              </a:rPr>
              <a:t>Hasta/yaralının uzanmasına yardımcı olun ve dikkatlice yaralı bacağı destekleyin.</a:t>
            </a:r>
            <a:endParaRPr lang="en-US" sz="2000" dirty="0">
              <a:effectLst/>
              <a:ea typeface="Times New Roman" panose="02020603050405020304" pitchFamily="18" charset="0"/>
            </a:endParaRPr>
          </a:p>
          <a:p>
            <a:pPr lvl="1" algn="just"/>
            <a:r>
              <a:rPr lang="tr-TR" sz="2000" dirty="0">
                <a:effectLst/>
                <a:ea typeface="Times New Roman" panose="02020603050405020304" pitchFamily="18" charset="0"/>
              </a:rPr>
              <a:t>Yaralı bölge şişmeye </a:t>
            </a:r>
            <a:r>
              <a:rPr lang="tr-TR" sz="2000" dirty="0">
                <a:solidFill>
                  <a:srgbClr val="000000"/>
                </a:solidFill>
                <a:effectLst/>
                <a:ea typeface="Times New Roman" panose="02020603050405020304" pitchFamily="18" charset="0"/>
              </a:rPr>
              <a:t>başlamadan önce varsa ayaktaki takılarını çıkarın.</a:t>
            </a:r>
            <a:endParaRPr lang="en-US" sz="2000" dirty="0">
              <a:effectLst/>
              <a:ea typeface="Times New Roman" panose="02020603050405020304" pitchFamily="18" charset="0"/>
            </a:endParaRPr>
          </a:p>
          <a:p>
            <a:pPr lvl="1" algn="just"/>
            <a:r>
              <a:rPr lang="tr-TR" sz="2000" dirty="0">
                <a:solidFill>
                  <a:srgbClr val="000000"/>
                </a:solidFill>
                <a:effectLst/>
                <a:ea typeface="Times New Roman" panose="02020603050405020304" pitchFamily="18" charset="0"/>
              </a:rPr>
              <a:t>Ayağı, ayağın tabanından ağrılı bölgenin üst kısmına kadar uzanan bir destek bandajı ile sarın.</a:t>
            </a:r>
            <a:endParaRPr lang="en-US" sz="2000" dirty="0">
              <a:effectLst/>
              <a:ea typeface="Times New Roman" panose="02020603050405020304" pitchFamily="18" charset="0"/>
            </a:endParaRPr>
          </a:p>
          <a:p>
            <a:pPr lvl="1" algn="just"/>
            <a:r>
              <a:rPr lang="tr-TR" sz="2000" dirty="0">
                <a:solidFill>
                  <a:srgbClr val="000000"/>
                </a:solidFill>
                <a:effectLst/>
                <a:ea typeface="Times New Roman" panose="02020603050405020304" pitchFamily="18" charset="0"/>
              </a:rPr>
              <a:t>Yaralı uzvu kaldırın ve destekleyin.</a:t>
            </a:r>
            <a:endParaRPr lang="en-US" sz="2000" dirty="0">
              <a:effectLst/>
              <a:ea typeface="Times New Roman" panose="02020603050405020304" pitchFamily="18" charset="0"/>
            </a:endParaRPr>
          </a:p>
        </p:txBody>
      </p:sp>
      <p:pic>
        <p:nvPicPr>
          <p:cNvPr id="6" name="Resim 5">
            <a:extLst>
              <a:ext uri="{FF2B5EF4-FFF2-40B4-BE49-F238E27FC236}">
                <a16:creationId xmlns:a16="http://schemas.microsoft.com/office/drawing/2014/main" id="{9481C4A1-5740-1740-8F5E-C5CBB2A4BE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109" y="4513815"/>
            <a:ext cx="2697739" cy="2023304"/>
          </a:xfrm>
          <a:prstGeom prst="rect">
            <a:avLst/>
          </a:prstGeom>
        </p:spPr>
      </p:pic>
      <p:pic>
        <p:nvPicPr>
          <p:cNvPr id="12" name="Resim 11">
            <a:extLst>
              <a:ext uri="{FF2B5EF4-FFF2-40B4-BE49-F238E27FC236}">
                <a16:creationId xmlns:a16="http://schemas.microsoft.com/office/drawing/2014/main" id="{0D295D10-B575-1847-A557-1368AB0B56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42412" y="4513815"/>
            <a:ext cx="2697740" cy="2023304"/>
          </a:xfrm>
          <a:prstGeom prst="rect">
            <a:avLst/>
          </a:prstGeom>
        </p:spPr>
      </p:pic>
      <p:pic>
        <p:nvPicPr>
          <p:cNvPr id="16" name="Resim 15">
            <a:extLst>
              <a:ext uri="{FF2B5EF4-FFF2-40B4-BE49-F238E27FC236}">
                <a16:creationId xmlns:a16="http://schemas.microsoft.com/office/drawing/2014/main" id="{C374272D-F19F-3142-8227-BD64302A20F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78716" y="4513815"/>
            <a:ext cx="2697740" cy="2023305"/>
          </a:xfrm>
          <a:prstGeom prst="rect">
            <a:avLst/>
          </a:prstGeom>
        </p:spPr>
      </p:pic>
      <p:pic>
        <p:nvPicPr>
          <p:cNvPr id="8" name="Resim 7">
            <a:extLst>
              <a:ext uri="{FF2B5EF4-FFF2-40B4-BE49-F238E27FC236}">
                <a16:creationId xmlns:a16="http://schemas.microsoft.com/office/drawing/2014/main" id="{89BAC514-65C7-48AA-A875-516B5021B1B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4" name="Resim 3">
            <a:extLst>
              <a:ext uri="{FF2B5EF4-FFF2-40B4-BE49-F238E27FC236}">
                <a16:creationId xmlns:a16="http://schemas.microsoft.com/office/drawing/2014/main" id="{09CFD3CE-A29B-7196-6108-506C2E4AE9C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2604894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Dikdörtgen 8">
            <a:extLst>
              <a:ext uri="{FF2B5EF4-FFF2-40B4-BE49-F238E27FC236}">
                <a16:creationId xmlns:a16="http://schemas.microsoft.com/office/drawing/2014/main" id="{EEC2C817-8659-48AB-B9DC-F8212E4451A8}"/>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İçerik Yer Tutucusu 2"/>
          <p:cNvSpPr>
            <a:spLocks noGrp="1"/>
          </p:cNvSpPr>
          <p:nvPr>
            <p:ph idx="1"/>
          </p:nvPr>
        </p:nvSpPr>
        <p:spPr>
          <a:xfrm>
            <a:off x="611560" y="1628800"/>
            <a:ext cx="4966076" cy="4680520"/>
          </a:xfrm>
        </p:spPr>
        <p:txBody>
          <a:bodyPr>
            <a:noAutofit/>
          </a:bodyPr>
          <a:lstStyle/>
          <a:p>
            <a:pPr algn="just">
              <a:lnSpc>
                <a:spcPct val="115000"/>
              </a:lnSpc>
            </a:pPr>
            <a:r>
              <a:rPr lang="tr-TR" sz="2400" dirty="0">
                <a:effectLst/>
                <a:ea typeface="Times New Roman" panose="02020603050405020304" pitchFamily="18" charset="0"/>
              </a:rPr>
              <a:t>Kırıklar, kapalı veya açık oluşuna göre ikiye ayrılır. Bunlar:</a:t>
            </a:r>
            <a:endParaRPr lang="tr-TR" sz="2400" dirty="0">
              <a:ea typeface="Times New Roman" panose="02020603050405020304" pitchFamily="18" charset="0"/>
            </a:endParaRPr>
          </a:p>
          <a:p>
            <a:pPr lvl="1" algn="just">
              <a:lnSpc>
                <a:spcPct val="115000"/>
              </a:lnSpc>
            </a:pPr>
            <a:r>
              <a:rPr lang="tr-TR" sz="2000" b="1" i="1" dirty="0">
                <a:effectLst/>
                <a:ea typeface="Times New Roman" panose="02020603050405020304" pitchFamily="18" charset="0"/>
              </a:rPr>
              <a:t>Kapalı kırıklar: </a:t>
            </a:r>
            <a:r>
              <a:rPr lang="tr-TR" sz="2000" dirty="0">
                <a:effectLst/>
                <a:ea typeface="Times New Roman" panose="02020603050405020304" pitchFamily="18" charset="0"/>
              </a:rPr>
              <a:t>Kırığın üzerindeki cilt sağlamdır. Ancak k</a:t>
            </a:r>
            <a:r>
              <a:rPr lang="tr-TR" sz="2000" dirty="0">
                <a:solidFill>
                  <a:srgbClr val="000000"/>
                </a:solidFill>
                <a:effectLst/>
                <a:ea typeface="Times New Roman" panose="02020603050405020304" pitchFamily="18" charset="0"/>
              </a:rPr>
              <a:t>emik uçları yakındaki dokulara ve kan damarlarına zarar vermiş olabilir.</a:t>
            </a:r>
            <a:endParaRPr lang="tr-TR" sz="2000" dirty="0">
              <a:solidFill>
                <a:srgbClr val="000000"/>
              </a:solidFill>
              <a:ea typeface="Times New Roman" panose="02020603050405020304" pitchFamily="18" charset="0"/>
            </a:endParaRPr>
          </a:p>
          <a:p>
            <a:pPr lvl="1" algn="just">
              <a:lnSpc>
                <a:spcPct val="115000"/>
              </a:lnSpc>
            </a:pPr>
            <a:r>
              <a:rPr lang="tr-TR" sz="2000" b="1" i="1" dirty="0">
                <a:effectLst/>
                <a:ea typeface="Calibri" panose="020F0502020204030204" pitchFamily="34" charset="0"/>
                <a:cs typeface="Arial" panose="020B0604020202020204" pitchFamily="34" charset="0"/>
              </a:rPr>
              <a:t>Açık kırıklar:</a:t>
            </a:r>
            <a:r>
              <a:rPr lang="tr-TR" sz="2000" b="1" i="1" dirty="0">
                <a:solidFill>
                  <a:srgbClr val="000000"/>
                </a:solidFill>
                <a:effectLst/>
                <a:ea typeface="Calibri" panose="020F0502020204030204" pitchFamily="34" charset="0"/>
                <a:cs typeface="Arial" panose="020B0604020202020204" pitchFamily="34" charset="0"/>
              </a:rPr>
              <a:t> </a:t>
            </a:r>
            <a:r>
              <a:rPr lang="tr-TR" sz="2000" dirty="0">
                <a:solidFill>
                  <a:srgbClr val="000000"/>
                </a:solidFill>
                <a:effectLst/>
                <a:ea typeface="Calibri" panose="020F0502020204030204" pitchFamily="34" charset="0"/>
                <a:cs typeface="Arial" panose="020B0604020202020204" pitchFamily="34" charset="0"/>
              </a:rPr>
              <a:t>Kırığın üzerindeki cilt sağlam değildir. Kırık kemik ve/veya parçaları cilt yüzeyinden görülebilir ancak bu her zaman şart değildir. Genellikle kırık yerinde bir kanama vardır. </a:t>
            </a:r>
            <a:endParaRPr lang="en-US" sz="2000" dirty="0">
              <a:effectLst/>
              <a:ea typeface="Times New Roman" panose="02020603050405020304" pitchFamily="18" charset="0"/>
            </a:endParaRPr>
          </a:p>
        </p:txBody>
      </p:sp>
      <p:sp>
        <p:nvSpPr>
          <p:cNvPr id="5" name="Başlık 1"/>
          <p:cNvSpPr>
            <a:spLocks noGrp="1"/>
          </p:cNvSpPr>
          <p:nvPr>
            <p:ph type="title"/>
          </p:nvPr>
        </p:nvSpPr>
        <p:spPr>
          <a:xfrm>
            <a:off x="457200" y="274638"/>
            <a:ext cx="7787208" cy="1143000"/>
          </a:xfrm>
        </p:spPr>
        <p:txBody>
          <a:bodyPr>
            <a:normAutofit/>
          </a:bodyPr>
          <a:lstStyle/>
          <a:p>
            <a:pPr algn="l"/>
            <a:r>
              <a:rPr lang="tr-TR" sz="3200" dirty="0"/>
              <a:t>Kırıklar</a:t>
            </a:r>
            <a:br>
              <a:rPr lang="tr-TR" sz="4000" dirty="0"/>
            </a:br>
            <a:r>
              <a:rPr lang="tr-TR" sz="2400" i="1" dirty="0"/>
              <a:t>Tipleri</a:t>
            </a:r>
            <a:endParaRPr lang="tr-TR" sz="3600" i="1"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8144" y="1772816"/>
            <a:ext cx="2880000" cy="21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873788" y="4081305"/>
            <a:ext cx="2874356" cy="2155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Resim 6">
            <a:extLst>
              <a:ext uri="{FF2B5EF4-FFF2-40B4-BE49-F238E27FC236}">
                <a16:creationId xmlns:a16="http://schemas.microsoft.com/office/drawing/2014/main" id="{7DBF41BE-D5D4-4BD7-85D8-CEEFA077864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E16AB4C6-07BD-142A-638F-C687A726149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8874315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DAEEDF7A-269B-4F5F-A9B7-119928186902}"/>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9FC687D3-368F-4EC9-BCB7-085588E226C9}"/>
              </a:ext>
            </a:extLst>
          </p:cNvPr>
          <p:cNvSpPr>
            <a:spLocks noGrp="1"/>
          </p:cNvSpPr>
          <p:nvPr>
            <p:ph type="title"/>
          </p:nvPr>
        </p:nvSpPr>
        <p:spPr>
          <a:xfrm>
            <a:off x="755576" y="188640"/>
            <a:ext cx="1985392" cy="1008112"/>
          </a:xfrm>
        </p:spPr>
        <p:txBody>
          <a:bodyPr>
            <a:normAutofit/>
          </a:bodyPr>
          <a:lstStyle/>
          <a:p>
            <a:pPr algn="l"/>
            <a:r>
              <a:rPr lang="tr-TR" sz="3200" dirty="0"/>
              <a:t>Özet</a:t>
            </a:r>
          </a:p>
        </p:txBody>
      </p:sp>
      <p:sp>
        <p:nvSpPr>
          <p:cNvPr id="3" name="İçerik Yer Tutucusu 2">
            <a:extLst>
              <a:ext uri="{FF2B5EF4-FFF2-40B4-BE49-F238E27FC236}">
                <a16:creationId xmlns:a16="http://schemas.microsoft.com/office/drawing/2014/main" id="{89AB1120-58A4-41C7-9A3A-83D343B0E885}"/>
              </a:ext>
            </a:extLst>
          </p:cNvPr>
          <p:cNvSpPr>
            <a:spLocks noGrp="1"/>
          </p:cNvSpPr>
          <p:nvPr>
            <p:ph idx="1"/>
          </p:nvPr>
        </p:nvSpPr>
        <p:spPr>
          <a:xfrm>
            <a:off x="755576" y="1781957"/>
            <a:ext cx="7704856" cy="4680520"/>
          </a:xfrm>
          <a:solidFill>
            <a:schemeClr val="bg1"/>
          </a:solidFill>
        </p:spPr>
        <p:txBody>
          <a:bodyPr>
            <a:normAutofit lnSpcReduction="10000"/>
          </a:bodyPr>
          <a:lstStyle/>
          <a:p>
            <a:pPr marL="342900" lvl="0" indent="-342900" algn="just">
              <a:lnSpc>
                <a:spcPct val="115000"/>
              </a:lnSpc>
              <a:buFont typeface="Symbol" panose="05050102010706020507" pitchFamily="18" charset="2"/>
              <a:buChar char=""/>
            </a:pPr>
            <a:r>
              <a:rPr lang="tr-TR" sz="2000" dirty="0">
                <a:solidFill>
                  <a:srgbClr val="000000"/>
                </a:solidFill>
                <a:effectLst/>
                <a:ea typeface="Times New Roman" panose="02020603050405020304" pitchFamily="18" charset="0"/>
              </a:rPr>
              <a:t>Bir kemiğin kırılıp kırılmadığından emin olunmadığında kırık olarak kabul edilmelidir.</a:t>
            </a:r>
            <a:endParaRPr lang="en-US" sz="2000" dirty="0">
              <a:effectLst/>
              <a:ea typeface="Times New Roman" panose="02020603050405020304" pitchFamily="18" charset="0"/>
            </a:endParaRPr>
          </a:p>
          <a:p>
            <a:pPr marL="342900" lvl="0" indent="-342900" algn="just">
              <a:lnSpc>
                <a:spcPct val="115000"/>
              </a:lnSpc>
              <a:buFont typeface="Symbol" panose="05050102010706020507" pitchFamily="18" charset="2"/>
              <a:buChar char=""/>
            </a:pPr>
            <a:r>
              <a:rPr lang="tr-TR" sz="2000" dirty="0">
                <a:solidFill>
                  <a:srgbClr val="000000"/>
                </a:solidFill>
                <a:effectLst/>
                <a:ea typeface="Times New Roman" panose="02020603050405020304" pitchFamily="18" charset="0"/>
              </a:rPr>
              <a:t>Kırık bölgesinde şekil bozukluğu veya yerinden çıkmış gibi bir görünüm varsa bu düzeltilmeye çalışılmamalıdır.</a:t>
            </a:r>
            <a:endParaRPr lang="en-US" sz="2000" dirty="0">
              <a:effectLst/>
              <a:ea typeface="Times New Roman" panose="02020603050405020304" pitchFamily="18" charset="0"/>
            </a:endParaRPr>
          </a:p>
          <a:p>
            <a:pPr marL="342900" lvl="0" indent="-342900" algn="just">
              <a:lnSpc>
                <a:spcPct val="115000"/>
              </a:lnSpc>
              <a:buFont typeface="Symbol" panose="05050102010706020507" pitchFamily="18" charset="2"/>
              <a:buChar char=""/>
            </a:pPr>
            <a:r>
              <a:rPr lang="tr-TR" sz="2000" dirty="0">
                <a:effectLst/>
                <a:ea typeface="Times New Roman" panose="02020603050405020304" pitchFamily="18" charset="0"/>
              </a:rPr>
              <a:t>Hasta/yaralıya hareketsiz kalması söylenmelidir.</a:t>
            </a:r>
            <a:endParaRPr lang="en-US" sz="2000" dirty="0">
              <a:effectLst/>
              <a:ea typeface="Times New Roman" panose="02020603050405020304" pitchFamily="18" charset="0"/>
            </a:endParaRPr>
          </a:p>
          <a:p>
            <a:pPr marL="342900" lvl="0" indent="-342900" algn="just">
              <a:lnSpc>
                <a:spcPct val="115000"/>
              </a:lnSpc>
              <a:buFont typeface="Symbol" panose="05050102010706020507" pitchFamily="18" charset="2"/>
              <a:buChar char=""/>
            </a:pPr>
            <a:r>
              <a:rPr lang="tr-TR" sz="2000" dirty="0">
                <a:effectLst/>
                <a:ea typeface="Times New Roman" panose="02020603050405020304" pitchFamily="18" charset="0"/>
              </a:rPr>
              <a:t>112 acil yardım </a:t>
            </a:r>
            <a:r>
              <a:rPr lang="tr-TR" sz="2000" dirty="0">
                <a:solidFill>
                  <a:srgbClr val="000000"/>
                </a:solidFill>
                <a:effectLst/>
                <a:ea typeface="Times New Roman" panose="02020603050405020304" pitchFamily="18" charset="0"/>
              </a:rPr>
              <a:t>ekibi gelinceye kadar </a:t>
            </a:r>
            <a:r>
              <a:rPr lang="tr-TR" sz="2000" dirty="0">
                <a:solidFill>
                  <a:srgbClr val="000000"/>
                </a:solidFill>
                <a:ea typeface="Times New Roman" panose="02020603050405020304" pitchFamily="18" charset="0"/>
              </a:rPr>
              <a:t>hasta/</a:t>
            </a:r>
            <a:r>
              <a:rPr lang="tr-TR" sz="2000" dirty="0">
                <a:solidFill>
                  <a:srgbClr val="000000"/>
                </a:solidFill>
                <a:effectLst/>
                <a:ea typeface="Times New Roman" panose="02020603050405020304" pitchFamily="18" charset="0"/>
              </a:rPr>
              <a:t>yaralı sürekli gözlenmelidir.</a:t>
            </a:r>
            <a:endParaRPr lang="en-US" sz="2000" dirty="0">
              <a:effectLst/>
              <a:ea typeface="Times New Roman" panose="02020603050405020304" pitchFamily="18" charset="0"/>
            </a:endParaRPr>
          </a:p>
          <a:p>
            <a:pPr marL="342900" lvl="0" indent="-342900" algn="just">
              <a:lnSpc>
                <a:spcPct val="115000"/>
              </a:lnSpc>
              <a:buFont typeface="Symbol" panose="05050102010706020507" pitchFamily="18" charset="2"/>
              <a:buChar char=""/>
            </a:pPr>
            <a:r>
              <a:rPr lang="tr-TR" sz="2000" dirty="0">
                <a:solidFill>
                  <a:srgbClr val="000000"/>
                </a:solidFill>
                <a:effectLst/>
                <a:ea typeface="Times New Roman" panose="02020603050405020304" pitchFamily="18" charset="0"/>
              </a:rPr>
              <a:t>Eklem çıkıklarının ciddi </a:t>
            </a:r>
            <a:r>
              <a:rPr lang="tr-TR" sz="2000" dirty="0">
                <a:effectLst/>
                <a:ea typeface="Times New Roman" panose="02020603050405020304" pitchFamily="18" charset="0"/>
              </a:rPr>
              <a:t>sonuçlara yol açabileceği unutulmamalıdır. Bu yüzden herhangi bir şüphe varsa, çıkık yerine bu yaralanma kırık olarak kabul edilmelidir.</a:t>
            </a:r>
            <a:endParaRPr lang="en-US" sz="2000" dirty="0">
              <a:effectLst/>
              <a:ea typeface="Times New Roman" panose="02020603050405020304" pitchFamily="18" charset="0"/>
            </a:endParaRPr>
          </a:p>
          <a:p>
            <a:pPr marL="342900" lvl="0" indent="-342900" algn="just">
              <a:lnSpc>
                <a:spcPct val="115000"/>
              </a:lnSpc>
              <a:buFont typeface="Symbol" panose="05050102010706020507" pitchFamily="18" charset="2"/>
              <a:buChar char=""/>
            </a:pPr>
            <a:r>
              <a:rPr lang="tr-TR" sz="2000" dirty="0">
                <a:effectLst/>
                <a:ea typeface="Times New Roman" panose="02020603050405020304" pitchFamily="18" charset="0"/>
              </a:rPr>
              <a:t>Zorlanma ve Burkulma durumlarında buz uygulaması yapılmalıdır.</a:t>
            </a:r>
            <a:endParaRPr lang="en-US" sz="2000" dirty="0">
              <a:effectLst/>
              <a:ea typeface="Times New Roman" panose="02020603050405020304" pitchFamily="18" charset="0"/>
            </a:endParaRPr>
          </a:p>
          <a:p>
            <a:pPr marL="342900" lvl="0" indent="-342900" algn="just">
              <a:lnSpc>
                <a:spcPct val="115000"/>
              </a:lnSpc>
              <a:buFont typeface="Symbol" panose="05050102010706020507" pitchFamily="18" charset="2"/>
              <a:buChar char=""/>
            </a:pPr>
            <a:r>
              <a:rPr lang="tr-TR" sz="2000" dirty="0">
                <a:effectLst/>
                <a:ea typeface="Times New Roman" panose="02020603050405020304" pitchFamily="18" charset="0"/>
              </a:rPr>
              <a:t>Buzu bir bez veya havluya sarılarak en fazla 20 dakika olacak şekilde yara yerine uygulanmalıdır.</a:t>
            </a:r>
            <a:endParaRPr lang="en-US" sz="2000" dirty="0">
              <a:effectLst/>
              <a:ea typeface="Times New Roman" panose="02020603050405020304" pitchFamily="18" charset="0"/>
            </a:endParaRPr>
          </a:p>
        </p:txBody>
      </p:sp>
      <p:pic>
        <p:nvPicPr>
          <p:cNvPr id="5" name="Resim 4">
            <a:extLst>
              <a:ext uri="{FF2B5EF4-FFF2-40B4-BE49-F238E27FC236}">
                <a16:creationId xmlns:a16="http://schemas.microsoft.com/office/drawing/2014/main" id="{A3199477-02C3-4FFE-9FB3-D7FCF14297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6" name="Resim 5">
            <a:extLst>
              <a:ext uri="{FF2B5EF4-FFF2-40B4-BE49-F238E27FC236}">
                <a16:creationId xmlns:a16="http://schemas.microsoft.com/office/drawing/2014/main" id="{F26C21BB-7F0C-D77E-E2FB-2B6033469C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1213196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Dikdörtgen 5">
            <a:extLst>
              <a:ext uri="{FF2B5EF4-FFF2-40B4-BE49-F238E27FC236}">
                <a16:creationId xmlns:a16="http://schemas.microsoft.com/office/drawing/2014/main" id="{927E1DA0-1CC4-407B-B8F2-E47F63BAE6D6}"/>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İçerik Yer Tutucusu 2"/>
          <p:cNvSpPr>
            <a:spLocks noGrp="1"/>
          </p:cNvSpPr>
          <p:nvPr>
            <p:ph idx="1"/>
          </p:nvPr>
        </p:nvSpPr>
        <p:spPr>
          <a:xfrm>
            <a:off x="611560" y="1700808"/>
            <a:ext cx="7941568" cy="2520280"/>
          </a:xfrm>
        </p:spPr>
        <p:txBody>
          <a:bodyPr>
            <a:noAutofit/>
          </a:bodyPr>
          <a:lstStyle/>
          <a:p>
            <a:pPr algn="just"/>
            <a:r>
              <a:rPr lang="tr-TR" sz="2400" dirty="0">
                <a:solidFill>
                  <a:srgbClr val="000000"/>
                </a:solidFill>
                <a:ea typeface="Times New Roman" panose="02020603050405020304" pitchFamily="18" charset="0"/>
              </a:rPr>
              <a:t>K</a:t>
            </a:r>
            <a:r>
              <a:rPr lang="tr-TR" sz="2400" dirty="0">
                <a:solidFill>
                  <a:srgbClr val="000000"/>
                </a:solidFill>
                <a:effectLst/>
                <a:ea typeface="Times New Roman" panose="02020603050405020304" pitchFamily="18" charset="0"/>
              </a:rPr>
              <a:t>ırık yerinde veya çevresinde ağrı vardır. Ağrı özellikle hareket ettirme sırasında artar.</a:t>
            </a:r>
          </a:p>
          <a:p>
            <a:pPr algn="just"/>
            <a:r>
              <a:rPr lang="tr-TR" sz="2400" dirty="0">
                <a:effectLst/>
                <a:ea typeface="Times New Roman" panose="02020603050405020304" pitchFamily="18" charset="0"/>
              </a:rPr>
              <a:t>Hasta/yaralı hassasiyetten, yani yaralı bölgeye dokunulduğunda ağrıdan şikayet eder.</a:t>
            </a:r>
            <a:endParaRPr lang="tr-TR" sz="2400" b="1" dirty="0">
              <a:ea typeface="Times New Roman" panose="02020603050405020304" pitchFamily="18" charset="0"/>
            </a:endParaRPr>
          </a:p>
          <a:p>
            <a:pPr algn="just"/>
            <a:r>
              <a:rPr lang="tr-TR" sz="2400" dirty="0">
                <a:effectLst/>
                <a:ea typeface="Times New Roman" panose="02020603050405020304" pitchFamily="18" charset="0"/>
              </a:rPr>
              <a:t>Kemik uçlarının hareket etmesine bağlı meydana gelen çıtırtı sesi duyulabilir. </a:t>
            </a:r>
            <a:endParaRPr lang="en-US" sz="2400" dirty="0">
              <a:effectLst/>
              <a:ea typeface="Times New Roman" panose="02020603050405020304" pitchFamily="18" charset="0"/>
            </a:endParaRPr>
          </a:p>
        </p:txBody>
      </p:sp>
      <p:sp>
        <p:nvSpPr>
          <p:cNvPr id="5" name="Başlık 1"/>
          <p:cNvSpPr>
            <a:spLocks noGrp="1"/>
          </p:cNvSpPr>
          <p:nvPr>
            <p:ph type="title"/>
          </p:nvPr>
        </p:nvSpPr>
        <p:spPr>
          <a:xfrm>
            <a:off x="457200" y="274638"/>
            <a:ext cx="7787208" cy="1143000"/>
          </a:xfrm>
        </p:spPr>
        <p:txBody>
          <a:bodyPr>
            <a:normAutofit/>
          </a:bodyPr>
          <a:lstStyle/>
          <a:p>
            <a:pPr algn="l"/>
            <a:r>
              <a:rPr lang="tr-TR" sz="3200" dirty="0"/>
              <a:t>Kırıklar</a:t>
            </a:r>
            <a:br>
              <a:rPr lang="tr-TR" sz="4000" dirty="0"/>
            </a:br>
            <a:r>
              <a:rPr lang="tr-TR" sz="2400" i="1" dirty="0"/>
              <a:t>Belirti Ve Bulguları</a:t>
            </a:r>
            <a:endParaRPr lang="tr-TR" sz="3600" i="1"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470804" y="4423362"/>
            <a:ext cx="2880000" cy="21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793196" y="4388156"/>
            <a:ext cx="2880000" cy="21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Resim 6">
            <a:extLst>
              <a:ext uri="{FF2B5EF4-FFF2-40B4-BE49-F238E27FC236}">
                <a16:creationId xmlns:a16="http://schemas.microsoft.com/office/drawing/2014/main" id="{409D4ABA-58F7-484D-AB7C-A1FA4FDAC0D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D8B07D40-D3A2-3D1E-5349-E35F605CF28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2898560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59900F2E-DE74-4032-B70C-F93BEFB17486}"/>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İçerik Yer Tutucusu 2"/>
          <p:cNvSpPr>
            <a:spLocks noGrp="1"/>
          </p:cNvSpPr>
          <p:nvPr>
            <p:ph idx="1"/>
          </p:nvPr>
        </p:nvSpPr>
        <p:spPr>
          <a:xfrm>
            <a:off x="539552" y="2132856"/>
            <a:ext cx="8064896" cy="2952328"/>
          </a:xfrm>
        </p:spPr>
        <p:txBody>
          <a:bodyPr>
            <a:noAutofit/>
          </a:bodyPr>
          <a:lstStyle/>
          <a:p>
            <a:pPr algn="just">
              <a:lnSpc>
                <a:spcPct val="115000"/>
              </a:lnSpc>
            </a:pPr>
            <a:r>
              <a:rPr lang="tr-TR" sz="2400" dirty="0">
                <a:solidFill>
                  <a:srgbClr val="000000"/>
                </a:solidFill>
                <a:effectLst/>
                <a:ea typeface="Times New Roman" panose="02020603050405020304" pitchFamily="18" charset="0"/>
              </a:rPr>
              <a:t>Kırık bölgesinde şekil bozukluğu, şişme ve morarma olabilir.</a:t>
            </a:r>
            <a:endParaRPr lang="en-US" sz="2400" dirty="0">
              <a:effectLst/>
              <a:ea typeface="Times New Roman" panose="02020603050405020304" pitchFamily="18" charset="0"/>
            </a:endParaRPr>
          </a:p>
          <a:p>
            <a:pPr algn="just">
              <a:lnSpc>
                <a:spcPct val="115000"/>
              </a:lnSpc>
            </a:pPr>
            <a:r>
              <a:rPr lang="tr-TR" sz="2400" dirty="0">
                <a:solidFill>
                  <a:srgbClr val="000000"/>
                </a:solidFill>
                <a:effectLst/>
                <a:ea typeface="Times New Roman" panose="02020603050405020304" pitchFamily="18" charset="0"/>
              </a:rPr>
              <a:t>Etkilenen uzuvda kısalma, eğilme veya bükülme görülebilir.</a:t>
            </a:r>
            <a:endParaRPr lang="en-US" sz="2400" dirty="0">
              <a:effectLst/>
              <a:ea typeface="Times New Roman" panose="02020603050405020304" pitchFamily="18" charset="0"/>
            </a:endParaRPr>
          </a:p>
          <a:p>
            <a:pPr algn="just">
              <a:lnSpc>
                <a:spcPct val="115000"/>
              </a:lnSpc>
            </a:pPr>
            <a:r>
              <a:rPr lang="tr-TR" sz="2400" dirty="0">
                <a:solidFill>
                  <a:srgbClr val="000000"/>
                </a:solidFill>
                <a:effectLst/>
                <a:ea typeface="Times New Roman" panose="02020603050405020304" pitchFamily="18" charset="0"/>
              </a:rPr>
              <a:t>Kırığın bulunduğu yerde kanama olabilir.</a:t>
            </a:r>
            <a:endParaRPr lang="en-US" sz="2400" dirty="0">
              <a:effectLst/>
              <a:ea typeface="Times New Roman" panose="02020603050405020304" pitchFamily="18" charset="0"/>
            </a:endParaRPr>
          </a:p>
          <a:p>
            <a:pPr algn="just">
              <a:lnSpc>
                <a:spcPct val="115000"/>
              </a:lnSpc>
            </a:pPr>
            <a:r>
              <a:rPr lang="tr-TR" sz="2400" dirty="0">
                <a:solidFill>
                  <a:srgbClr val="000000"/>
                </a:solidFill>
                <a:effectLst/>
                <a:ea typeface="Times New Roman" panose="02020603050405020304" pitchFamily="18" charset="0"/>
              </a:rPr>
              <a:t>Kemik çıkmış olabilir. Kırık kemik uçlarından kaynaklanan açık yara görülebilir.</a:t>
            </a:r>
            <a:endParaRPr lang="en-US" sz="2400" dirty="0">
              <a:effectLst/>
              <a:ea typeface="Times New Roman" panose="02020603050405020304" pitchFamily="18" charset="0"/>
            </a:endParaRPr>
          </a:p>
          <a:p>
            <a:pPr algn="just">
              <a:lnSpc>
                <a:spcPct val="115000"/>
              </a:lnSpc>
            </a:pPr>
            <a:r>
              <a:rPr lang="tr-TR" sz="2400" dirty="0">
                <a:solidFill>
                  <a:srgbClr val="000000"/>
                </a:solidFill>
                <a:effectLst/>
                <a:ea typeface="Times New Roman" panose="02020603050405020304" pitchFamily="18" charset="0"/>
              </a:rPr>
              <a:t>Kırık bölgesinde renk değişikliği olabilir.</a:t>
            </a:r>
            <a:endParaRPr lang="en-US" sz="2400" dirty="0">
              <a:effectLst/>
              <a:ea typeface="Times New Roman" panose="02020603050405020304" pitchFamily="18" charset="0"/>
            </a:endParaRPr>
          </a:p>
        </p:txBody>
      </p:sp>
      <p:sp>
        <p:nvSpPr>
          <p:cNvPr id="5" name="Başlık 1"/>
          <p:cNvSpPr>
            <a:spLocks noGrp="1"/>
          </p:cNvSpPr>
          <p:nvPr>
            <p:ph type="title"/>
          </p:nvPr>
        </p:nvSpPr>
        <p:spPr>
          <a:xfrm>
            <a:off x="457200" y="274638"/>
            <a:ext cx="7787208" cy="1143000"/>
          </a:xfrm>
        </p:spPr>
        <p:txBody>
          <a:bodyPr>
            <a:normAutofit/>
          </a:bodyPr>
          <a:lstStyle/>
          <a:p>
            <a:pPr algn="l"/>
            <a:r>
              <a:rPr lang="tr-TR" sz="3200" dirty="0"/>
              <a:t>Kırıklar</a:t>
            </a:r>
            <a:br>
              <a:rPr lang="tr-TR" sz="4000" dirty="0"/>
            </a:br>
            <a:r>
              <a:rPr lang="tr-TR" sz="2400" i="1" dirty="0"/>
              <a:t>Belirti Ve Bulguları</a:t>
            </a:r>
            <a:endParaRPr lang="tr-TR" sz="3600" i="1" dirty="0"/>
          </a:p>
        </p:txBody>
      </p:sp>
      <p:pic>
        <p:nvPicPr>
          <p:cNvPr id="6" name="Resim 5">
            <a:extLst>
              <a:ext uri="{FF2B5EF4-FFF2-40B4-BE49-F238E27FC236}">
                <a16:creationId xmlns:a16="http://schemas.microsoft.com/office/drawing/2014/main" id="{38E09C32-59D4-4546-ABE8-62CA80F593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0147A2D7-E8FC-9166-4579-1BC299AA72A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3777592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Dikdörtgen 5">
            <a:extLst>
              <a:ext uri="{FF2B5EF4-FFF2-40B4-BE49-F238E27FC236}">
                <a16:creationId xmlns:a16="http://schemas.microsoft.com/office/drawing/2014/main" id="{0DC855F5-0C91-4081-9FDB-60E8897E1BC4}"/>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İçerik Yer Tutucusu 2"/>
          <p:cNvSpPr>
            <a:spLocks noGrp="1"/>
          </p:cNvSpPr>
          <p:nvPr>
            <p:ph idx="1"/>
          </p:nvPr>
        </p:nvSpPr>
        <p:spPr>
          <a:xfrm>
            <a:off x="458436" y="1574277"/>
            <a:ext cx="7920880" cy="2952328"/>
          </a:xfrm>
        </p:spPr>
        <p:txBody>
          <a:bodyPr>
            <a:noAutofit/>
          </a:bodyPr>
          <a:lstStyle/>
          <a:p>
            <a:pPr algn="just"/>
            <a:r>
              <a:rPr lang="tr-TR" sz="2400" dirty="0">
                <a:effectLst/>
                <a:ea typeface="Times New Roman" panose="02020603050405020304" pitchFamily="18" charset="0"/>
              </a:rPr>
              <a:t>Hasta/yaralı kırık yerinde doğal olmayan bir hareket hissedebilir ya da normal hareket yetisinin kaybedilmiş olduğunu fark edebilir.</a:t>
            </a:r>
            <a:endParaRPr lang="en-US" sz="2400" dirty="0">
              <a:effectLst/>
              <a:ea typeface="Times New Roman" panose="02020603050405020304" pitchFamily="18" charset="0"/>
            </a:endParaRPr>
          </a:p>
          <a:p>
            <a:pPr algn="just"/>
            <a:r>
              <a:rPr lang="tr-TR" sz="2400" dirty="0">
                <a:solidFill>
                  <a:srgbClr val="000000"/>
                </a:solidFill>
                <a:effectLst/>
                <a:ea typeface="Times New Roman" panose="02020603050405020304" pitchFamily="18" charset="0"/>
              </a:rPr>
              <a:t>Özellikle uyluk kemiği veya leğen kemiği kırılmışsa şok belirtileri olabilir.</a:t>
            </a:r>
            <a:endParaRPr lang="en-US" sz="2400" dirty="0">
              <a:effectLst/>
              <a:ea typeface="Times New Roman" panose="02020603050405020304" pitchFamily="18" charset="0"/>
            </a:endParaRPr>
          </a:p>
          <a:p>
            <a:pPr algn="just"/>
            <a:r>
              <a:rPr lang="tr-TR" sz="2400" dirty="0">
                <a:solidFill>
                  <a:srgbClr val="000000"/>
                </a:solidFill>
                <a:effectLst/>
                <a:ea typeface="Times New Roman" panose="02020603050405020304" pitchFamily="18" charset="0"/>
              </a:rPr>
              <a:t>Normal uzuv hareketlerinden zorlanma ya da hiç hareket ettirememe (örneğin; yürüyememe) gözlenebilir.</a:t>
            </a:r>
            <a:endParaRPr lang="en-US" sz="2400" dirty="0">
              <a:effectLst/>
              <a:ea typeface="Times New Roman" panose="02020603050405020304" pitchFamily="18" charset="0"/>
            </a:endParaRPr>
          </a:p>
        </p:txBody>
      </p:sp>
      <p:sp>
        <p:nvSpPr>
          <p:cNvPr id="5" name="Başlık 1"/>
          <p:cNvSpPr>
            <a:spLocks noGrp="1"/>
          </p:cNvSpPr>
          <p:nvPr>
            <p:ph type="title"/>
          </p:nvPr>
        </p:nvSpPr>
        <p:spPr>
          <a:xfrm>
            <a:off x="457200" y="274638"/>
            <a:ext cx="7787208" cy="1143000"/>
          </a:xfrm>
        </p:spPr>
        <p:txBody>
          <a:bodyPr>
            <a:normAutofit/>
          </a:bodyPr>
          <a:lstStyle/>
          <a:p>
            <a:pPr algn="l"/>
            <a:r>
              <a:rPr lang="tr-TR" sz="3200" dirty="0"/>
              <a:t>Kırıklar</a:t>
            </a:r>
            <a:br>
              <a:rPr lang="tr-TR" sz="4000" dirty="0"/>
            </a:br>
            <a:r>
              <a:rPr lang="tr-TR" sz="2400" i="1" dirty="0"/>
              <a:t>Belirti Ve Bulguları</a:t>
            </a:r>
            <a:endParaRPr lang="tr-TR" sz="3600" i="1"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275856" y="4572370"/>
            <a:ext cx="2880000" cy="21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Resim 6">
            <a:extLst>
              <a:ext uri="{FF2B5EF4-FFF2-40B4-BE49-F238E27FC236}">
                <a16:creationId xmlns:a16="http://schemas.microsoft.com/office/drawing/2014/main" id="{2D70BA65-28AC-4599-99A2-B03F351FF06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2EA3F87D-1015-3160-BAF4-41C8C628DF9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2420487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A0AB8DD8-DACD-43F6-8481-8397BCF0EF20}"/>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İçerik Yer Tutucusu 2"/>
          <p:cNvSpPr>
            <a:spLocks noGrp="1"/>
          </p:cNvSpPr>
          <p:nvPr>
            <p:ph idx="1"/>
          </p:nvPr>
        </p:nvSpPr>
        <p:spPr>
          <a:xfrm>
            <a:off x="457200" y="1777678"/>
            <a:ext cx="8147248" cy="4531642"/>
          </a:xfrm>
        </p:spPr>
        <p:txBody>
          <a:bodyPr>
            <a:noAutofit/>
          </a:bodyPr>
          <a:lstStyle/>
          <a:p>
            <a:pPr algn="just"/>
            <a:r>
              <a:rPr lang="tr-TR" sz="2400" b="1" dirty="0">
                <a:solidFill>
                  <a:srgbClr val="FF0000"/>
                </a:solidFill>
                <a:effectLst/>
                <a:ea typeface="Times New Roman" panose="02020603050405020304" pitchFamily="18" charset="0"/>
              </a:rPr>
              <a:t>DİKKAT !!!</a:t>
            </a:r>
            <a:endParaRPr lang="en-US" sz="2400" b="1" dirty="0">
              <a:effectLst/>
              <a:ea typeface="Times New Roman" panose="02020603050405020304" pitchFamily="18" charset="0"/>
            </a:endParaRPr>
          </a:p>
          <a:p>
            <a:pPr lvl="1" algn="just"/>
            <a:r>
              <a:rPr lang="tr-TR" sz="2400" dirty="0">
                <a:solidFill>
                  <a:srgbClr val="000000"/>
                </a:solidFill>
                <a:effectLst/>
                <a:ea typeface="Times New Roman" panose="02020603050405020304" pitchFamily="18" charset="0"/>
              </a:rPr>
              <a:t>Bir kemiğin kırılıp kırılmadığından emin değilseniz kırık kabul edin.</a:t>
            </a:r>
            <a:endParaRPr lang="en-US" sz="2400" dirty="0">
              <a:effectLst/>
              <a:ea typeface="Times New Roman" panose="02020603050405020304" pitchFamily="18" charset="0"/>
            </a:endParaRPr>
          </a:p>
          <a:p>
            <a:pPr lvl="1" algn="just"/>
            <a:r>
              <a:rPr lang="tr-TR" sz="2400" dirty="0">
                <a:solidFill>
                  <a:srgbClr val="000000"/>
                </a:solidFill>
                <a:effectLst/>
                <a:ea typeface="Times New Roman" panose="02020603050405020304" pitchFamily="18" charset="0"/>
              </a:rPr>
              <a:t>Kırık bölgesinde bir şekil bozukluğu veya yerinden çıkmış gibi bir görünüm varsa bunu düzeltmeye çalışmayın. Bu yaralanmayı daha da kötüleştirebilir ve çok şiddetli ağrıya neden olur.</a:t>
            </a:r>
            <a:endParaRPr lang="en-US" sz="2400" dirty="0">
              <a:effectLst/>
              <a:ea typeface="Times New Roman" panose="02020603050405020304" pitchFamily="18" charset="0"/>
            </a:endParaRPr>
          </a:p>
          <a:p>
            <a:pPr algn="just"/>
            <a:r>
              <a:rPr lang="tr-TR" sz="2400" dirty="0">
                <a:solidFill>
                  <a:srgbClr val="000000"/>
                </a:solidFill>
                <a:effectLst/>
                <a:ea typeface="Times New Roman" panose="02020603050405020304" pitchFamily="18" charset="0"/>
              </a:rPr>
              <a:t>İlk yardımcının kırığı olan bir </a:t>
            </a:r>
            <a:r>
              <a:rPr lang="tr-TR" sz="2400" dirty="0">
                <a:effectLst/>
                <a:ea typeface="Times New Roman" panose="02020603050405020304" pitchFamily="18" charset="0"/>
              </a:rPr>
              <a:t>hasta/yaralıya yaklaşımda </a:t>
            </a:r>
            <a:r>
              <a:rPr lang="tr-TR" sz="2400" dirty="0">
                <a:solidFill>
                  <a:srgbClr val="000000"/>
                </a:solidFill>
                <a:effectLst/>
                <a:ea typeface="Times New Roman" panose="02020603050405020304" pitchFamily="18" charset="0"/>
              </a:rPr>
              <a:t>temelde iki amacı vardır. Bunlar;</a:t>
            </a:r>
            <a:endParaRPr lang="en-US" sz="2400" dirty="0">
              <a:effectLst/>
              <a:ea typeface="Times New Roman" panose="02020603050405020304" pitchFamily="18" charset="0"/>
            </a:endParaRPr>
          </a:p>
          <a:p>
            <a:pPr lvl="1" algn="just"/>
            <a:r>
              <a:rPr lang="tr-TR" sz="2400" dirty="0">
                <a:solidFill>
                  <a:srgbClr val="000000"/>
                </a:solidFill>
                <a:effectLst/>
                <a:ea typeface="Times New Roman" panose="02020603050405020304" pitchFamily="18" charset="0"/>
              </a:rPr>
              <a:t>Yaralanma yerinde </a:t>
            </a:r>
            <a:r>
              <a:rPr lang="tr-TR" sz="2400" dirty="0">
                <a:effectLst/>
                <a:ea typeface="Times New Roman" panose="02020603050405020304" pitchFamily="18" charset="0"/>
              </a:rPr>
              <a:t>hareketi önlemek</a:t>
            </a:r>
            <a:endParaRPr lang="en-US" sz="2400" dirty="0">
              <a:effectLst/>
              <a:ea typeface="Times New Roman" panose="02020603050405020304" pitchFamily="18" charset="0"/>
            </a:endParaRPr>
          </a:p>
          <a:p>
            <a:pPr lvl="1" algn="just"/>
            <a:r>
              <a:rPr lang="tr-TR" sz="2400" dirty="0">
                <a:effectLst/>
                <a:ea typeface="Times New Roman" panose="02020603050405020304" pitchFamily="18" charset="0"/>
              </a:rPr>
              <a:t>Hastaneye nakil sırasında hastayı rahat ettirmek.</a:t>
            </a:r>
            <a:endParaRPr lang="en-US" sz="2400" dirty="0">
              <a:effectLst/>
              <a:ea typeface="Times New Roman" panose="02020603050405020304" pitchFamily="18" charset="0"/>
            </a:endParaRPr>
          </a:p>
        </p:txBody>
      </p:sp>
      <p:sp>
        <p:nvSpPr>
          <p:cNvPr id="5" name="Başlık 1"/>
          <p:cNvSpPr>
            <a:spLocks noGrp="1"/>
          </p:cNvSpPr>
          <p:nvPr>
            <p:ph type="title"/>
          </p:nvPr>
        </p:nvSpPr>
        <p:spPr>
          <a:xfrm>
            <a:off x="457200" y="274638"/>
            <a:ext cx="7787208" cy="1143000"/>
          </a:xfrm>
        </p:spPr>
        <p:txBody>
          <a:bodyPr>
            <a:normAutofit/>
          </a:bodyPr>
          <a:lstStyle/>
          <a:p>
            <a:pPr algn="l"/>
            <a:r>
              <a:rPr lang="tr-TR" sz="3200" dirty="0"/>
              <a:t>Kırıklar</a:t>
            </a:r>
            <a:br>
              <a:rPr lang="tr-TR" sz="4000" dirty="0"/>
            </a:br>
            <a:r>
              <a:rPr lang="tr-TR" sz="2400" i="1" dirty="0"/>
              <a:t>Belirti Ve Bulguları</a:t>
            </a:r>
            <a:endParaRPr lang="tr-TR" sz="3600" i="1" dirty="0"/>
          </a:p>
        </p:txBody>
      </p:sp>
      <p:pic>
        <p:nvPicPr>
          <p:cNvPr id="6" name="Resim 5">
            <a:extLst>
              <a:ext uri="{FF2B5EF4-FFF2-40B4-BE49-F238E27FC236}">
                <a16:creationId xmlns:a16="http://schemas.microsoft.com/office/drawing/2014/main" id="{CA705978-D61B-4592-A90B-41BC582859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E0C2BFE8-2A53-86D8-77D3-1A6BA2C922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2540332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B30E0008-DEEC-4F42-A5CF-236C906FFE86}"/>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İçerik Yer Tutucusu 2"/>
          <p:cNvSpPr>
            <a:spLocks noGrp="1"/>
          </p:cNvSpPr>
          <p:nvPr>
            <p:ph idx="1"/>
          </p:nvPr>
        </p:nvSpPr>
        <p:spPr>
          <a:xfrm>
            <a:off x="539552" y="1777678"/>
            <a:ext cx="7848872" cy="4459634"/>
          </a:xfrm>
        </p:spPr>
        <p:txBody>
          <a:bodyPr>
            <a:noAutofit/>
          </a:bodyPr>
          <a:lstStyle/>
          <a:p>
            <a:pPr algn="just">
              <a:lnSpc>
                <a:spcPct val="115000"/>
              </a:lnSpc>
            </a:pPr>
            <a:r>
              <a:rPr lang="tr-TR" sz="2400" dirty="0">
                <a:effectLst/>
                <a:ea typeface="Times New Roman" panose="02020603050405020304" pitchFamily="18" charset="0"/>
              </a:rPr>
              <a:t>Olay yerinin siz ve hasta/yaralı için güvenli olduğundan emin olun.</a:t>
            </a:r>
            <a:endParaRPr lang="en-US" sz="2400" dirty="0">
              <a:effectLst/>
              <a:ea typeface="Times New Roman" panose="02020603050405020304" pitchFamily="18" charset="0"/>
            </a:endParaRPr>
          </a:p>
          <a:p>
            <a:pPr algn="just">
              <a:lnSpc>
                <a:spcPct val="115000"/>
              </a:lnSpc>
            </a:pPr>
            <a:r>
              <a:rPr lang="tr-TR" sz="2400" dirty="0">
                <a:solidFill>
                  <a:srgbClr val="000000"/>
                </a:solidFill>
                <a:effectLst/>
                <a:ea typeface="Times New Roman" panose="02020603050405020304" pitchFamily="18" charset="0"/>
              </a:rPr>
              <a:t>Yalnızsanız bağırın veya yardım çağırın ancak kişiyi gözetimsiz bırakmayın. Olay yerindeki bir kişiden 112 acil yardım numarasını aramasını isteyin. Yardım isteyip </a:t>
            </a:r>
            <a:r>
              <a:rPr lang="tr-TR" sz="2400" dirty="0">
                <a:effectLst/>
                <a:ea typeface="Times New Roman" panose="02020603050405020304" pitchFamily="18" charset="0"/>
              </a:rPr>
              <a:t>istemediğinden emin olmak için de </a:t>
            </a:r>
            <a:r>
              <a:rPr lang="tr-TR" sz="2400" dirty="0">
                <a:solidFill>
                  <a:srgbClr val="000000"/>
                </a:solidFill>
                <a:effectLst/>
                <a:ea typeface="Times New Roman" panose="02020603050405020304" pitchFamily="18" charset="0"/>
              </a:rPr>
              <a:t>ona geri dönmesini söyleyin.</a:t>
            </a:r>
            <a:endParaRPr lang="en-US" sz="2400" dirty="0">
              <a:effectLst/>
              <a:ea typeface="Times New Roman" panose="02020603050405020304" pitchFamily="18" charset="0"/>
            </a:endParaRPr>
          </a:p>
          <a:p>
            <a:pPr algn="just">
              <a:lnSpc>
                <a:spcPct val="115000"/>
              </a:lnSpc>
            </a:pPr>
            <a:r>
              <a:rPr lang="tr-TR" sz="2400" dirty="0">
                <a:solidFill>
                  <a:srgbClr val="000000"/>
                </a:solidFill>
                <a:effectLst/>
                <a:ea typeface="Times New Roman" panose="02020603050405020304" pitchFamily="18" charset="0"/>
              </a:rPr>
              <a:t>Mümkünse</a:t>
            </a:r>
            <a:r>
              <a:rPr lang="tr-TR" sz="2400" dirty="0">
                <a:effectLst/>
                <a:ea typeface="Times New Roman" panose="02020603050405020304" pitchFamily="18" charset="0"/>
              </a:rPr>
              <a:t>, hasta/yaralıyla ilg</a:t>
            </a:r>
            <a:r>
              <a:rPr lang="tr-TR" sz="2400" dirty="0">
                <a:solidFill>
                  <a:srgbClr val="000000"/>
                </a:solidFill>
                <a:effectLst/>
                <a:ea typeface="Times New Roman" panose="02020603050405020304" pitchFamily="18" charset="0"/>
              </a:rPr>
              <a:t>ilenmeden önce ellerinizi su ve sabun ile yıkayın. Sabun yoksa kül kullanabilirsiniz. Varsa, alkol bazlı dezenfektanlar da kullanılabilir.</a:t>
            </a:r>
            <a:endParaRPr lang="en-US" sz="2400" dirty="0">
              <a:effectLst/>
              <a:ea typeface="Times New Roman" panose="02020603050405020304" pitchFamily="18" charset="0"/>
            </a:endParaRPr>
          </a:p>
        </p:txBody>
      </p:sp>
      <p:sp>
        <p:nvSpPr>
          <p:cNvPr id="5" name="Başlık 1"/>
          <p:cNvSpPr>
            <a:spLocks noGrp="1"/>
          </p:cNvSpPr>
          <p:nvPr>
            <p:ph type="title"/>
          </p:nvPr>
        </p:nvSpPr>
        <p:spPr>
          <a:xfrm>
            <a:off x="457200" y="274638"/>
            <a:ext cx="7787208" cy="1143000"/>
          </a:xfrm>
        </p:spPr>
        <p:txBody>
          <a:bodyPr>
            <a:normAutofit/>
          </a:bodyPr>
          <a:lstStyle/>
          <a:p>
            <a:pPr algn="l"/>
            <a:r>
              <a:rPr lang="tr-TR" sz="3200" dirty="0"/>
              <a:t>Kırıklar</a:t>
            </a:r>
            <a:br>
              <a:rPr lang="tr-TR" sz="4000" dirty="0"/>
            </a:br>
            <a:r>
              <a:rPr lang="tr-TR" sz="2400" i="1" dirty="0"/>
              <a:t>İlk Yardım</a:t>
            </a:r>
            <a:endParaRPr lang="tr-TR" sz="3600" i="1" dirty="0"/>
          </a:p>
        </p:txBody>
      </p:sp>
      <p:pic>
        <p:nvPicPr>
          <p:cNvPr id="6" name="Resim 5">
            <a:extLst>
              <a:ext uri="{FF2B5EF4-FFF2-40B4-BE49-F238E27FC236}">
                <a16:creationId xmlns:a16="http://schemas.microsoft.com/office/drawing/2014/main" id="{22FBD81D-A104-47C5-94DF-4D2D881DB0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57B7B6F1-FE49-7110-7483-47388B7EB6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2119512995"/>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1172</TotalTime>
  <Words>2191</Words>
  <Application>Microsoft Office PowerPoint</Application>
  <PresentationFormat>Ekran Gösterisi (4:3)</PresentationFormat>
  <Paragraphs>253</Paragraphs>
  <Slides>40</Slides>
  <Notes>24</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40</vt:i4>
      </vt:variant>
    </vt:vector>
  </HeadingPairs>
  <TitlesOfParts>
    <vt:vector size="45" baseType="lpstr">
      <vt:lpstr>Arial</vt:lpstr>
      <vt:lpstr>Calibri</vt:lpstr>
      <vt:lpstr>Symbol</vt:lpstr>
      <vt:lpstr>Times New Roman</vt:lpstr>
      <vt:lpstr>Ofis Teması</vt:lpstr>
      <vt:lpstr>KIRIK, ÇIKIK, ZORLANMA VE BURKULMALARDA İLK YARDIM</vt:lpstr>
      <vt:lpstr>Sunum Planı</vt:lpstr>
      <vt:lpstr>Kırıklar Tanımlar</vt:lpstr>
      <vt:lpstr>Kırıklar Tipleri</vt:lpstr>
      <vt:lpstr>Kırıklar Belirti Ve Bulguları</vt:lpstr>
      <vt:lpstr>Kırıklar Belirti Ve Bulguları</vt:lpstr>
      <vt:lpstr>Kırıklar Belirti Ve Bulguları</vt:lpstr>
      <vt:lpstr>Kırıklar Belirti Ve Bulguları</vt:lpstr>
      <vt:lpstr>Kırıklar İlk Yardım</vt:lpstr>
      <vt:lpstr>Kırıklar İlk Yardım</vt:lpstr>
      <vt:lpstr>Kırıklar İlk Yardım</vt:lpstr>
      <vt:lpstr>Kırıklar İlk Yardım</vt:lpstr>
      <vt:lpstr>Kırıklar İlk Yardım</vt:lpstr>
      <vt:lpstr>Kırıklar İlk Yardım</vt:lpstr>
      <vt:lpstr>Çıkıklar Tanımlar</vt:lpstr>
      <vt:lpstr>Çıkıklar Nedenleri</vt:lpstr>
      <vt:lpstr>Çıkıklar Belirti Ve Bulgular</vt:lpstr>
      <vt:lpstr>Çıkıklar İlk Yardım</vt:lpstr>
      <vt:lpstr>Çıkıklar İlk Yardım</vt:lpstr>
      <vt:lpstr>Çıkıklar İlk Yardım</vt:lpstr>
      <vt:lpstr>Zorlanmalar ve Burkulmalar Tanımlar</vt:lpstr>
      <vt:lpstr>Zorlanmalar ve Burkulmalar Nedenleri</vt:lpstr>
      <vt:lpstr>Zorlanmalar ve Burkulmalar Belirti Ve Bulgular</vt:lpstr>
      <vt:lpstr>Zorlanmalar Ve Burkulmalar İlk Yardım</vt:lpstr>
      <vt:lpstr>Zorlanmalar Ve Burkulmalar İlk Yardım</vt:lpstr>
      <vt:lpstr>Zorlanmalar Ve Burkulmalar İlk Yardım</vt:lpstr>
      <vt:lpstr>Tespit yöntemleri</vt:lpstr>
      <vt:lpstr>Tespit Yöntemleri</vt:lpstr>
      <vt:lpstr>Tespit Yöntemleri</vt:lpstr>
      <vt:lpstr>Tespit Yöntemleri</vt:lpstr>
      <vt:lpstr>Tespit Yöntemleri</vt:lpstr>
      <vt:lpstr>Tespit Yöntemleri</vt:lpstr>
      <vt:lpstr>Tespit Yöntemleri</vt:lpstr>
      <vt:lpstr>Tespit Yöntemleri</vt:lpstr>
      <vt:lpstr>Tespit Yöntemleri</vt:lpstr>
      <vt:lpstr>Tespit Yöntemleri</vt:lpstr>
      <vt:lpstr>Tespit Yöntemleri</vt:lpstr>
      <vt:lpstr>Tespit Yöntemleri</vt:lpstr>
      <vt:lpstr>Tespit Yöntemleri</vt:lpstr>
      <vt:lpstr>Özet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GENEL İLK YARDIM BİLGİLERİ</dc:title>
  <dc:creator>win7</dc:creator>
  <cp:lastModifiedBy>Gürkan Akıncı</cp:lastModifiedBy>
  <cp:revision>216</cp:revision>
  <dcterms:created xsi:type="dcterms:W3CDTF">2020-12-16T20:56:57Z</dcterms:created>
  <dcterms:modified xsi:type="dcterms:W3CDTF">2025-04-08T16:36:30Z</dcterms:modified>
</cp:coreProperties>
</file>