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89" r:id="rId4"/>
    <p:sldId id="406" r:id="rId5"/>
    <p:sldId id="390" r:id="rId6"/>
    <p:sldId id="391" r:id="rId7"/>
    <p:sldId id="392" r:id="rId8"/>
    <p:sldId id="393" r:id="rId9"/>
    <p:sldId id="394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325" r:id="rId20"/>
    <p:sldId id="376" r:id="rId21"/>
    <p:sldId id="377" r:id="rId22"/>
    <p:sldId id="378" r:id="rId23"/>
    <p:sldId id="379" r:id="rId24"/>
    <p:sldId id="407" r:id="rId25"/>
    <p:sldId id="380" r:id="rId26"/>
    <p:sldId id="408" r:id="rId27"/>
    <p:sldId id="381" r:id="rId28"/>
    <p:sldId id="382" r:id="rId29"/>
    <p:sldId id="383" r:id="rId30"/>
    <p:sldId id="384" r:id="rId31"/>
    <p:sldId id="385" r:id="rId32"/>
    <p:sldId id="412" r:id="rId33"/>
    <p:sldId id="386" r:id="rId34"/>
    <p:sldId id="387" r:id="rId35"/>
    <p:sldId id="388" r:id="rId36"/>
    <p:sldId id="405" r:id="rId37"/>
    <p:sldId id="414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A1B66-7E0A-4700-B8A8-7DF63D95D565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C3E7F-2117-4D9B-9F81-D90057DFB5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48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C3E7F-2117-4D9B-9F81-D90057DFB55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03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1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0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44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5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2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9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17C4BA0E-F2E1-468A-B86C-85EA3CAA564F}"/>
              </a:ext>
            </a:extLst>
          </p:cNvPr>
          <p:cNvSpPr/>
          <p:nvPr/>
        </p:nvSpPr>
        <p:spPr>
          <a:xfrm>
            <a:off x="25404" y="2470128"/>
            <a:ext cx="9121613" cy="17149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2672916"/>
            <a:ext cx="8352928" cy="1512168"/>
          </a:xfrm>
        </p:spPr>
        <p:txBody>
          <a:bodyPr>
            <a:normAutofit/>
          </a:bodyPr>
          <a:lstStyle/>
          <a:p>
            <a:pPr lvl="0"/>
            <a:r>
              <a:rPr lang="tr-TR" sz="4000" b="1" dirty="0"/>
              <a:t>BÖCEK SOKMALARI VE HAYVAN ISIRIKLARINDA İLK YARDIM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59ED3D9-3684-405E-8818-A5CEEDD1F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844008"/>
            <a:ext cx="2123728" cy="159279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6C6E2DF-C92F-4243-BB40-6266A8CE1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818401"/>
            <a:ext cx="2246724" cy="168504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85091EF-E6AA-40FD-97B9-9EB44545AC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827788"/>
            <a:ext cx="2246725" cy="1685044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-19173"/>
            <a:ext cx="2534756" cy="248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37F1796-5CB5-4C5D-A5D1-2B5AFD448A8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EB6EA-C548-4F5A-93CC-77020A2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916832"/>
            <a:ext cx="8064896" cy="345638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Örümcekler et obur hayvanlardır ve kurbanlarını zehirleyerek felç ederler. </a:t>
            </a:r>
          </a:p>
          <a:p>
            <a:pPr algn="just"/>
            <a:r>
              <a:rPr lang="tr-TR" sz="2400" dirty="0"/>
              <a:t>Örümceklerin dişleri, insan cildini geçebilecek kadar uzun ve zehir miktarları yeterli düzeyde değildir.</a:t>
            </a:r>
          </a:p>
          <a:p>
            <a:pPr algn="just"/>
            <a:r>
              <a:rPr lang="tr-TR" sz="2400" dirty="0"/>
              <a:t>Örümcek ısırığı sıcak aylarda daha sık görülür. </a:t>
            </a:r>
          </a:p>
          <a:p>
            <a:pPr algn="just"/>
            <a:r>
              <a:rPr lang="tr-TR" sz="2400" dirty="0"/>
              <a:t>Örümcek ısırığının teşhis edilmesi zordur.</a:t>
            </a:r>
          </a:p>
          <a:p>
            <a:pPr algn="just"/>
            <a:r>
              <a:rPr lang="tr-TR" sz="2400" dirty="0"/>
              <a:t>Nadir olarak tüm vücudu ilgilendiren (sistemik) zehirlenmeler ve bazen de ölüm meydana gelebilir.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1E4233E4-40E7-4DBE-AB21-DDF4E4CD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Örümcek Isırıkları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6D814C-2E48-4048-9162-A3BB21938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E13E1A8-72FA-4458-AFE8-E369B6EB03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242266"/>
            <a:ext cx="2987824" cy="1574106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65DF338-7581-ED92-3BB2-A6B7255838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175E1B9F-2F0A-49D4-AD33-05CB12F9564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EB6EA-C548-4F5A-93CC-77020A2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72816"/>
            <a:ext cx="6120680" cy="453650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Isırılan bölgeyi su ve sabunla yıkayın.</a:t>
            </a:r>
          </a:p>
          <a:p>
            <a:pPr algn="just"/>
            <a:r>
              <a:rPr lang="tr-TR" sz="2400" dirty="0"/>
              <a:t>Isırılan bölgeye soğuk uygulaması yapın.</a:t>
            </a:r>
          </a:p>
          <a:p>
            <a:pPr algn="just"/>
            <a:r>
              <a:rPr lang="tr-TR" sz="2400" dirty="0"/>
              <a:t>Kan dolaşımını engellemeyecek şekilde bandaj uygulayın.</a:t>
            </a:r>
          </a:p>
          <a:p>
            <a:pPr algn="just"/>
            <a:r>
              <a:rPr lang="tr-TR" sz="2400" dirty="0"/>
              <a:t>Örümceğin ısırdığı bölgede kızarıklık ve ağrı artışına ilave olarak uyuşukluk başlarsa en yakın sağlık kuruluşuna hastayı yönlendirin.</a:t>
            </a:r>
          </a:p>
          <a:p>
            <a:pPr algn="just"/>
            <a:r>
              <a:rPr lang="tr-TR" sz="2400" dirty="0"/>
              <a:t>Hastada tüm vücudu ilgilendiren (sistemik) bulgular varsa hemen 112 acil yardım numarasını arayarak ya da aratarak yardım isteyin.</a:t>
            </a:r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2974B0A-20C2-4F81-AEA6-53B6A881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Örümcek Isırıklarında İlk Yardım</a:t>
            </a:r>
            <a:endParaRPr lang="tr-TR" sz="32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8263" y="2285924"/>
            <a:ext cx="1800201" cy="135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8263" y="4044475"/>
            <a:ext cx="1800199" cy="1350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7B2C7AF-8AB2-417D-B601-537C5048BA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3100D35-3957-81B2-FEC0-686EDE2860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5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4D2359F-E568-4966-A749-EB92882792B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EB6EA-C548-4F5A-93CC-77020A2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16231"/>
            <a:ext cx="8064896" cy="4061041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Akrepler özellikle sıcak ve kuru iklimlerdeki genellikle kuytu yerlerde bulunurlar. </a:t>
            </a:r>
          </a:p>
          <a:p>
            <a:pPr algn="just"/>
            <a:r>
              <a:rPr lang="tr-TR" sz="2400" dirty="0"/>
              <a:t>Ülkemizde daha çok Güneydoğu Anadolu bölgesinde rastlanır. </a:t>
            </a:r>
          </a:p>
          <a:p>
            <a:pPr algn="just"/>
            <a:r>
              <a:rPr lang="tr-TR" sz="2400" dirty="0"/>
              <a:t>Akrep uzun kuyruğunun sonundaki iğnesi ile sokar ve öldürücü olabilir. </a:t>
            </a:r>
          </a:p>
          <a:p>
            <a:pPr algn="just"/>
            <a:r>
              <a:rPr lang="tr-TR" sz="2400" dirty="0"/>
              <a:t>Akrebin soktuğu vücut bölgesinde kuvvetli yerel (lokal) belirti ve bulgular meydana gelir. </a:t>
            </a:r>
          </a:p>
          <a:p>
            <a:pPr algn="just"/>
            <a:r>
              <a:rPr lang="tr-TR" sz="2400" dirty="0"/>
              <a:t>Sonrasında da olaya tüm vücudu ilgilendiren (sistemik) belirti ve bulgular eklenebilir.</a:t>
            </a:r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46B5EFD-BE48-4B01-BC7D-CCB2FDE2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Akrep Sokmaları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B94C9D-2E68-43F2-B93E-BE29C2BDB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9FA1CA2-70C6-4F52-9D16-A8088B9A02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420875"/>
            <a:ext cx="2298947" cy="1481544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31F4E31-C87D-AAFA-4687-27D2BEAC4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9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341E2316-2926-4BA1-9726-7AC5E6B02F1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EB6EA-C548-4F5A-93CC-77020A2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64" y="1672214"/>
            <a:ext cx="8229600" cy="4291706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Hasta/yaralıyı sakinleştirin.</a:t>
            </a:r>
          </a:p>
          <a:p>
            <a:pPr algn="just"/>
            <a:r>
              <a:rPr lang="tr-TR" sz="2400" dirty="0"/>
              <a:t>Sokmanın olduğu bölgeyi hareket ettirmeyin.</a:t>
            </a:r>
          </a:p>
          <a:p>
            <a:pPr algn="just"/>
            <a:r>
              <a:rPr lang="tr-TR" sz="2400" dirty="0"/>
              <a:t>Sokulan yeri su ve sabunla nazikçe yıkayın.</a:t>
            </a:r>
          </a:p>
          <a:p>
            <a:pPr algn="just"/>
            <a:r>
              <a:rPr lang="tr-TR" sz="2400" dirty="0"/>
              <a:t>Sokulan yerin üzerine 15 dakika soğuk uygulama yapın.</a:t>
            </a:r>
          </a:p>
          <a:p>
            <a:pPr algn="just"/>
            <a:r>
              <a:rPr lang="tr-TR" sz="2400" dirty="0"/>
              <a:t>Kan dolaşımını engellemeyecek şekilde bandaj uygulayın.</a:t>
            </a:r>
          </a:p>
          <a:p>
            <a:pPr algn="just"/>
            <a:r>
              <a:rPr lang="tr-TR" sz="2400" dirty="0"/>
              <a:t>Sokulan yere kesme veya emme gibi herhangi bir işlem yapmayın.</a:t>
            </a:r>
          </a:p>
          <a:p>
            <a:pPr algn="just"/>
            <a:r>
              <a:rPr lang="tr-TR" sz="2400" dirty="0"/>
              <a:t>Şiddetli ağrı varsa ağrı kesici verin.</a:t>
            </a:r>
          </a:p>
          <a:p>
            <a:pPr algn="just"/>
            <a:r>
              <a:rPr lang="tr-TR" sz="2400" dirty="0"/>
              <a:t>112 acil yardım numarasını arayarak ya da aratarak yardım isteyin.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E0D97519-7D35-4026-B0DF-5979D2B9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Akrep Sokmalarında İlk Yardım</a:t>
            </a:r>
            <a:endParaRPr lang="tr-TR" sz="32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8304" y="1781957"/>
            <a:ext cx="1535851" cy="115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F9DBB15-D01C-438E-9986-DDB18DAF28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F08E5D0-B8D8-6A66-12FC-AF30186153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1EA29EE-D3F4-462B-9ADD-1095859A701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EB6EA-C548-4F5A-93CC-77020A2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" y="1888238"/>
            <a:ext cx="4690864" cy="398903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Arı birkaç yerden soktuysa, nefes borusuna yakın bir yerden soktuysa ya da kişi alerjik bünyeli ise tehlikeli olabilir. </a:t>
            </a:r>
          </a:p>
          <a:p>
            <a:pPr algn="just"/>
            <a:r>
              <a:rPr lang="tr-TR" sz="2400" dirty="0"/>
              <a:t>Alerjik kişilerde sadece bir arı sokmasında bile dakikalar içerisinde nefes darlığı ve şoka neden olabilir. </a:t>
            </a:r>
          </a:p>
          <a:p>
            <a:pPr algn="just"/>
            <a:r>
              <a:rPr lang="tr-TR" sz="2400" dirty="0"/>
              <a:t>Hastaların % 5’i arı sokmalarına karşı alerjiktir.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9DB1F82-5187-4D55-AC0D-F7559EAA89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18" y="3098502"/>
            <a:ext cx="1993019" cy="1568505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FD5B3D24-6D5E-40C1-8DC7-F33A5D08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Arı Sokmaları</a:t>
            </a:r>
            <a:endParaRPr lang="tr-TR" sz="3200" i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ABAB0E5-EA78-4E25-AC9E-1D39DB28B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86E16E5-8978-EBA3-F589-8AF39368A8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1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C703F13-0F83-4FDE-B132-20315F1E9F2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EB6EA-C548-4F5A-93CC-77020A2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649" y="1788709"/>
            <a:ext cx="7560840" cy="4276946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Sokulan kişiye yardım etmeden önce bölgenin güvenli olduğundan emin olun.</a:t>
            </a:r>
          </a:p>
          <a:p>
            <a:pPr algn="just"/>
            <a:r>
              <a:rPr lang="tr-TR" sz="2400" dirty="0"/>
              <a:t>Yaban arısı veya eşek arısının hala etrafta olduğu bir bölgede iseniz, sokulan kişi ile daha güvenli bir bölgeye sakin bir şekilde yürüyün. </a:t>
            </a:r>
          </a:p>
          <a:p>
            <a:pPr algn="just"/>
            <a:r>
              <a:rPr lang="tr-TR" sz="2400" dirty="0"/>
              <a:t>Çok sayıda arı tarafından saldırıya uğramış ve arılar hala saldırmaya devam ediyorlarsa, mümkün olduğunca hızla olay yerinden kaçın ve sığınacak bir yer arayın.</a:t>
            </a:r>
          </a:p>
          <a:p>
            <a:pPr algn="just"/>
            <a:r>
              <a:rPr lang="tr-TR" sz="2400" dirty="0"/>
              <a:t>Sokma yerini su ve sabun ile yıkayın.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0028827-C26C-466A-83C7-6173DDD7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Arı Sokmalarında 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B0EE4A-6EE5-46F5-99CA-0AC5AC81B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75C46AC-055E-4E82-9AF4-C42D1DAD37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52536" y="1916832"/>
            <a:ext cx="2193662" cy="120231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E92449EB-BEF6-FEFE-C45F-774790C117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5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5E32474C-73F7-4EC8-B497-F52FDF82762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EB6EA-C548-4F5A-93CC-77020A2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931224" cy="381642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Cildin üzerinden görülüyorsa arının iğnesini çıkarın. </a:t>
            </a:r>
          </a:p>
          <a:p>
            <a:pPr lvl="1" algn="just"/>
            <a:r>
              <a:rPr lang="tr-TR" sz="2400" dirty="0"/>
              <a:t>Arının iğnesini mümkün olduğunca hızlı çıkarmaya çalışın. </a:t>
            </a:r>
          </a:p>
          <a:p>
            <a:pPr lvl="1" algn="just"/>
            <a:r>
              <a:rPr lang="tr-TR" sz="2400" dirty="0"/>
              <a:t>İğneyi çıkarmak için herhangi bir kredi kartı, cetvel veya anahtar arkası gibi düz kenarlı bir alet kullanın. </a:t>
            </a:r>
          </a:p>
          <a:p>
            <a:pPr lvl="1" algn="just"/>
            <a:r>
              <a:rPr lang="tr-TR" sz="2400" dirty="0"/>
              <a:t>İğne dışarı çıkıncaya kadar iğnenin olduğu yeri elinizdeki aletle nazikçe kazıyın.</a:t>
            </a:r>
          </a:p>
          <a:p>
            <a:pPr lvl="1" algn="just"/>
            <a:r>
              <a:rPr lang="tr-TR" sz="2400" dirty="0"/>
              <a:t>İğneyi cımbız gibi aletlerle sıkarak çıkartmayın. İğneyi sıkmak cilde daha fazla zehrin salınmasına neden olabilir. 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1C0AC5D0-05CF-4F53-888D-D56F0BEE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Arı Sokmalarında 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C2A3D9-E474-4900-9ACD-D117C40821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A06680C9-064C-CBAF-189B-E3E35D1E2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9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268BF51-A35E-4DBA-B9EF-973DBC21660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EB6EA-C548-4F5A-93CC-77020A2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2235700"/>
            <a:ext cx="7848872" cy="3556986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Soğuk uygulama yaparak ödem ve zehir emilimini azaltın.</a:t>
            </a:r>
          </a:p>
          <a:p>
            <a:pPr algn="just"/>
            <a:r>
              <a:rPr lang="tr-TR" sz="2400" dirty="0"/>
              <a:t>Ağız içi sokmalarında, alerji hikâyesi olanlarda ve tüm vücudu ilgilendiren (sistemik) bulgular gösterenlerde hemen 112 acil yardım numarasını arayarak ya da aratarak yardım isteyin.</a:t>
            </a:r>
          </a:p>
          <a:p>
            <a:pPr algn="just"/>
            <a:r>
              <a:rPr lang="tr-TR" sz="2400" dirty="0"/>
              <a:t>Nefes darlığı, dil, boğaz ve yüzde şişlikle ciddi alerjik bulguları olan hastaların reçete edilmiş ilacı (Epinefrin oto enjektör) varsa hastanın bacağı üzerinden kaslı bir bölgeye uygulayın.</a:t>
            </a:r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44D1C4B-0CDB-4086-B417-42A74FAE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Arı Sokmalarında 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3C7035-C749-4866-BF5C-11D13FEED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7A0614F4-4F3F-87AC-A61E-230B6FA305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2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61E40B5-AB56-40FE-A569-731E5896369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B15062-3BD0-42B8-A764-076CC237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Böcek Isırık Ve Sokmaları </a:t>
            </a:r>
            <a:br>
              <a:rPr lang="tr-TR" sz="3200" dirty="0"/>
            </a:br>
            <a:r>
              <a:rPr lang="tr-TR" sz="2800" i="1" dirty="0"/>
              <a:t>Dikkat Edilmesi Gereken Hususlar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4BC88B-19D3-4154-ABA9-72C113FC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564904"/>
            <a:ext cx="7848872" cy="259228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Böcek ısırık ve sokmalarında zehrin kana karışmasını engellemek amaçlı ısırılan yara üzerine kesinlikle herhangi bir işlem (vakumla, şırınga ya da ağızla yaranın emilmesi, kesilmesi, enjeksiyon, dağlama gibi) yapılmaz. </a:t>
            </a:r>
          </a:p>
          <a:p>
            <a:pPr algn="just"/>
            <a:r>
              <a:rPr lang="tr-TR" sz="2400" dirty="0"/>
              <a:t>Bunlar enfeksiyona yol açar ve yara iyileştirmesini geciktirirler.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5DB0F39-494C-4411-BAED-794F7D001A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3093EA4-CBE7-5B59-7770-BC769D0E97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3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42D90AF-B975-4E78-BB36-D136A2FCD99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9983" y="2240868"/>
            <a:ext cx="7764034" cy="2376264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cs typeface="Times New Roman" panose="02020603050405020304" pitchFamily="18" charset="0"/>
              </a:rPr>
              <a:t>Bir hayvan ısırığında iki sorunla karşı karşıya kalınmaktadır. </a:t>
            </a:r>
          </a:p>
          <a:p>
            <a:pPr lvl="1" algn="just"/>
            <a:r>
              <a:rPr lang="tr-TR" sz="2400" b="1" i="1" dirty="0">
                <a:cs typeface="Times New Roman" panose="02020603050405020304" pitchFamily="18" charset="0"/>
              </a:rPr>
              <a:t>Birincisi; </a:t>
            </a:r>
            <a:r>
              <a:rPr lang="tr-TR" sz="2400" dirty="0">
                <a:cs typeface="Times New Roman" panose="02020603050405020304" pitchFamily="18" charset="0"/>
              </a:rPr>
              <a:t>vücutta ortaya çıkan doku yaralanması, </a:t>
            </a:r>
          </a:p>
          <a:p>
            <a:pPr lvl="1" algn="just"/>
            <a:r>
              <a:rPr lang="tr-TR" sz="2400" b="1" i="1" dirty="0">
                <a:cs typeface="Times New Roman" panose="02020603050405020304" pitchFamily="18" charset="0"/>
              </a:rPr>
              <a:t>İkincisi; </a:t>
            </a:r>
            <a:r>
              <a:rPr lang="tr-TR" sz="2400" dirty="0">
                <a:cs typeface="Times New Roman" panose="02020603050405020304" pitchFamily="18" charset="0"/>
              </a:rPr>
              <a:t>daha sonra oluşabilecek enfeksiyonlar yani mikrobik hastalıklardır. 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Bu enfeksiyonların başında </a:t>
            </a:r>
            <a:r>
              <a:rPr lang="tr-TR" sz="2400" dirty="0" err="1">
                <a:cs typeface="Times New Roman" panose="02020603050405020304" pitchFamily="18" charset="0"/>
              </a:rPr>
              <a:t>tetanoz</a:t>
            </a:r>
            <a:r>
              <a:rPr lang="tr-TR" sz="2400" dirty="0">
                <a:cs typeface="Times New Roman" panose="02020603050405020304" pitchFamily="18" charset="0"/>
              </a:rPr>
              <a:t> ve kuduz gelmektedir.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Hayvan Isırıkları (Kedi, Köpek, At, İnek)</a:t>
            </a:r>
            <a:br>
              <a:rPr lang="tr-TR" sz="3200" dirty="0"/>
            </a:br>
            <a:r>
              <a:rPr lang="tr-TR" sz="2400" dirty="0"/>
              <a:t>Genel Bilgiler</a:t>
            </a:r>
            <a:endParaRPr lang="tr-TR" sz="27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ED04756-0FC7-4634-BEF6-7AD778A75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3987288-3B68-19F2-2CB7-7C40B85BB8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4FCBCF6-4F18-4A54-B873-BB2048FBB74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3568" y="490662"/>
            <a:ext cx="4186808" cy="77809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Sunum Planı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2132856"/>
            <a:ext cx="7776864" cy="316835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Böcek ısırıkları veya sokmaları (Kene, Örümcek, Akrep, Arı)</a:t>
            </a:r>
            <a:endParaRPr lang="tr-TR" sz="2400" dirty="0"/>
          </a:p>
          <a:p>
            <a:pPr>
              <a:lnSpc>
                <a:spcPct val="150000"/>
              </a:lnSpc>
            </a:pPr>
            <a:r>
              <a:rPr lang="tr-TR" sz="2400" dirty="0"/>
              <a:t>Hayvan ısırıkları (Kedi, Köpek, At, İnek)</a:t>
            </a:r>
          </a:p>
          <a:p>
            <a:pPr>
              <a:lnSpc>
                <a:spcPct val="150000"/>
              </a:lnSpc>
            </a:pPr>
            <a:r>
              <a:rPr lang="tr-TR" sz="2400" dirty="0"/>
              <a:t>Yılan ısırıkları</a:t>
            </a:r>
          </a:p>
          <a:p>
            <a:pPr>
              <a:lnSpc>
                <a:spcPct val="150000"/>
              </a:lnSpc>
            </a:pPr>
            <a:r>
              <a:rPr lang="tr-TR" sz="2400" dirty="0"/>
              <a:t>Denizanası sokmaları</a:t>
            </a:r>
          </a:p>
          <a:p>
            <a:pPr algn="just">
              <a:lnSpc>
                <a:spcPct val="150000"/>
              </a:lnSpc>
            </a:pPr>
            <a:r>
              <a:rPr lang="tr-TR" sz="2400" dirty="0"/>
              <a:t>Özet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8D5E7B-BD54-46E6-8451-2ECFF66204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3C66744-09F2-4F16-8374-FD36A06F1C6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3568" y="2204864"/>
            <a:ext cx="4464496" cy="3168352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cs typeface="Times New Roman" panose="02020603050405020304" pitchFamily="18" charset="0"/>
              </a:rPr>
              <a:t>Isırık ve diş izleri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Cilt ve cilt altı dokularda yaralar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Cilt ve doku kayıpları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Orta veya şiddetli kanama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Şişlik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Kızarıklık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Ağrı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Hayvan Isırıkları (Kedi, Köpek, At, İnek)</a:t>
            </a:r>
            <a:br>
              <a:rPr lang="tr-TR" sz="3200" dirty="0"/>
            </a:br>
            <a:r>
              <a:rPr lang="tr-TR" sz="2400" i="1" dirty="0"/>
              <a:t>Belirti Ve Bulgular</a:t>
            </a:r>
            <a:endParaRPr lang="tr-TR" sz="28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D86F15F-4C90-9E4A-B0CF-6C1008933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975" y="2138934"/>
            <a:ext cx="2731723" cy="20487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45081E6-6138-A040-8334-43F59A0DC2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47" y="4475004"/>
            <a:ext cx="2811143" cy="210835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B3830C2-D693-4515-939B-A80B6E34F8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E8245287-FE91-4F6D-39C4-8056EC3173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3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AF7CEDE-7CB6-476E-B4FD-550FA0D08D3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1988840"/>
            <a:ext cx="7920880" cy="3888432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400" dirty="0">
                <a:cs typeface="Times New Roman" panose="02020603050405020304" pitchFamily="18" charset="0"/>
              </a:rPr>
              <a:t>Bölgenin güvenli olduğundan ve hayvanın sizi veya ısırılan kişiyi tekrar ısıramayacağından emin olun. Emin değilseniz gerekli tedbirleri alın.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Yaşamsal bulguları değerlendirin.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Yaraya bakmadan önce ellerinizi su ve sabunla yıkayın. Varsa, alkol bazlı dezenfektanlar da kullanılabilirsiniz.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Mümkünse eldiven giyin. Değilse, temiz bir plastik poşet de kullanabilirsiniz.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Isırılan kişinin kanı veya yarası ile temas etmemeye çalışın.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Yarayı 10-15 dakika su ve sabunla yıkayın.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Hayvan Isırıkları (Kedi, Köpek, At, İnek)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32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96589A-6D1D-4EAE-9AF5-F0C1783B45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2EEA7BBB-94DB-C49F-A8AB-470C626A23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09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29CCF90-AFDA-4066-88C1-9AF3F77AD8B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4380" y="1772816"/>
            <a:ext cx="8075240" cy="367965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tr-TR" sz="2400" dirty="0">
                <a:cs typeface="Times New Roman" panose="02020603050405020304" pitchFamily="18" charset="0"/>
              </a:rPr>
              <a:t>Isırılan kişiye kuduz ve/veya </a:t>
            </a:r>
            <a:r>
              <a:rPr lang="tr-TR" sz="2400" dirty="0" err="1">
                <a:cs typeface="Times New Roman" panose="02020603050405020304" pitchFamily="18" charset="0"/>
              </a:rPr>
              <a:t>tetanoz</a:t>
            </a:r>
            <a:r>
              <a:rPr lang="tr-TR" sz="2400" dirty="0">
                <a:cs typeface="Times New Roman" panose="02020603050405020304" pitchFamily="18" charset="0"/>
              </a:rPr>
              <a:t> aşıları ve yara bakımı için bir sağlık kuruluşuna başvurmasını söyleyin.</a:t>
            </a:r>
          </a:p>
          <a:p>
            <a:pPr algn="just">
              <a:lnSpc>
                <a:spcPct val="110000"/>
              </a:lnSpc>
            </a:pPr>
            <a:r>
              <a:rPr lang="tr-TR" sz="2400" dirty="0">
                <a:cs typeface="Times New Roman" panose="02020603050405020304" pitchFamily="18" charset="0"/>
              </a:rPr>
              <a:t>Yaralanma ciddi ve yaralının hayati tehlikesi mevcutsa derhal 112 acil yardım numarasını arayarak ya da aratarak yardım isteyin. </a:t>
            </a:r>
          </a:p>
          <a:p>
            <a:pPr algn="just">
              <a:lnSpc>
                <a:spcPct val="110000"/>
              </a:lnSpc>
            </a:pPr>
            <a:r>
              <a:rPr lang="tr-TR" sz="2400" dirty="0">
                <a:cs typeface="Times New Roman" panose="02020603050405020304" pitchFamily="18" charset="0"/>
              </a:rPr>
              <a:t>Yara şiddetli kanıyorsa yaraya doğrudan bası uygulayarak kanamayı durdurun.</a:t>
            </a:r>
          </a:p>
          <a:p>
            <a:pPr algn="just">
              <a:lnSpc>
                <a:spcPct val="110000"/>
              </a:lnSpc>
            </a:pPr>
            <a:r>
              <a:rPr lang="tr-TR" sz="2400" dirty="0">
                <a:cs typeface="Times New Roman" panose="02020603050405020304" pitchFamily="18" charset="0"/>
              </a:rPr>
              <a:t>Yarayı kuru temiz bir bezle veya bandajla örtün.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3B16BA75-C378-4602-AE49-4B12BCFD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Hayvan Isırıkları (Kedi, Köpek, At, İnek)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B5DB99B-B0E4-40BB-86E4-6B7B9189D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27BEDB2-0EC0-3CC7-996E-6BE52BF9F8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3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A8410BF-EE4C-42FF-9918-C1271FB723A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5212" y="2033972"/>
            <a:ext cx="8013576" cy="3240360"/>
          </a:xfrm>
        </p:spPr>
        <p:txBody>
          <a:bodyPr>
            <a:noAutofit/>
          </a:bodyPr>
          <a:lstStyle/>
          <a:p>
            <a:pPr algn="just"/>
            <a:r>
              <a:rPr lang="tr-TR" sz="2400" dirty="0">
                <a:cs typeface="Times New Roman" panose="02020603050405020304" pitchFamily="18" charset="0"/>
              </a:rPr>
              <a:t>Yara üzerine herhangi yabancı bir madde (çeşitli otlar, biber, yağ, benzin vs.) dökmeyin ve yara üzerinde herhangi bir işlem yapmayın. 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Hayati tehlike oluşturmuyorsa dahi, köpek (veya başka bir hayvan) tarafından ısırılan kişinin mutlaka en yakın sağlık kuruluşuna başvurmasını sağlayın.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Kuduz aşısı yapılmamış hayvanların en az 10 gün gözetim altında tutulmasını sağlayın.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9485A1D5-9BFB-4AD2-9B24-D31C083B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Hayvan Isırıkları (Kedi, Köpek, At, İnek)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C77E04B-F765-4D99-91F3-75E206E92C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A3E8DD8F-136A-A1F1-4CDB-CB013FF25D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70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F135F69-D3CA-44A7-98B5-1B5639EF0D6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5212" y="2420888"/>
            <a:ext cx="8013576" cy="2592288"/>
          </a:xfrm>
        </p:spPr>
        <p:txBody>
          <a:bodyPr>
            <a:noAutofit/>
          </a:bodyPr>
          <a:lstStyle/>
          <a:p>
            <a:pPr algn="just"/>
            <a:r>
              <a:rPr lang="tr-TR" sz="2400" dirty="0">
                <a:cs typeface="Times New Roman" panose="02020603050405020304" pitchFamily="18" charset="0"/>
              </a:rPr>
              <a:t>Hayvanı kendiniz yakalamak için çabalamayın. Hayvana yaklaşmayın.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Kesinlikle gerekli olmadıkça hayvanı öldürmeyin. Eğer öldürülmesi gerekiyorsa, kuduz muayenesi için hayvanın baş ve beynini hasardan koruyun. 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Uygun önlemler almadan hayvana dokunmayın.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9485A1D5-9BFB-4AD2-9B24-D31C083B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Hayvan Isırıkları (Kedi, Köpek, At, İnek)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A515AB-3648-417A-8417-AAAA6724CC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FD6B4AC-CBBB-669A-EFC6-5477107113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6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50F6C94-3BAC-4E59-98DB-568A2DBE34E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3BE415-7292-48D2-BD27-6EEC2B7E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Yılan Isırıkları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60246"/>
            <a:ext cx="7920880" cy="3773010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Dünya üzerinde 2500’den fazla çeşit yılan vardır ve yılanlar rahatsız veya tehdit edilmediklerinde nadiren ısırırlar. </a:t>
            </a:r>
          </a:p>
          <a:p>
            <a:pPr algn="just"/>
            <a:r>
              <a:rPr lang="tr-TR" sz="2400" dirty="0"/>
              <a:t>Yılan ısırıklarının etkileri yılanın türüne göre değişir. </a:t>
            </a:r>
          </a:p>
          <a:p>
            <a:pPr algn="just"/>
            <a:r>
              <a:rPr lang="tr-TR" sz="2400" dirty="0"/>
              <a:t>Ancak genel kabul tüm yılan ısırıklarına zehirliymiş gibi muamele edilmesidir. </a:t>
            </a:r>
          </a:p>
          <a:p>
            <a:pPr algn="just"/>
            <a:r>
              <a:rPr lang="tr-TR" sz="2400" dirty="0"/>
              <a:t>Yılan ısırıklarında ilk yardım uygulamasında yılan türlerine göre farklılık yoktur. </a:t>
            </a:r>
          </a:p>
          <a:p>
            <a:pPr algn="just"/>
            <a:r>
              <a:rPr lang="tr-TR" sz="2400" dirty="0"/>
              <a:t>Yılanı tespit edip fotoğraf alınabiliyorsa tedavi sırasında </a:t>
            </a:r>
            <a:r>
              <a:rPr lang="tr-TR" sz="2400" dirty="0" err="1"/>
              <a:t>antivenom</a:t>
            </a:r>
            <a:r>
              <a:rPr lang="tr-TR" sz="2400" dirty="0"/>
              <a:t> kullanımında önemli olabilir.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D53B25B-CCFA-4C87-912F-C370C5A206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1026" name="Picture 2" descr="https://attachment.outlook.live.net/owa/MSA%3Anilufer.emen%40hotmail.com/service.svc/s/GetAttachmentThumbnail?id=AQMkADAwATY0MDABLTgyZWQtOWI3ZC0wMAItMDAKAEYAAANQsBnJzs2ERaf3a6s9VbtkBwAwd1cqBoZ4QJ97AK%2B5Iuv1AAACAQwAAAAwd1cqBoZ4QJ97AK%2B5Iuv1AAQytyJhAAAAARIAEAAidosZpW%2FsR7SAfZOaWGqk&amp;thumbnailType=2&amp;isc=1&amp;token=eyJhbGciOiJSUzI1NiIsImtpZCI6IjMwODE3OUNFNUY0QjUyRTc4QjJEQjg5NjZCQUY0RUNDMzcyN0FFRUUiLCJ0eXAiOiJKV1QiLCJ4NXQiOiJNSUY1emw5TFV1ZUxMYmlXYTY5T3pEY25ydTQifQ.eyJvcmlnaW4iOiJodHRwczovL291dGxvb2subGl2ZS5jb20iLCJ1YyI6IjA5OTcyMzI3MWU3ZTQxNjQ5NWI5ZjJhZGRhYmRhMTUyIiwidmVyIjoiRXhjaGFuZ2UuQ2FsbGJhY2suVjEiLCJhcHBjdHhzZW5kZXIiOiJPd2FEb3dubG9hZEA4NGRmOWU3Zi1lOWY2LTQwYWYtYjQzNS1hYWFhYWFhYWFhYWEiLCJpc3NyaW5nIjoiV1ciLCJhcHBjdHgiOiJ7XCJtc2V4Y2hwcm90XCI6XCJvd2FcIixcInB1aWRcIjpcIjE3NTkyMjA4MDEwNTE1MTdcIixcInNjb3BlXCI6XCJPd2FEb3dubG9hZFwiLFwib2lkXCI6XCIwMDA2NDAwMC04MmVkLTliN2QtMDAwMC0wMDAwMDAwMDAwMDBcIixcInByaW1hcnlzaWRcIjpcIlMtMS0yODI3LTQwOTYwMC0yMTk2NjA5OTE3XCJ9IiwibmJmIjoxNjEzMDEyMDY2LCJleHAiOjE2MTMwMTI2NjYsImlzcyI6IjAwMDAwMDAyLTAwMDAtMGZmMS1jZTAwLTAwMDAwMDAwMDAwMEA4NGRmOWU3Zi1lOWY2LTQwYWYtYjQzNS1hYWFhYWFhYWFhYWEiLCJhdWQiOiIwMDAwMDAwMi0wMDAwLTBmZjEtY2UwMC0wMDAwMDAwMDAwMDAvYXR0YWNobWVudC5vdXRsb29rLmxpdmUubmV0QDg0ZGY5ZTdmLWU5ZjYtNDBhZi1iNDM1LWFhYWFhYWFhYWFhYSIsImhhcHAiOiJvd2EifQ.RbbOV4iyM-afGqFFXg3kZX01ABbj46TLFSeiAcuM9OrV_pQlJzmYhcaRQjwjMxbSqN8tqoXaXn4b5CWl_uDY5IqQlW4bxR_u5MI70yRdpNI1sRbGuAkadAdg7ZWLJmQ4iOhrPY-JnP_gfHIDVScQQ1CYoUDICpRw8neaxhlfcBteJo0MoJOCWUAx8oQbA1yNgvGTpHTbbk9Gl4RxIvRezS4y20tCAEaMaas7JVQXNCfkqctaS-iniZy24gqUNgEdMZBEWrh4rVMqMD6OYSGEefjoFXlbEryVw4Zs5W86MV-P-ItOjWUTEI5iYPg_Bd8cKopVThNoAb6TOHWGn1gTiA&amp;X-OWA-CANARY=tv-r5baCy0mMbkyLl4cxDgALBF04ztgYD3PAxux_D1vM5XVIowS9yAEUZbgtTW9IuucbkAt7Tp0.&amp;owa=outlook.live.com&amp;scriptVer=20210201003.13&amp;animation=true">
            <a:extLst>
              <a:ext uri="{FF2B5EF4-FFF2-40B4-BE49-F238E27FC236}">
                <a16:creationId xmlns:a16="http://schemas.microsoft.com/office/drawing/2014/main" id="{6A13DC99-9E29-4019-B116-8EF36CAA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84" y="5302489"/>
            <a:ext cx="1998952" cy="12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A55687E-A4AD-653B-EF72-80B5D27599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FD38E1D-1957-4DDD-886C-29044D23F21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3BE415-7292-48D2-BD27-6EEC2B7E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Yılan Isırıkları</a:t>
            </a:r>
            <a:br>
              <a:rPr lang="tr-TR" sz="3200" dirty="0"/>
            </a:br>
            <a:r>
              <a:rPr lang="tr-TR" sz="2400" i="1" dirty="0"/>
              <a:t>Belirti Ve Bulgular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132856"/>
            <a:ext cx="3312368" cy="3312368"/>
          </a:xfrm>
        </p:spPr>
        <p:txBody>
          <a:bodyPr>
            <a:noAutofit/>
          </a:bodyPr>
          <a:lstStyle/>
          <a:p>
            <a:r>
              <a:rPr lang="tr-TR" sz="2400" u="sng" dirty="0"/>
              <a:t>Isırık yerinde:</a:t>
            </a:r>
          </a:p>
          <a:p>
            <a:pPr lvl="1"/>
            <a:r>
              <a:rPr lang="tr-TR" sz="2400" dirty="0"/>
              <a:t>Kanama</a:t>
            </a:r>
          </a:p>
          <a:p>
            <a:pPr lvl="1"/>
            <a:r>
              <a:rPr lang="tr-TR" sz="2400" dirty="0"/>
              <a:t>Şişlik</a:t>
            </a:r>
          </a:p>
          <a:p>
            <a:pPr lvl="1"/>
            <a:r>
              <a:rPr lang="tr-TR" sz="2400" dirty="0"/>
              <a:t>Morarma</a:t>
            </a:r>
          </a:p>
          <a:p>
            <a:pPr lvl="1"/>
            <a:r>
              <a:rPr lang="tr-TR" sz="2400" dirty="0"/>
              <a:t>Ağrı</a:t>
            </a:r>
          </a:p>
          <a:p>
            <a:pPr lvl="1"/>
            <a:r>
              <a:rPr lang="tr-TR" sz="2400" dirty="0"/>
              <a:t>Uyuşma</a:t>
            </a:r>
          </a:p>
          <a:p>
            <a:pPr lvl="1"/>
            <a:r>
              <a:rPr lang="tr-TR" sz="2400" dirty="0"/>
              <a:t>Diş izleri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1349" y="2852936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AC53B14-7586-467E-8186-DF41FC3163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D455AB3-C603-534B-C1D8-3FC90AA179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36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E89F4DA7-FB4B-4D06-964D-0E608748F9C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3BE415-7292-48D2-BD27-6EEC2B7E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Yılan Isırıkları</a:t>
            </a:r>
            <a:br>
              <a:rPr lang="tr-TR" sz="3200" dirty="0"/>
            </a:br>
            <a:r>
              <a:rPr lang="tr-TR" sz="2400" i="1" dirty="0"/>
              <a:t>Belirti Ve Bulgular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916832"/>
            <a:ext cx="3931337" cy="3824820"/>
          </a:xfrm>
        </p:spPr>
        <p:txBody>
          <a:bodyPr>
            <a:noAutofit/>
          </a:bodyPr>
          <a:lstStyle/>
          <a:p>
            <a:r>
              <a:rPr lang="tr-TR" sz="2400" u="sng" dirty="0"/>
              <a:t>Genel olarak:</a:t>
            </a:r>
          </a:p>
          <a:p>
            <a:pPr lvl="1"/>
            <a:r>
              <a:rPr lang="tr-TR" sz="2400" dirty="0"/>
              <a:t>Görme bulanıklığı</a:t>
            </a:r>
          </a:p>
          <a:p>
            <a:pPr lvl="1"/>
            <a:r>
              <a:rPr lang="tr-TR" sz="2400" dirty="0"/>
              <a:t>Konuşma bozukluğu </a:t>
            </a:r>
          </a:p>
          <a:p>
            <a:pPr lvl="1"/>
            <a:r>
              <a:rPr lang="tr-TR" sz="2400" dirty="0"/>
              <a:t>Terleme</a:t>
            </a:r>
          </a:p>
          <a:p>
            <a:pPr lvl="1"/>
            <a:r>
              <a:rPr lang="tr-TR" sz="2400" dirty="0"/>
              <a:t>Bulantı veya kusma</a:t>
            </a:r>
          </a:p>
          <a:p>
            <a:pPr lvl="1"/>
            <a:r>
              <a:rPr lang="tr-TR" sz="2400" dirty="0"/>
              <a:t>Karın ağrısı ve ishal</a:t>
            </a:r>
          </a:p>
          <a:p>
            <a:pPr lvl="1"/>
            <a:r>
              <a:rPr lang="tr-TR" sz="2400" dirty="0"/>
              <a:t>Bilinç bulanıklığı</a:t>
            </a:r>
          </a:p>
          <a:p>
            <a:pPr lvl="1"/>
            <a:r>
              <a:rPr lang="tr-TR" sz="2400" dirty="0"/>
              <a:t>Nefes darlığı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FB8A67C-5A81-4D05-A7D3-00271D0FC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4AC7E9B-8F33-774A-4F60-3A9B6BC4E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60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CF135B2-79AD-4314-9362-C0E921484E2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3BE415-7292-48D2-BD27-6EEC2B7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Yılan Isırıkları</a:t>
            </a:r>
            <a:br>
              <a:rPr lang="tr-TR" sz="3200" dirty="0"/>
            </a:br>
            <a:r>
              <a:rPr lang="tr-TR" sz="2400" i="1" dirty="0"/>
              <a:t>İlk Yardım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41" y="1628800"/>
            <a:ext cx="8111918" cy="420505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400" dirty="0"/>
              <a:t>Isırılan kişiye uzanmasını ve hareket etmemesini söyleyin. </a:t>
            </a:r>
          </a:p>
          <a:p>
            <a:pPr algn="just"/>
            <a:r>
              <a:rPr lang="tr-TR" sz="2400" dirty="0"/>
              <a:t>Isırılan kişiyi sakinleştirin. Çünkü sakin kalmak ve hareket etmemek zehrin yayılmasını yavaşlatır.</a:t>
            </a:r>
          </a:p>
          <a:p>
            <a:pPr algn="just"/>
            <a:r>
              <a:rPr lang="tr-TR" sz="2400" dirty="0"/>
              <a:t>Bir yılanın zehirli olup olmadığını değerlendirmek zordur. Bu nedenle, her zaman yılanın zehirli olduğunu varsayın.</a:t>
            </a:r>
          </a:p>
          <a:p>
            <a:pPr algn="just"/>
            <a:r>
              <a:rPr lang="tr-TR" sz="2400" dirty="0"/>
              <a:t>Varsa eldiven giyin yoksa ellerinizi örtmek için temiz bir plastik poşet kullanın.</a:t>
            </a:r>
          </a:p>
          <a:p>
            <a:pPr algn="just"/>
            <a:r>
              <a:rPr lang="tr-TR" sz="2400" dirty="0"/>
              <a:t>Isırılan kişinin kanıyla temas etmemeye çalışın.</a:t>
            </a:r>
          </a:p>
          <a:p>
            <a:pPr algn="just"/>
            <a:r>
              <a:rPr lang="tr-TR" sz="2400" dirty="0"/>
              <a:t>Şişme nedeniyle kan akışını engelleyecek yüzük ve saat gibi takıları ve sıkı giysileri çıkarın.</a:t>
            </a:r>
          </a:p>
          <a:p>
            <a:pPr algn="just"/>
            <a:r>
              <a:rPr lang="tr-TR" sz="2400" dirty="0"/>
              <a:t>Yarayı temiz bir pamuklu bez veya bandajla örtün.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9251A0-9737-4AFD-A326-8689CF27F7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54FC445-76EC-DA70-98EF-DAFCCBF8B0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3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E46BE64-1C73-4FF5-A436-834F5775F0D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0080"/>
            <a:ext cx="8064896" cy="3384376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Isırık yeri kol ve bacaklarda ise yara üstünden dolaşımı engellemeyecek şekilde bandaj uygulayın.</a:t>
            </a:r>
          </a:p>
          <a:p>
            <a:pPr algn="just"/>
            <a:r>
              <a:rPr lang="tr-TR" sz="2400" dirty="0"/>
              <a:t>Yaralı uzvu hareket ettirmemeye çalışın ve mümkünse </a:t>
            </a:r>
            <a:r>
              <a:rPr lang="tr-TR" sz="2400" dirty="0" err="1"/>
              <a:t>atel</a:t>
            </a:r>
            <a:r>
              <a:rPr lang="tr-TR" sz="2400" dirty="0"/>
              <a:t> (tespit) uygulayın. </a:t>
            </a:r>
          </a:p>
          <a:p>
            <a:pPr algn="just"/>
            <a:r>
              <a:rPr lang="tr-TR" sz="2400" dirty="0"/>
              <a:t>112 acil yardım numarasını arayarak ya da aratarak yardım isteyin. </a:t>
            </a:r>
          </a:p>
          <a:p>
            <a:pPr algn="just"/>
            <a:r>
              <a:rPr lang="tr-TR" sz="2400" dirty="0"/>
              <a:t>Tıbbi yardım sağlanana kadar hasta/yaralı ile birlikte kalın.</a:t>
            </a:r>
          </a:p>
          <a:p>
            <a:pPr algn="just"/>
            <a:r>
              <a:rPr lang="tr-TR" sz="2400" dirty="0"/>
              <a:t>Yaşamsal bulguları gözlemleyin.</a:t>
            </a:r>
          </a:p>
          <a:p>
            <a:endParaRPr lang="tr-TR" dirty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A3E7AC7F-3705-421E-85B2-CD020EE8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Yılan Isırıkları</a:t>
            </a:r>
            <a:br>
              <a:rPr lang="tr-TR" sz="3200" dirty="0"/>
            </a:br>
            <a:r>
              <a:rPr lang="tr-TR" sz="2400" i="1" dirty="0"/>
              <a:t>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C8A1D0-886F-864E-ACBD-063AB7D07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27" y="4580421"/>
            <a:ext cx="2822658" cy="211699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540D1DB-43C2-411D-A41B-C6BFAD6A5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4B2B1B6-5E12-ED3B-3E6B-05FD9B477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0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72CBACC-5CBA-4BD8-B507-AEFCB73A832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739D77-B79B-467B-AD99-FD7185C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600" dirty="0"/>
            </a:br>
            <a:r>
              <a:rPr lang="tr-TR" sz="2400" dirty="0"/>
              <a:t>(Kene, Örümcek, Akrep, Arı)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AA9657-7FA7-4B71-87C3-718ACD27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988840"/>
            <a:ext cx="7920880" cy="326895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Böcek ısırığı veya sokmalarının çoğu, ısırık veya sokma bölgesi ile sınırlı küçük reaksiyonlara neden olur ve genellikle de evde tedavi edilebilirler. </a:t>
            </a:r>
          </a:p>
          <a:p>
            <a:pPr algn="just"/>
            <a:r>
              <a:rPr lang="tr-TR" sz="2400" dirty="0"/>
              <a:t>Ancak ağız ve boğaz bölgesindeki ısırık veya sokmalar, oluşabilecek şişlik nedeniyle tehlikelidir ve hayatı tehdit edebilir.</a:t>
            </a:r>
          </a:p>
          <a:p>
            <a:pPr algn="just"/>
            <a:r>
              <a:rPr lang="tr-TR" sz="2400" dirty="0"/>
              <a:t>Isırma veya sokmaya neden olan hayvana göre ortaya çıkan belirti ve bulgular değişebilir.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49F4F27-7FF8-489B-8B2D-26A04CBD5F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E7B6B93-06C3-1936-D800-9096CA596B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58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2E1490F-AA35-40D5-923E-662AD769069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3BE415-7292-48D2-BD27-6EEC2B7E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Yılan Isırıkları</a:t>
            </a:r>
            <a:br>
              <a:rPr lang="tr-TR" sz="3200" dirty="0"/>
            </a:br>
            <a:r>
              <a:rPr lang="tr-TR" sz="2400" i="1" dirty="0"/>
              <a:t>Dikkat Edilmesi Gerekli Hususlar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204864"/>
            <a:ext cx="7920880" cy="3412969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Yılan ısırığında yara üzerine soğuk veya buz uygulaması yapmayın. Soğuk veya buz yılan zehrinin etkinliğini azaltmaz. </a:t>
            </a:r>
          </a:p>
          <a:p>
            <a:pPr algn="just"/>
            <a:r>
              <a:rPr lang="tr-TR" sz="2400" dirty="0"/>
              <a:t>Yara üzerine kesinlikle herhangi bir (vakumla, şırınga ya da ağızla yaranın emilmesi, kesilmesi, çizilmesi ve enjeksiyon gibi) işlem yapmayın. </a:t>
            </a:r>
          </a:p>
          <a:p>
            <a:pPr algn="just"/>
            <a:r>
              <a:rPr lang="tr-TR" sz="2400" dirty="0"/>
              <a:t>Yılan ısırıklarında doku hasarını artıracağından dolayı turnike uygulaması yapmayın. 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CAD991B-1448-4468-94EA-8C30C9F00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4A2D52A-A7A8-0D51-5C50-8C465366C3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09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8AC4A5B-DC63-4B52-BDEA-23AF23F6456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3BE415-7292-48D2-BD27-6EEC2B7E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Denizanası Sokmaları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1" y="1809916"/>
            <a:ext cx="7321753" cy="4643419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Denizana</a:t>
            </a:r>
            <a:r>
              <a:rPr lang="tr-TR" sz="2400" dirty="0">
                <a:effectLst/>
                <a:ea typeface="Times New Roman" panose="02020603050405020304" pitchFamily="18" charset="0"/>
              </a:rPr>
              <a:t>ları</a:t>
            </a: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her okyanus ve denizde bulunur.</a:t>
            </a:r>
          </a:p>
          <a:p>
            <a:pPr algn="just"/>
            <a:r>
              <a:rPr lang="tr-TR" sz="2400" dirty="0"/>
              <a:t>Denizanası dokunaçlarında, </a:t>
            </a:r>
            <a:r>
              <a:rPr lang="tr-TR" sz="2400" dirty="0" err="1"/>
              <a:t>nematosist</a:t>
            </a:r>
            <a:r>
              <a:rPr lang="tr-TR" sz="2400" dirty="0"/>
              <a:t> adı verilen küçük ve içi zehir dolu mızraklar vardır. </a:t>
            </a:r>
          </a:p>
          <a:p>
            <a:pPr algn="just"/>
            <a:r>
              <a:rPr lang="tr-TR" sz="2400" dirty="0" err="1"/>
              <a:t>Nematositleri</a:t>
            </a:r>
            <a:r>
              <a:rPr lang="tr-TR" sz="2400" dirty="0"/>
              <a:t> kurbanlarına saplayarak zehirlenmelere neden olurlar.</a:t>
            </a:r>
          </a:p>
          <a:p>
            <a:pPr algn="just"/>
            <a:r>
              <a:rPr lang="tr-TR" sz="2400" dirty="0"/>
              <a:t>Çoğunluğu zararsız olmasına rağmen, bazı türleri yerel (lokal) ve tüm vücudu ilgilendiren (sistemik) reaksiyonlara neden olabilir.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9485F2-947D-4386-AB70-3549D94B0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08F2ECD-CFE1-4A3B-82F5-2ECD4B9FD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6" y="2204864"/>
            <a:ext cx="1745654" cy="232753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857E84E-F13F-A93C-1E58-E322627874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7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AA49B84-7944-4B2F-90D2-8D86AB19A75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3BE415-7292-48D2-BD27-6EEC2B7E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Denizanası Sokmaları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" y="2320286"/>
            <a:ext cx="8003232" cy="254887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Çoğu zaman, sadece küçük ve genellikle yanıklara benzeyen kaşıntılı reaksiyonlara neden olurlar. </a:t>
            </a:r>
          </a:p>
          <a:p>
            <a:pPr algn="just"/>
            <a:r>
              <a:rPr lang="tr-TR" sz="2400" dirty="0"/>
              <a:t>Bu lezyonlar genellikle birkaç gün ile birkaç hafta arası bir sürede kendiliğinden iyileşir. </a:t>
            </a:r>
          </a:p>
          <a:p>
            <a:pPr algn="just"/>
            <a:r>
              <a:rPr lang="tr-TR" sz="2400" dirty="0"/>
              <a:t>Nadir de olsa sokma yerinde sonradan renk değişikliği meydana gelebilir.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EE5613-75B3-40C9-B488-7F7BF8F5D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11BCBAA-BCA2-4CC7-1739-A6EF2F9982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A20D9D5-4699-4D86-8682-D2E6DCBBB79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3BE415-7292-48D2-BD27-6EEC2B7E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Denizanası Sokmaları</a:t>
            </a:r>
            <a:br>
              <a:rPr lang="tr-TR" sz="3200" dirty="0"/>
            </a:br>
            <a:r>
              <a:rPr lang="tr-TR" sz="2400" i="1" dirty="0"/>
              <a:t>Belirti Ve Bulguları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4474840" cy="3888432"/>
          </a:xfrm>
        </p:spPr>
        <p:txBody>
          <a:bodyPr numCol="1">
            <a:normAutofit/>
          </a:bodyPr>
          <a:lstStyle/>
          <a:p>
            <a:r>
              <a:rPr lang="es-ES" sz="2400" b="1" dirty="0"/>
              <a:t>Yara </a:t>
            </a:r>
            <a:r>
              <a:rPr lang="es-ES" sz="2400" b="1" dirty="0" err="1"/>
              <a:t>yerinde</a:t>
            </a:r>
            <a:r>
              <a:rPr lang="tr-TR" sz="2400" b="1" dirty="0"/>
              <a:t>:</a:t>
            </a:r>
          </a:p>
          <a:p>
            <a:pPr lvl="1"/>
            <a:r>
              <a:rPr lang="tr-TR" sz="2400" dirty="0"/>
              <a:t>Kızarıklık</a:t>
            </a:r>
          </a:p>
          <a:p>
            <a:pPr lvl="1"/>
            <a:r>
              <a:rPr lang="tr-TR" sz="2400" dirty="0"/>
              <a:t>Ağrı</a:t>
            </a:r>
          </a:p>
          <a:p>
            <a:pPr lvl="1"/>
            <a:r>
              <a:rPr lang="tr-TR" sz="2400" dirty="0"/>
              <a:t>Kaşıntı</a:t>
            </a:r>
          </a:p>
          <a:p>
            <a:pPr lvl="1"/>
            <a:r>
              <a:rPr lang="tr-TR" sz="2400" dirty="0"/>
              <a:t>Uyuşma ve karıncalanma</a:t>
            </a:r>
          </a:p>
          <a:p>
            <a:pPr lvl="1"/>
            <a:r>
              <a:rPr lang="tr-TR" sz="2400" dirty="0"/>
              <a:t>Cilt döküntüleri ve püstüller (ciltte, içerisinde cerahat bulunan kabarık lezyonlar)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0E433FF9-D314-4063-8EF0-4D9142D427B0}"/>
              </a:ext>
            </a:extLst>
          </p:cNvPr>
          <p:cNvSpPr txBox="1">
            <a:spLocks/>
          </p:cNvSpPr>
          <p:nvPr/>
        </p:nvSpPr>
        <p:spPr>
          <a:xfrm>
            <a:off x="4955802" y="1926879"/>
            <a:ext cx="3981128" cy="401235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b="1" dirty="0"/>
              <a:t>Tüm vücudu ilgilendiren:</a:t>
            </a:r>
          </a:p>
          <a:p>
            <a:pPr lvl="1"/>
            <a:r>
              <a:rPr lang="tr-TR" sz="2400" dirty="0"/>
              <a:t>Kas ağrısı</a:t>
            </a:r>
          </a:p>
          <a:p>
            <a:pPr lvl="1"/>
            <a:r>
              <a:rPr lang="tr-TR" sz="2400" dirty="0"/>
              <a:t>Kusma</a:t>
            </a:r>
          </a:p>
          <a:p>
            <a:pPr lvl="1"/>
            <a:r>
              <a:rPr lang="tr-TR" sz="2400" dirty="0"/>
              <a:t>Terleme</a:t>
            </a:r>
          </a:p>
          <a:p>
            <a:pPr lvl="1"/>
            <a:r>
              <a:rPr lang="tr-TR" sz="2400" dirty="0"/>
              <a:t>Huzursuzluk</a:t>
            </a:r>
          </a:p>
          <a:p>
            <a:pPr lvl="1"/>
            <a:r>
              <a:rPr lang="tr-TR" sz="2400" dirty="0"/>
              <a:t>Tansiyonda yükselme</a:t>
            </a:r>
          </a:p>
          <a:p>
            <a:pPr lvl="1"/>
            <a:r>
              <a:rPr lang="tr-TR" sz="2400" dirty="0"/>
              <a:t>Karın ağrısı</a:t>
            </a:r>
          </a:p>
          <a:p>
            <a:pPr lvl="1"/>
            <a:r>
              <a:rPr lang="tr-TR" sz="2400" dirty="0"/>
              <a:t>Göğüs ağrısı</a:t>
            </a: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1C8FC1E-0C0D-4143-967E-1541FC175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24EF577-90B0-42DA-94C8-78144F944C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1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709E234-5B5C-4F17-A99B-CDF09A9249E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3BE415-7292-48D2-BD27-6EEC2B7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762872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Denizanası Sokmaları</a:t>
            </a:r>
            <a:br>
              <a:rPr lang="tr-TR" sz="3200" dirty="0"/>
            </a:br>
            <a:r>
              <a:rPr lang="tr-TR" sz="2400" i="1" dirty="0"/>
              <a:t>İlk Yardım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060848"/>
            <a:ext cx="8229600" cy="3871226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Kişinin sokulan bölgeyi ovmasını önleyin.</a:t>
            </a:r>
          </a:p>
          <a:p>
            <a:pPr algn="just"/>
            <a:r>
              <a:rPr lang="tr-TR" sz="2400" dirty="0"/>
              <a:t>Denizanasının dokunaçlarını çıkarın. </a:t>
            </a:r>
          </a:p>
          <a:p>
            <a:pPr algn="just"/>
            <a:r>
              <a:rPr lang="tr-TR" sz="2400" dirty="0"/>
              <a:t>Eğer dokunaçlar yapışık durumda ise; bunları kredi kartı gibi düz bir nesne kullanarak kazıyarak çıkarın.</a:t>
            </a:r>
          </a:p>
          <a:p>
            <a:pPr algn="just"/>
            <a:r>
              <a:rPr lang="tr-TR" sz="2400" dirty="0" err="1"/>
              <a:t>Nematosistlerin</a:t>
            </a:r>
            <a:r>
              <a:rPr lang="tr-TR" sz="2400" dirty="0"/>
              <a:t> etkisiz hale getirilmesi için coğrafi bölgeye ve denizanası türüne göre; deniz suyu, karbonat ve sirke veya sokmanın olduğu yere ısı uygulaması yapılabilir.</a:t>
            </a:r>
          </a:p>
          <a:p>
            <a:pPr algn="just"/>
            <a:r>
              <a:rPr lang="tr-TR" sz="2400" dirty="0"/>
              <a:t>Denizanasının türünden emin değilseniz temas bölgesini sadece deniz suyu ile iyice durulayın.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E1F744-F128-49EF-AF35-9AA8FDEB62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E7C7625-733F-0220-A9EB-F63CA03577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82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6DBD223-9718-42C8-A55C-2EFDEF16E64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4E0F8D-DF1D-48B8-A4F1-4608975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492896"/>
            <a:ext cx="7992888" cy="2880320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Tatlı su uygulaması yapmayın. Tatlı su </a:t>
            </a:r>
            <a:r>
              <a:rPr lang="tr-TR" sz="2400" dirty="0" err="1"/>
              <a:t>nematosistlerdeki</a:t>
            </a:r>
            <a:r>
              <a:rPr lang="tr-TR" sz="2400" dirty="0"/>
              <a:t> zehrin açığa çıkmasına ve daha fazla zehirlenmeye neden olabilir.</a:t>
            </a:r>
          </a:p>
          <a:p>
            <a:pPr algn="just"/>
            <a:r>
              <a:rPr lang="tr-TR" sz="2400" dirty="0"/>
              <a:t>Ölümcül denizanası olan bölgelerde hemen 112 acil yardım numarasını arayarak ya da aratarak yardım isteyin.</a:t>
            </a:r>
          </a:p>
          <a:p>
            <a:pPr algn="just"/>
            <a:r>
              <a:rPr lang="tr-TR" sz="2400" dirty="0"/>
              <a:t>Denizanası sokmalarının tedavisinde basınçlı bandajlar kullanılmaz. 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F100B208-FDE2-4C0C-897B-CC71815B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762872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Denizanası Sokmaları</a:t>
            </a:r>
            <a:br>
              <a:rPr lang="tr-TR" sz="3200" dirty="0"/>
            </a:br>
            <a:r>
              <a:rPr lang="tr-TR" sz="2000" i="1" dirty="0"/>
              <a:t>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9A3757-ED96-4367-B6E5-6A392F5F4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34B34A6-8FC9-E608-B45E-6AC3AF1C53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72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E4A5F0C-7C6D-4270-90AC-FC3CBD695B6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6BD077-B21D-4579-B77E-197BBCEB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335B00-E669-4AD5-9BDB-7379E07D9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2132856"/>
            <a:ext cx="7848872" cy="357869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Böcek ısırığı ve sokmaları genellikle ısırık veya sokma bölgesi ile sınırlı küçük reaksiyonlara neden olur.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Böcek ısırık ve sokmalarında acil müdahale gerektiren tüm vücudu ilgilendiren (sistemik) alerjik reaksiyonlar için dikkatli olunmalıdır.</a:t>
            </a:r>
            <a:endParaRPr lang="tr-TR" sz="2400" dirty="0"/>
          </a:p>
          <a:p>
            <a:pPr algn="just"/>
            <a:r>
              <a:rPr lang="tr-TR" sz="2400" dirty="0"/>
              <a:t>Hayvan ısırıklarında doku kaybı ve enfeksiyon riski mevcuttur.</a:t>
            </a:r>
          </a:p>
          <a:p>
            <a:pPr algn="just"/>
            <a:r>
              <a:rPr lang="tr-TR" sz="2400" dirty="0"/>
              <a:t>Hayvan ısırıklarında (Kedi, Köpek, At, İnek) kuduz ve </a:t>
            </a:r>
            <a:r>
              <a:rPr lang="tr-TR" sz="2400" dirty="0" err="1"/>
              <a:t>tetanoz</a:t>
            </a:r>
            <a:r>
              <a:rPr lang="tr-TR" sz="2400" dirty="0"/>
              <a:t> aşısı için mutlaka sağlık kuruluşuna başvurulmalıdır.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773B1E8-3598-4BA6-A4BA-96C518FE1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40F62F3-6C0C-4011-B4CE-DBFF6E4E5C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20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3693533-EB64-4E22-A5E9-7A81E042DB0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A6BD077-B21D-4579-B77E-197BBCEB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335B00-E669-4AD5-9BDB-7379E07D9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2060848"/>
            <a:ext cx="7931224" cy="3917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Yılan ısırıklarının etkileri yılanın türüne göre değişir.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Tüm yılan ısırıklarına zehirli ısırıklar </a:t>
            </a:r>
            <a:r>
              <a:rPr kumimoji="0" lang="tr-TR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gibi müdahale edilmelidir</a:t>
            </a: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lang="tr-TR" sz="2400" dirty="0"/>
          </a:p>
          <a:p>
            <a:pPr algn="just"/>
            <a:r>
              <a:rPr lang="tr-TR" sz="2400" dirty="0"/>
              <a:t>Denizanaları çoğunlukla küçük kaşıntılı lezyonlara neden olurlar.</a:t>
            </a:r>
          </a:p>
          <a:p>
            <a:pPr algn="just"/>
            <a:r>
              <a:rPr lang="tr-TR" sz="2400" dirty="0"/>
              <a:t>Denizanasına bağlı yaralanmalara genel yaklaşım dokunaçların çıkarılıp yara yerinin deniz suyu ile yıkanmasıdır.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5C31A2-7352-473B-9B05-9C0CDD56FA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34461AC-3142-7DD5-4D66-D8A672B2B7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3ECBC6C-7959-455A-9615-FB6922CD55B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739D77-B79B-467B-AD99-FD7185C5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600" dirty="0"/>
            </a:br>
            <a:r>
              <a:rPr lang="tr-TR" sz="2400" dirty="0"/>
              <a:t>(Kene, Örümcek, Akrep, Arı)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AA9657-7FA7-4B71-87C3-718ACD27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420888"/>
            <a:ext cx="7920880" cy="290891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Bazı insanlarda böcek ısırık veya sokmasına karşı alerjik reaksiyon meydana gelir. </a:t>
            </a:r>
          </a:p>
          <a:p>
            <a:pPr algn="just"/>
            <a:r>
              <a:rPr lang="tr-TR" sz="2400" dirty="0"/>
              <a:t>Bu reaksiyon yerel (lokalize) veya tüm vücudu ilgilendiren (sistemik) tarzda olabilir. </a:t>
            </a:r>
          </a:p>
          <a:p>
            <a:pPr algn="just"/>
            <a:r>
              <a:rPr lang="tr-TR" sz="2400" dirty="0"/>
              <a:t>Tüm vücudu ilgilendiren (sistemik) tarzdaki bir alerjik reaksiyon, potansiyel olarak hayatı tehdit edebileceğinden acil tıbbi müdahale gerektirir.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99B86B-4626-4F39-A688-531AE96E5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7970FAA-68DB-444A-B67D-CD4E6F2676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4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3F9953D-B237-46D0-ADB4-271A3B349385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739D77-B79B-467B-AD99-FD7185C5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dirty="0"/>
              <a:t>(Kene, Örümcek, Akrep, Arı) - </a:t>
            </a:r>
            <a:r>
              <a:rPr lang="tr-TR" sz="2400" i="1" dirty="0"/>
              <a:t>Belirti Ve Bulgular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AA9657-7FA7-4B71-87C3-718ACD27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204864"/>
            <a:ext cx="8136904" cy="3240360"/>
          </a:xfrm>
        </p:spPr>
        <p:txBody>
          <a:bodyPr>
            <a:normAutofit/>
          </a:bodyPr>
          <a:lstStyle/>
          <a:p>
            <a:r>
              <a:rPr lang="tr-TR" sz="2400" b="1" dirty="0"/>
              <a:t>Yerel (lokal) belirti ve bulgular</a:t>
            </a:r>
          </a:p>
          <a:p>
            <a:pPr marL="0" indent="0">
              <a:buNone/>
            </a:pPr>
            <a:r>
              <a:rPr lang="tr-TR" sz="2400" dirty="0"/>
              <a:t>     Isırık veya sokma bölgesinde;</a:t>
            </a:r>
          </a:p>
          <a:p>
            <a:pPr lvl="1"/>
            <a:r>
              <a:rPr lang="tr-TR" sz="2400" dirty="0"/>
              <a:t>Ağrı</a:t>
            </a:r>
          </a:p>
          <a:p>
            <a:pPr lvl="1"/>
            <a:r>
              <a:rPr lang="tr-TR" sz="2400" dirty="0"/>
              <a:t>Şişlik</a:t>
            </a:r>
          </a:p>
          <a:p>
            <a:pPr lvl="1"/>
            <a:r>
              <a:rPr lang="tr-TR" sz="2400" dirty="0"/>
              <a:t>Kızarıklık veya döküntü</a:t>
            </a:r>
          </a:p>
          <a:p>
            <a:pPr lvl="1"/>
            <a:r>
              <a:rPr lang="tr-TR" sz="2400" dirty="0"/>
              <a:t>Kaşıntı ve kabarıklık görülebilir.</a:t>
            </a:r>
          </a:p>
          <a:p>
            <a:pPr lvl="1"/>
            <a:r>
              <a:rPr lang="tr-TR" sz="2400" dirty="0"/>
              <a:t>Kene gibi bazı hayvanlar ise cilde tutunmuş halde görülür.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120" y="2348880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2F8581B-DC6D-4823-A84D-4422524C79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B7C38D1-93A4-98D7-9622-C4A9C90DC8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9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2DA178C8-9D3E-49BB-9167-D884D141A14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AA9657-7FA7-4B71-87C3-718ACD27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4866"/>
            <a:ext cx="7931224" cy="4824536"/>
          </a:xfrm>
        </p:spPr>
        <p:txBody>
          <a:bodyPr>
            <a:normAutofit fontScale="85000" lnSpcReduction="20000"/>
          </a:bodyPr>
          <a:lstStyle/>
          <a:p>
            <a:r>
              <a:rPr lang="tr-TR" sz="2800" b="1" dirty="0"/>
              <a:t>Tüm vücudu ilgilendiren belirti ve bulgular</a:t>
            </a:r>
          </a:p>
          <a:p>
            <a:pPr lvl="1"/>
            <a:r>
              <a:rPr lang="tr-TR" dirty="0"/>
              <a:t>Döküntü</a:t>
            </a:r>
          </a:p>
          <a:p>
            <a:pPr lvl="1"/>
            <a:r>
              <a:rPr lang="tr-TR" dirty="0"/>
              <a:t>Kaşıntı</a:t>
            </a:r>
          </a:p>
          <a:p>
            <a:pPr lvl="1"/>
            <a:r>
              <a:rPr lang="tr-TR" dirty="0"/>
              <a:t>Kas krampları, titreme ve karıncalanma</a:t>
            </a:r>
          </a:p>
          <a:p>
            <a:pPr lvl="1"/>
            <a:r>
              <a:rPr lang="tr-TR" dirty="0"/>
              <a:t>Terleme</a:t>
            </a:r>
          </a:p>
          <a:p>
            <a:pPr lvl="1"/>
            <a:r>
              <a:rPr lang="tr-TR" dirty="0"/>
              <a:t>Hırıltı, ses kısıklığı veya nefes almada zorluk</a:t>
            </a:r>
          </a:p>
          <a:p>
            <a:pPr lvl="1"/>
            <a:r>
              <a:rPr lang="tr-TR" dirty="0"/>
              <a:t>Baş dönmesi veya baygınlık</a:t>
            </a:r>
          </a:p>
          <a:p>
            <a:pPr lvl="1"/>
            <a:r>
              <a:rPr lang="tr-TR" dirty="0"/>
              <a:t>Yutma güçlüğü</a:t>
            </a:r>
          </a:p>
          <a:p>
            <a:pPr lvl="1"/>
            <a:r>
              <a:rPr lang="tr-TR" dirty="0"/>
              <a:t>Yüz ve dudaklarda şişlik</a:t>
            </a:r>
          </a:p>
          <a:p>
            <a:pPr lvl="1"/>
            <a:r>
              <a:rPr lang="tr-TR" dirty="0"/>
              <a:t>Bulantı, kusma veya ishal</a:t>
            </a:r>
          </a:p>
          <a:p>
            <a:pPr lvl="1"/>
            <a:r>
              <a:rPr lang="tr-TR" dirty="0"/>
              <a:t>Kaygı veya huzursuzluk</a:t>
            </a:r>
          </a:p>
          <a:p>
            <a:pPr lvl="1"/>
            <a:r>
              <a:rPr lang="tr-TR" dirty="0"/>
              <a:t>Bayılma</a:t>
            </a:r>
          </a:p>
          <a:p>
            <a:pPr lvl="1"/>
            <a:r>
              <a:rPr lang="tr-TR" dirty="0"/>
              <a:t>Şok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055CDC35-47E6-42FD-8A3C-336B8E35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dirty="0"/>
              <a:t>(Kene, Örümcek, Akrep, Arı) - </a:t>
            </a:r>
            <a:r>
              <a:rPr lang="tr-TR" sz="2400" i="1" dirty="0"/>
              <a:t>Belirti Ve Bulgular</a:t>
            </a:r>
            <a:endParaRPr lang="tr-TR" sz="32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135716"/>
            <a:ext cx="1714500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36" b="16656"/>
          <a:stretch/>
        </p:blipFill>
        <p:spPr bwMode="auto">
          <a:xfrm>
            <a:off x="6547048" y="4437112"/>
            <a:ext cx="1954560" cy="192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58DE298-064E-42C0-8262-2D3B7B3671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FE498F6-173C-1651-E76F-BF9239B1F3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E67720C-DE63-4518-97F8-CF2827EF45F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A8AEFC-B280-48A1-9DBB-713B3373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50648"/>
            <a:ext cx="7992888" cy="4525963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Keneler, çim veya ormanlık alanlarda bulunan küçük, örümcek benzeri canlılardır.</a:t>
            </a:r>
          </a:p>
          <a:p>
            <a:pPr algn="just"/>
            <a:r>
              <a:rPr lang="tr-TR" sz="2400" dirty="0"/>
              <a:t>Keneler kan emmek için cildi ısırırlar ve kan emerken vücut büyüklükleri artar.</a:t>
            </a:r>
          </a:p>
          <a:p>
            <a:pPr algn="just"/>
            <a:r>
              <a:rPr lang="tr-TR" sz="2400" dirty="0"/>
              <a:t>Kene ısırıkları sıklıkla ağrısız olduğu için, genellikle ısırılan kişiler keneyi ancak ısırıldıktan çok sonra fark ederler. </a:t>
            </a:r>
          </a:p>
          <a:p>
            <a:pPr algn="just"/>
            <a:r>
              <a:rPr lang="tr-TR" sz="2400" dirty="0"/>
              <a:t>Kenenin insan vücudunda kaldığı sürenin uzaması ile hastalık geçiş riski artmaktadır. Özellikle bu süre 24 saat ve üzerinde ise risk daha da artar. </a:t>
            </a:r>
          </a:p>
          <a:p>
            <a:pPr algn="just"/>
            <a:r>
              <a:rPr lang="tr-TR" sz="2400" dirty="0"/>
              <a:t>Bu nedenle kenenin hızlıca ve parçalamadan çıkarılması gereklidir.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B6617CC3-102D-4CA4-BBB0-0363EC1B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Kene Isırıkları</a:t>
            </a:r>
            <a:endParaRPr lang="tr-TR" sz="32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88B414-F3E0-4CF2-88DE-F4544F58A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0443FF7-55CB-4235-9F21-88F9C521E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628800"/>
            <a:ext cx="1800200" cy="180020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D346A5F-11F9-C4F6-C086-CC5C0A8F7A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04D63FB-7B8A-4312-9916-A1C76ED0513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A8AEFC-B280-48A1-9DBB-713B3373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90" y="1650648"/>
            <a:ext cx="8435281" cy="3840156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Keneye asla çıplak elle dokunmayın ve eldiven giyin.</a:t>
            </a:r>
          </a:p>
          <a:p>
            <a:pPr algn="just"/>
            <a:r>
              <a:rPr lang="tr-TR" sz="2400" dirty="0"/>
              <a:t>Keneleri ince cımbız kullanarak (parmaklarla değil) çıkarın.</a:t>
            </a:r>
          </a:p>
          <a:p>
            <a:pPr algn="just"/>
            <a:r>
              <a:rPr lang="tr-TR" sz="2400" dirty="0"/>
              <a:t>Keneyi mümkün olduğu kadar cilde yapıştığı yere en yakın yerden baş kısmından tutarak çok sıkmadan yukarı doğru çekerek çıkartın.</a:t>
            </a:r>
          </a:p>
          <a:p>
            <a:pPr algn="just"/>
            <a:r>
              <a:rPr lang="tr-TR" sz="2400" dirty="0"/>
              <a:t>Kenenin baş ve ağız kısmının tam olarak çıkartılmasına dikkat edin.</a:t>
            </a:r>
          </a:p>
          <a:p>
            <a:pPr algn="just"/>
            <a:r>
              <a:rPr lang="tr-TR" sz="2400" dirty="0"/>
              <a:t>Çıkartmak için keneyi bükmeyin veya sarsmayın.</a:t>
            </a:r>
          </a:p>
          <a:p>
            <a:pPr algn="just"/>
            <a:r>
              <a:rPr lang="tr-TR" sz="2400" dirty="0"/>
              <a:t>Kenenin gövdesini sıkmayın, ezmeyin ve patlatmayın.</a:t>
            </a:r>
          </a:p>
        </p:txBody>
      </p:sp>
      <p:sp>
        <p:nvSpPr>
          <p:cNvPr id="9" name="Başlık 1">
            <a:extLst>
              <a:ext uri="{FF2B5EF4-FFF2-40B4-BE49-F238E27FC236}">
                <a16:creationId xmlns:a16="http://schemas.microsoft.com/office/drawing/2014/main" id="{0DE59730-5951-4C79-A897-7FDA1137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Kene Isırıklarında 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9F1152C-B0C2-4839-A5F8-5B6D7D71F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AE4BA11-5DD0-FB6C-BBB4-8002A54A2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9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E2B2AB0-DD18-460C-AA91-3F67A84C25E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A8AEFC-B280-48A1-9DBB-713B3373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8085584" cy="4171602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Ciltte kene parçası kalmadığından emin olun. </a:t>
            </a:r>
          </a:p>
          <a:p>
            <a:pPr algn="just"/>
            <a:r>
              <a:rPr lang="tr-TR" sz="2400" dirty="0"/>
              <a:t>Vazelin, alkol, benzin, mazot ve aseton gibi maddeler uygulamayın.</a:t>
            </a:r>
          </a:p>
          <a:p>
            <a:pPr algn="just"/>
            <a:r>
              <a:rPr lang="tr-TR" sz="2400" dirty="0"/>
              <a:t>Kibrit, çakmak veya sigara ile yakmaya çalışmayın. </a:t>
            </a:r>
          </a:p>
          <a:p>
            <a:pPr algn="just"/>
            <a:r>
              <a:rPr lang="tr-TR" sz="2400" dirty="0"/>
              <a:t>Kene çıkarmakta güçlük çekerseniz veya keneyi çıkartma işlemini yapamayacağınızı düşünüyorsanız zaman kaybetmeden en yakın sağlık kuruluşuna başvurun.</a:t>
            </a:r>
          </a:p>
          <a:p>
            <a:pPr algn="just"/>
            <a:r>
              <a:rPr lang="tr-TR" sz="2400" dirty="0"/>
              <a:t>Keneyi kendiniz çıkartmışsanız keneyi şeffaf bir poşete yerleştirin ve gerekli kan testlerini yaptırtmak için en yakın sağlık kuruluşuna başvurun. 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36A40493-F619-4C49-AD1F-3B1E5298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12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Böcek Isırıkları Veya Sokmaları </a:t>
            </a:r>
            <a:br>
              <a:rPr lang="tr-TR" sz="3200" dirty="0"/>
            </a:br>
            <a:r>
              <a:rPr lang="tr-TR" sz="2400" i="1" dirty="0"/>
              <a:t>Kene Isırıklarında İlk Yardım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D282C1-C4B7-4975-A176-AA9F7BAE8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7EA10ABF-D070-BD4F-638B-988A08F02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0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2150</Words>
  <Application>Microsoft Office PowerPoint</Application>
  <PresentationFormat>Ekran Gösterisi (4:3)</PresentationFormat>
  <Paragraphs>224</Paragraphs>
  <Slides>37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Ofis Teması</vt:lpstr>
      <vt:lpstr>BÖCEK SOKMALARI VE HAYVAN ISIRIKLARINDA İLK YARDIM</vt:lpstr>
      <vt:lpstr>Sunum Planı</vt:lpstr>
      <vt:lpstr>Böcek Isırıkları Veya Sokmaları  (Kene, Örümcek, Akrep, Arı)</vt:lpstr>
      <vt:lpstr>Böcek Isırıkları Veya Sokmaları  (Kene, Örümcek, Akrep, Arı)</vt:lpstr>
      <vt:lpstr>Böcek Isırıkları Veya Sokmaları  (Kene, Örümcek, Akrep, Arı) - Belirti Ve Bulgular</vt:lpstr>
      <vt:lpstr>Böcek Isırıkları Veya Sokmaları  (Kene, Örümcek, Akrep, Arı) - Belirti Ve Bulgular</vt:lpstr>
      <vt:lpstr>Böcek Isırıkları Veya Sokmaları  Kene Isırıkları</vt:lpstr>
      <vt:lpstr>Böcek Isırıkları Veya Sokmaları  Kene Isırıklarında İlk Yardım</vt:lpstr>
      <vt:lpstr>Böcek Isırıkları Veya Sokmaları  Kene Isırıklarında İlk Yardım</vt:lpstr>
      <vt:lpstr>Böcek Isırıkları Veya Sokmaları  Örümcek Isırıkları</vt:lpstr>
      <vt:lpstr>Böcek Isırıkları Veya Sokmaları  Örümcek Isırıklarında İlk Yardım</vt:lpstr>
      <vt:lpstr>Böcek Isırıkları Veya Sokmaları  Akrep Sokmaları</vt:lpstr>
      <vt:lpstr>Böcek Isırıkları Veya Sokmaları  Akrep Sokmalarında İlk Yardım</vt:lpstr>
      <vt:lpstr>Böcek Isırıkları Veya Sokmaları  Arı Sokmaları</vt:lpstr>
      <vt:lpstr>Böcek Isırıkları Veya Sokmaları  Arı Sokmalarında İlk Yardım</vt:lpstr>
      <vt:lpstr>Böcek Isırıkları Veya Sokmaları  Arı Sokmalarında İlk Yardım</vt:lpstr>
      <vt:lpstr>Böcek Isırıkları Veya Sokmaları  Arı Sokmalarında İlk Yardım</vt:lpstr>
      <vt:lpstr>Böcek Isırık Ve Sokmaları  Dikkat Edilmesi Gereken Hususlar</vt:lpstr>
      <vt:lpstr>Hayvan Isırıkları (Kedi, Köpek, At, İnek) Genel Bilgiler</vt:lpstr>
      <vt:lpstr>Hayvan Isırıkları (Kedi, Köpek, At, İnek) Belirti Ve Bulgular</vt:lpstr>
      <vt:lpstr>Hayvan Isırıkları (Kedi, Köpek, At, İnek) İlk Yardım</vt:lpstr>
      <vt:lpstr>Hayvan Isırıkları (Kedi, Köpek, At, İnek) İlk Yardım</vt:lpstr>
      <vt:lpstr>Hayvan Isırıkları (Kedi, Köpek, At, İnek) İlk Yardım</vt:lpstr>
      <vt:lpstr>Hayvan Isırıkları (Kedi, Köpek, At, İnek) İlk Yardım</vt:lpstr>
      <vt:lpstr>Yılan Isırıkları</vt:lpstr>
      <vt:lpstr>Yılan Isırıkları Belirti Ve Bulgular</vt:lpstr>
      <vt:lpstr>Yılan Isırıkları Belirti Ve Bulgular</vt:lpstr>
      <vt:lpstr>Yılan Isırıkları İlk Yardım</vt:lpstr>
      <vt:lpstr>Yılan Isırıkları İlk Yardım</vt:lpstr>
      <vt:lpstr>Yılan Isırıkları Dikkat Edilmesi Gerekli Hususlar</vt:lpstr>
      <vt:lpstr>Denizanası Sokmaları</vt:lpstr>
      <vt:lpstr>Denizanası Sokmaları</vt:lpstr>
      <vt:lpstr>Denizanası Sokmaları Belirti Ve Bulguları</vt:lpstr>
      <vt:lpstr>Denizanası Sokmaları İlk Yardım</vt:lpstr>
      <vt:lpstr>Denizanası Sokmaları İlk Yardım</vt:lpstr>
      <vt:lpstr>Özet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BÖCEK SOKMALARI VE HAYVAN ISIRIKLARINDA İLK YARDIM</dc:title>
  <dc:creator>Muhammed Talha Yürümez</dc:creator>
  <cp:lastModifiedBy>Gürkan Akıncı</cp:lastModifiedBy>
  <cp:revision>57</cp:revision>
  <dcterms:created xsi:type="dcterms:W3CDTF">2020-12-27T20:44:40Z</dcterms:created>
  <dcterms:modified xsi:type="dcterms:W3CDTF">2025-04-08T16:37:34Z</dcterms:modified>
</cp:coreProperties>
</file>