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59" r:id="rId3"/>
    <p:sldId id="261" r:id="rId4"/>
    <p:sldId id="286" r:id="rId5"/>
    <p:sldId id="299" r:id="rId6"/>
    <p:sldId id="300" r:id="rId7"/>
    <p:sldId id="262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1" r:id="rId18"/>
    <p:sldId id="310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5" r:id="rId32"/>
    <p:sldId id="326" r:id="rId33"/>
    <p:sldId id="327" r:id="rId34"/>
    <p:sldId id="328" r:id="rId35"/>
    <p:sldId id="329" r:id="rId36"/>
    <p:sldId id="330" r:id="rId37"/>
    <p:sldId id="331" r:id="rId3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0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011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246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5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0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07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44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55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23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92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A95C9F86-4532-4AAD-998C-76155253BA7A}"/>
              </a:ext>
            </a:extLst>
          </p:cNvPr>
          <p:cNvSpPr/>
          <p:nvPr/>
        </p:nvSpPr>
        <p:spPr>
          <a:xfrm>
            <a:off x="22387" y="2796596"/>
            <a:ext cx="9121613" cy="15983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DBEB8B7-96B6-4E46-8AC9-043A07826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772400" cy="1470025"/>
          </a:xfrm>
        </p:spPr>
        <p:txBody>
          <a:bodyPr>
            <a:normAutofit/>
          </a:bodyPr>
          <a:lstStyle/>
          <a:p>
            <a:r>
              <a:rPr lang="tr-TR" sz="4000" b="1" dirty="0"/>
              <a:t>ZEHİRLENMELERDE </a:t>
            </a:r>
            <a:br>
              <a:rPr lang="tr-TR" sz="4000" b="1" dirty="0"/>
            </a:br>
            <a:r>
              <a:rPr lang="tr-TR" sz="4000" b="1" dirty="0"/>
              <a:t>İLK YARDIM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3C4A041-E70D-4313-AB90-D813391968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08925"/>
            <a:ext cx="1440160" cy="192021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98F6761-DE3B-4FA6-8900-8F9D0FE01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80" y="4574579"/>
            <a:ext cx="1721980" cy="211529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88EAB99-CEE4-445A-9871-C9F8467E7D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773039"/>
            <a:ext cx="2555776" cy="191683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7C2AABA-8A79-8FA1-D528-DFB9AFE393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68" y="262995"/>
            <a:ext cx="2579864" cy="25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F0E9A76E-E72E-42D5-871D-09F29FBB2738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492896"/>
            <a:ext cx="7560840" cy="2160240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Cilt yolu ile zehirlenmede, zehir cilt ile temas eder ve emilerek vücuda girer.</a:t>
            </a:r>
          </a:p>
          <a:p>
            <a:pPr algn="just"/>
            <a:endParaRPr lang="tr-TR" sz="2400" dirty="0"/>
          </a:p>
          <a:p>
            <a:pPr algn="just"/>
            <a:r>
              <a:rPr lang="tr-TR" sz="2400" dirty="0"/>
              <a:t>Zehirlenme temizlik ürünleri, ev bitkileri ve bahçe ürünleri, endüstriyel zehirler ve bitkisel zehirler cilt yoluyla emilerek vücuda girmesinden kaynaklanır. 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Zehirlenme Kaynakları – Cilt Emilimi Yolu İle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0DD259C-1146-4462-A9E0-EF65A02941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DB4BD972-2681-B697-3EEA-3AF05D3884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4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80507C3-6484-4CCF-B61B-57D0D50427EE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708920"/>
            <a:ext cx="7632848" cy="1872208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Zehirlenme göze sıçrama şeklinde meydana gelir.</a:t>
            </a:r>
          </a:p>
          <a:p>
            <a:pPr algn="just"/>
            <a:r>
              <a:rPr lang="tr-TR" sz="2400" dirty="0"/>
              <a:t>Zehirlenme temizlik ürünleri, evde kullanılan maddeler ve bahçe ürünleri, endüstriyel ve bitkisel kaynaklı ürünlerden kaynaklanır.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Zehirlenme Kaynakları – Göze Sıçrama İle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AEBA546-BA7E-4E5E-8711-EF68DD3496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BA8B2B9F-AFD7-70A8-5831-D08F6E315D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7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028B5216-87CC-4E5E-A242-59E788DF46D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492896"/>
            <a:ext cx="7776864" cy="2448272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Zehirlenme belirti ve bulguları; zehrin vücuda giriş yoluna, alınan zehirli (</a:t>
            </a:r>
            <a:r>
              <a:rPr lang="tr-TR" sz="2400" dirty="0" err="1"/>
              <a:t>toksik</a:t>
            </a:r>
            <a:r>
              <a:rPr lang="tr-TR" sz="2400" dirty="0"/>
              <a:t>) maddenin türüne ve miktarına göre değişir. </a:t>
            </a:r>
          </a:p>
          <a:p>
            <a:pPr algn="just"/>
            <a:r>
              <a:rPr lang="tr-TR" sz="2400" dirty="0"/>
              <a:t>Zehirlenme hafif seyirli olabileceği gibi hayatı tehdit edebilecek durumlara neden olabilir.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Belirti Ve Bulgular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62D3D15-30B1-4FBD-BD49-9A82EE91E7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D3AE6A2-3627-47E1-A182-1823B9FD8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62" y="4210307"/>
            <a:ext cx="1780930" cy="2374573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E20593A-EA6D-F0C0-D7F6-2E6A6D7B18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8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65732C65-CE4D-4978-BA1C-54EA37CE2706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73" y="1682921"/>
            <a:ext cx="5040560" cy="4392488"/>
          </a:xfrm>
        </p:spPr>
        <p:txBody>
          <a:bodyPr>
            <a:noAutofit/>
          </a:bodyPr>
          <a:lstStyle/>
          <a:p>
            <a:r>
              <a:rPr lang="tr-TR" sz="2000" b="1" i="1" dirty="0"/>
              <a:t>Sindirim yolu ile zehirlenme (ağızdan)</a:t>
            </a:r>
          </a:p>
          <a:p>
            <a:pPr lvl="1"/>
            <a:r>
              <a:rPr lang="tr-TR" sz="2000" dirty="0"/>
              <a:t>Bulantı ve kusma</a:t>
            </a:r>
          </a:p>
          <a:p>
            <a:pPr lvl="1"/>
            <a:r>
              <a:rPr lang="tr-TR" sz="2000" dirty="0"/>
              <a:t>Karın ağrısı</a:t>
            </a:r>
          </a:p>
          <a:p>
            <a:pPr lvl="1"/>
            <a:r>
              <a:rPr lang="tr-TR" sz="2000" dirty="0"/>
              <a:t>Nöbetler</a:t>
            </a:r>
          </a:p>
          <a:p>
            <a:pPr lvl="1"/>
            <a:r>
              <a:rPr lang="tr-TR" sz="2000" dirty="0"/>
              <a:t>Düzensiz veya hızlı veya yavaş kalp atışı</a:t>
            </a:r>
          </a:p>
          <a:p>
            <a:pPr lvl="1"/>
            <a:r>
              <a:rPr lang="tr-TR" sz="2000" dirty="0"/>
              <a:t>Bilinç bozukluğu</a:t>
            </a:r>
          </a:p>
          <a:p>
            <a:pPr marL="457200" lvl="1" indent="0">
              <a:buNone/>
            </a:pPr>
            <a:endParaRPr lang="tr-TR" sz="2000" dirty="0"/>
          </a:p>
          <a:p>
            <a:r>
              <a:rPr lang="tr-TR" sz="2000" b="1" i="1" dirty="0"/>
              <a:t>Solunum yolu ile zehirlenme (gazlar)</a:t>
            </a:r>
          </a:p>
          <a:p>
            <a:pPr lvl="1"/>
            <a:r>
              <a:rPr lang="tr-TR" sz="2000" dirty="0"/>
              <a:t>Nefes darlığı</a:t>
            </a:r>
          </a:p>
          <a:p>
            <a:pPr lvl="1"/>
            <a:r>
              <a:rPr lang="tr-TR" sz="2000" dirty="0"/>
              <a:t>Kan oksijen seviyesinin düşmesi</a:t>
            </a:r>
          </a:p>
          <a:p>
            <a:pPr lvl="1"/>
            <a:r>
              <a:rPr lang="tr-TR" sz="2000" dirty="0"/>
              <a:t>Gri-mavi cilt (</a:t>
            </a:r>
            <a:r>
              <a:rPr lang="tr-TR" sz="2000" dirty="0" err="1"/>
              <a:t>siyanoz</a:t>
            </a:r>
            <a:r>
              <a:rPr lang="tr-TR" sz="2000" dirty="0"/>
              <a:t>)</a:t>
            </a:r>
          </a:p>
          <a:p>
            <a:pPr lvl="1"/>
            <a:r>
              <a:rPr lang="tr-TR" sz="2000" dirty="0"/>
              <a:t>Kiraz kırmızısı dudaklar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Belirti Ve Bulgular – Vücuda Giriş Yoluna Göre</a:t>
            </a:r>
            <a:endParaRPr lang="tr-TR" i="1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A571B2D7-93E8-4C31-A16B-7BFEC8282697}"/>
              </a:ext>
            </a:extLst>
          </p:cNvPr>
          <p:cNvSpPr txBox="1">
            <a:spLocks/>
          </p:cNvSpPr>
          <p:nvPr/>
        </p:nvSpPr>
        <p:spPr>
          <a:xfrm>
            <a:off x="5220072" y="1687377"/>
            <a:ext cx="3744416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b="1" i="1" dirty="0"/>
              <a:t>Enjeksiyon yolu ile zehirlenme</a:t>
            </a:r>
          </a:p>
          <a:p>
            <a:pPr lvl="1"/>
            <a:r>
              <a:rPr lang="tr-TR" sz="2000" dirty="0"/>
              <a:t>Enjeksiyon bölgesinde ağrı</a:t>
            </a:r>
          </a:p>
          <a:p>
            <a:pPr lvl="1"/>
            <a:r>
              <a:rPr lang="tr-TR" sz="2000" dirty="0"/>
              <a:t>Kızarıklık ve şişlik</a:t>
            </a:r>
          </a:p>
          <a:p>
            <a:pPr lvl="1"/>
            <a:r>
              <a:rPr lang="tr-TR" sz="2000" dirty="0"/>
              <a:t>Bulanık görme</a:t>
            </a:r>
          </a:p>
          <a:p>
            <a:pPr lvl="1"/>
            <a:r>
              <a:rPr lang="tr-TR" sz="2000" dirty="0"/>
              <a:t>Bulantı ve kusma</a:t>
            </a:r>
          </a:p>
          <a:p>
            <a:pPr lvl="1"/>
            <a:r>
              <a:rPr lang="tr-TR" sz="2000" dirty="0"/>
              <a:t>Nefes darlığı</a:t>
            </a:r>
          </a:p>
          <a:p>
            <a:pPr lvl="1"/>
            <a:r>
              <a:rPr lang="tr-TR" sz="2000" dirty="0"/>
              <a:t>Nöbetler</a:t>
            </a:r>
          </a:p>
          <a:p>
            <a:pPr lvl="1"/>
            <a:r>
              <a:rPr lang="tr-TR" sz="2000" dirty="0"/>
              <a:t>Bilinç bozukluğu</a:t>
            </a:r>
          </a:p>
          <a:p>
            <a:pPr lvl="1"/>
            <a:r>
              <a:rPr lang="tr-TR" sz="2000" dirty="0" err="1"/>
              <a:t>Anafilaktik</a:t>
            </a:r>
            <a:r>
              <a:rPr lang="tr-TR" sz="2000" dirty="0"/>
              <a:t> şok</a:t>
            </a:r>
            <a:endParaRPr lang="tr-TR" sz="2000" b="1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C67D338-E496-4C20-80C9-18568FDC7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EAAE15DA-7097-006F-7892-3648A616FB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2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2925B7B-D60D-441F-BD85-9706FFE7BAC7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556792"/>
            <a:ext cx="4752528" cy="4608512"/>
          </a:xfrm>
        </p:spPr>
        <p:txBody>
          <a:bodyPr>
            <a:noAutofit/>
          </a:bodyPr>
          <a:lstStyle/>
          <a:p>
            <a:r>
              <a:rPr lang="tr-TR" sz="2000" b="1" i="1" dirty="0"/>
              <a:t>Cilt emilimi ile zehirlenme</a:t>
            </a:r>
          </a:p>
          <a:p>
            <a:pPr lvl="1"/>
            <a:r>
              <a:rPr lang="tr-TR" sz="2000" dirty="0"/>
              <a:t>Ciltte yanıkları (kimyasal yanık)</a:t>
            </a:r>
          </a:p>
          <a:p>
            <a:pPr lvl="1"/>
            <a:r>
              <a:rPr lang="tr-TR" sz="2000" dirty="0"/>
              <a:t>Ağrı</a:t>
            </a:r>
          </a:p>
          <a:p>
            <a:pPr lvl="1"/>
            <a:r>
              <a:rPr lang="tr-TR" sz="2000" dirty="0"/>
              <a:t>Şişme</a:t>
            </a:r>
          </a:p>
          <a:p>
            <a:pPr lvl="1"/>
            <a:r>
              <a:rPr lang="tr-TR" sz="2000" dirty="0"/>
              <a:t>Döküntü</a:t>
            </a:r>
          </a:p>
          <a:p>
            <a:pPr lvl="1"/>
            <a:r>
              <a:rPr lang="tr-TR" sz="2000" dirty="0"/>
              <a:t>Kızarıklık</a:t>
            </a:r>
          </a:p>
          <a:p>
            <a:pPr lvl="1"/>
            <a:r>
              <a:rPr lang="tr-TR" sz="2000" dirty="0"/>
              <a:t>Kaşıntı</a:t>
            </a:r>
          </a:p>
          <a:p>
            <a:pPr marL="457200" lvl="1" indent="0">
              <a:buNone/>
            </a:pPr>
            <a:endParaRPr lang="tr-TR" sz="2000" dirty="0"/>
          </a:p>
          <a:p>
            <a:r>
              <a:rPr lang="tr-TR" sz="2000" b="1" i="1" dirty="0"/>
              <a:t>Göze sıçrayan maddelerle zehirlenme</a:t>
            </a:r>
          </a:p>
          <a:p>
            <a:pPr lvl="1"/>
            <a:r>
              <a:rPr lang="tr-TR" sz="2000" dirty="0"/>
              <a:t>Gözde ağrı</a:t>
            </a:r>
          </a:p>
          <a:p>
            <a:pPr lvl="1"/>
            <a:r>
              <a:rPr lang="tr-TR" sz="2000" dirty="0"/>
              <a:t>Sulanma</a:t>
            </a:r>
          </a:p>
          <a:p>
            <a:pPr lvl="1"/>
            <a:r>
              <a:rPr lang="tr-TR" sz="2000" dirty="0"/>
              <a:t>Bulanık görme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Belirti Ve Bulgular – Vücuda Giriş Yoluna Göre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DFBCE44-6796-43A2-A84A-B5F0DED8C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B772F821-5B28-15EC-EA33-C36852C0D6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81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EE075332-8ADB-4B0F-91FB-907DB95D2E9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7" y="1880828"/>
            <a:ext cx="3888433" cy="3096344"/>
          </a:xfrm>
        </p:spPr>
        <p:txBody>
          <a:bodyPr>
            <a:noAutofit/>
          </a:bodyPr>
          <a:lstStyle/>
          <a:p>
            <a:r>
              <a:rPr lang="tr-TR" sz="2000" b="1" i="1" dirty="0"/>
              <a:t>Sindirim sistemine etkileri:</a:t>
            </a:r>
          </a:p>
          <a:p>
            <a:pPr lvl="1"/>
            <a:r>
              <a:rPr lang="tr-TR" sz="2000" dirty="0"/>
              <a:t>Bulantı</a:t>
            </a:r>
          </a:p>
          <a:p>
            <a:pPr lvl="1"/>
            <a:r>
              <a:rPr lang="tr-TR" sz="2000" dirty="0"/>
              <a:t>Kusma</a:t>
            </a:r>
          </a:p>
          <a:p>
            <a:pPr lvl="1"/>
            <a:r>
              <a:rPr lang="tr-TR" sz="2000" dirty="0"/>
              <a:t>Karın ağrısı</a:t>
            </a:r>
          </a:p>
          <a:p>
            <a:pPr lvl="1"/>
            <a:r>
              <a:rPr lang="tr-TR" sz="2000" dirty="0"/>
              <a:t>Gaz</a:t>
            </a:r>
          </a:p>
          <a:p>
            <a:pPr lvl="1"/>
            <a:r>
              <a:rPr lang="tr-TR" sz="2000" dirty="0"/>
              <a:t>Şişkinlik</a:t>
            </a:r>
          </a:p>
          <a:p>
            <a:pPr lvl="1"/>
            <a:r>
              <a:rPr lang="tr-TR" sz="2000" dirty="0"/>
              <a:t>İshal</a:t>
            </a:r>
          </a:p>
          <a:p>
            <a:pPr lvl="1"/>
            <a:r>
              <a:rPr lang="tr-TR" sz="2000" dirty="0"/>
              <a:t>Ağızda veya boğazda yanma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Belirti Ve Bulgular – Vücuttaki Sistemlere Göre</a:t>
            </a:r>
            <a:endParaRPr lang="tr-TR" i="1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A571B2D7-93E8-4C31-A16B-7BFEC8282697}"/>
              </a:ext>
            </a:extLst>
          </p:cNvPr>
          <p:cNvSpPr txBox="1">
            <a:spLocks/>
          </p:cNvSpPr>
          <p:nvPr/>
        </p:nvSpPr>
        <p:spPr>
          <a:xfrm>
            <a:off x="4932040" y="1844824"/>
            <a:ext cx="3744416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tr-TR" sz="2000" b="1" i="1" dirty="0">
                <a:effectLst/>
                <a:ea typeface="Times New Roman" panose="02020603050405020304" pitchFamily="18" charset="0"/>
              </a:rPr>
              <a:t>Sinir sistemine etkileri</a:t>
            </a:r>
            <a:r>
              <a:rPr lang="tr-TR" sz="2000" i="1" dirty="0">
                <a:effectLst/>
                <a:ea typeface="Times New Roman" panose="02020603050405020304" pitchFamily="18" charset="0"/>
              </a:rPr>
              <a:t>: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</a:pPr>
            <a:r>
              <a:rPr lang="tr-TR" sz="2000" dirty="0">
                <a:effectLst/>
                <a:ea typeface="Times New Roman" panose="02020603050405020304" pitchFamily="18" charset="0"/>
              </a:rPr>
              <a:t>Bilinç kaybı</a:t>
            </a:r>
          </a:p>
          <a:p>
            <a:pPr lvl="1" algn="just">
              <a:lnSpc>
                <a:spcPct val="115000"/>
              </a:lnSpc>
            </a:pPr>
            <a:r>
              <a:rPr lang="tr-TR" sz="2000" dirty="0">
                <a:ea typeface="Times New Roman" panose="02020603050405020304" pitchFamily="18" charset="0"/>
              </a:rPr>
              <a:t>N</a:t>
            </a:r>
            <a:r>
              <a:rPr lang="tr-TR" sz="2000" dirty="0">
                <a:effectLst/>
                <a:ea typeface="Times New Roman" panose="02020603050405020304" pitchFamily="18" charset="0"/>
              </a:rPr>
              <a:t>öbet</a:t>
            </a:r>
          </a:p>
          <a:p>
            <a:pPr lvl="1" algn="just">
              <a:lnSpc>
                <a:spcPct val="115000"/>
              </a:lnSpc>
            </a:pPr>
            <a:r>
              <a:rPr lang="tr-TR" sz="2000" dirty="0">
                <a:ea typeface="Times New Roman" panose="02020603050405020304" pitchFamily="18" charset="0"/>
              </a:rPr>
              <a:t>R</a:t>
            </a:r>
            <a:r>
              <a:rPr lang="tr-TR" sz="2000" dirty="0">
                <a:effectLst/>
                <a:ea typeface="Times New Roman" panose="02020603050405020304" pitchFamily="18" charset="0"/>
              </a:rPr>
              <a:t>ahatsızlık hissi</a:t>
            </a:r>
          </a:p>
          <a:p>
            <a:pPr lvl="1" algn="just">
              <a:lnSpc>
                <a:spcPct val="115000"/>
              </a:lnSpc>
            </a:pPr>
            <a:r>
              <a:rPr lang="tr-TR" sz="2000" dirty="0">
                <a:ea typeface="Times New Roman" panose="02020603050405020304" pitchFamily="18" charset="0"/>
              </a:rPr>
              <a:t>K</a:t>
            </a:r>
            <a:r>
              <a:rPr lang="tr-TR" sz="2000" dirty="0">
                <a:effectLst/>
                <a:ea typeface="Times New Roman" panose="02020603050405020304" pitchFamily="18" charset="0"/>
              </a:rPr>
              <a:t>aslarda ağrı</a:t>
            </a:r>
          </a:p>
          <a:p>
            <a:pPr lvl="1" algn="just">
              <a:lnSpc>
                <a:spcPct val="115000"/>
              </a:lnSpc>
            </a:pPr>
            <a:r>
              <a:rPr lang="tr-TR" sz="2000" dirty="0">
                <a:ea typeface="Times New Roman" panose="02020603050405020304" pitchFamily="18" charset="0"/>
              </a:rPr>
              <a:t>K</a:t>
            </a:r>
            <a:r>
              <a:rPr lang="tr-TR" sz="2000" dirty="0">
                <a:effectLst/>
                <a:ea typeface="Times New Roman" panose="02020603050405020304" pitchFamily="18" charset="0"/>
              </a:rPr>
              <a:t>asılma</a:t>
            </a:r>
          </a:p>
          <a:p>
            <a:pPr lvl="1" algn="just">
              <a:lnSpc>
                <a:spcPct val="115000"/>
              </a:lnSpc>
            </a:pPr>
            <a:r>
              <a:rPr lang="tr-TR" sz="2000" dirty="0">
                <a:ea typeface="Times New Roman" panose="02020603050405020304" pitchFamily="18" charset="0"/>
              </a:rPr>
              <a:t>H</a:t>
            </a:r>
            <a:r>
              <a:rPr lang="tr-TR" sz="2000" dirty="0">
                <a:effectLst/>
                <a:ea typeface="Times New Roman" panose="02020603050405020304" pitchFamily="18" charset="0"/>
              </a:rPr>
              <a:t>areketlerde uyumsuzluk</a:t>
            </a:r>
          </a:p>
          <a:p>
            <a:pPr lvl="1" algn="just">
              <a:lnSpc>
                <a:spcPct val="115000"/>
              </a:lnSpc>
            </a:pPr>
            <a:r>
              <a:rPr lang="tr-TR" sz="2000" dirty="0">
                <a:ea typeface="Times New Roman" panose="02020603050405020304" pitchFamily="18" charset="0"/>
              </a:rPr>
              <a:t>Ş</a:t>
            </a:r>
            <a:r>
              <a:rPr lang="tr-TR" sz="2000" dirty="0">
                <a:effectLst/>
                <a:ea typeface="Times New Roman" panose="02020603050405020304" pitchFamily="18" charset="0"/>
              </a:rPr>
              <a:t>ok belirtileri</a:t>
            </a:r>
          </a:p>
          <a:p>
            <a:pPr lvl="1" algn="just">
              <a:lnSpc>
                <a:spcPct val="115000"/>
              </a:lnSpc>
            </a:pPr>
            <a:r>
              <a:rPr lang="tr-TR" sz="2000" dirty="0">
                <a:ea typeface="Times New Roman" panose="02020603050405020304" pitchFamily="18" charset="0"/>
              </a:rPr>
              <a:t>B</a:t>
            </a:r>
            <a:r>
              <a:rPr lang="tr-TR" sz="2000" dirty="0">
                <a:effectLst/>
                <a:ea typeface="Times New Roman" panose="02020603050405020304" pitchFamily="18" charset="0"/>
              </a:rPr>
              <a:t>aş ağrısı</a:t>
            </a:r>
          </a:p>
          <a:p>
            <a:pPr lvl="1" algn="just">
              <a:lnSpc>
                <a:spcPct val="115000"/>
              </a:lnSpc>
            </a:pPr>
            <a:r>
              <a:rPr lang="tr-TR" sz="2000" dirty="0">
                <a:ea typeface="Times New Roman" panose="02020603050405020304" pitchFamily="18" charset="0"/>
              </a:rPr>
              <a:t>B</a:t>
            </a:r>
            <a:r>
              <a:rPr lang="tr-TR" sz="2000" dirty="0">
                <a:effectLst/>
                <a:ea typeface="Times New Roman" panose="02020603050405020304" pitchFamily="18" charset="0"/>
              </a:rPr>
              <a:t>ulanık görme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7D81C96-8DBC-45BF-8FD0-E6DC96B0A0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5745AA7-0584-1F0B-1EAC-B5325E587C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6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64A698C1-4CCF-4724-BF2A-3E07FD64E19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7" y="1988840"/>
            <a:ext cx="3888433" cy="3492388"/>
          </a:xfrm>
        </p:spPr>
        <p:txBody>
          <a:bodyPr>
            <a:noAutofit/>
          </a:bodyPr>
          <a:lstStyle/>
          <a:p>
            <a:pPr algn="just"/>
            <a:r>
              <a:rPr lang="tr-TR" sz="2000" b="1" i="1" dirty="0"/>
              <a:t>Solunum sistemine etkileri:</a:t>
            </a:r>
          </a:p>
          <a:p>
            <a:pPr lvl="1" algn="just"/>
            <a:r>
              <a:rPr lang="tr-TR" sz="2000" dirty="0"/>
              <a:t>Nefes darlığı</a:t>
            </a:r>
          </a:p>
          <a:p>
            <a:pPr lvl="1" algn="just"/>
            <a:r>
              <a:rPr lang="tr-TR" sz="2000" dirty="0"/>
              <a:t>Solunum durması</a:t>
            </a:r>
          </a:p>
          <a:p>
            <a:pPr lvl="1" algn="just"/>
            <a:r>
              <a:rPr lang="tr-TR" sz="2000" dirty="0"/>
              <a:t>Baş ağrısı</a:t>
            </a:r>
          </a:p>
          <a:p>
            <a:pPr lvl="1" algn="just"/>
            <a:r>
              <a:rPr lang="tr-TR" sz="2000" dirty="0"/>
              <a:t>Baş dönmesi</a:t>
            </a:r>
          </a:p>
          <a:p>
            <a:pPr lvl="1" algn="just"/>
            <a:r>
              <a:rPr lang="tr-TR" sz="2000" dirty="0"/>
              <a:t>Kulak çınlaması</a:t>
            </a:r>
          </a:p>
          <a:p>
            <a:pPr lvl="1" algn="just"/>
            <a:r>
              <a:rPr lang="tr-TR" sz="2000" dirty="0"/>
              <a:t>Oksijen yetmezliği nedeni ile ciltte kızarıklık</a:t>
            </a:r>
          </a:p>
          <a:p>
            <a:pPr lvl="1" algn="just"/>
            <a:r>
              <a:rPr lang="tr-TR" sz="2000" dirty="0"/>
              <a:t>Morarma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Belirti Ve Bulgular – Vücuttaki Sistemlere Göre</a:t>
            </a:r>
            <a:endParaRPr lang="tr-TR" i="1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A571B2D7-93E8-4C31-A16B-7BFEC8282697}"/>
              </a:ext>
            </a:extLst>
          </p:cNvPr>
          <p:cNvSpPr txBox="1">
            <a:spLocks/>
          </p:cNvSpPr>
          <p:nvPr/>
        </p:nvSpPr>
        <p:spPr>
          <a:xfrm>
            <a:off x="4932040" y="1988840"/>
            <a:ext cx="3744416" cy="273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000" b="1" i="1" dirty="0"/>
              <a:t>Dolaşım sistemine etkileri:</a:t>
            </a:r>
          </a:p>
          <a:p>
            <a:pPr lvl="1" algn="just"/>
            <a:r>
              <a:rPr lang="tr-TR" sz="2000" dirty="0"/>
              <a:t>Ritim bozukluğu (düzensiz, yavaş veya hızlı kalp atımı),</a:t>
            </a:r>
          </a:p>
          <a:p>
            <a:pPr lvl="1" algn="just"/>
            <a:r>
              <a:rPr lang="tr-TR" sz="2000" dirty="0"/>
              <a:t>Baş ağrısı</a:t>
            </a:r>
          </a:p>
          <a:p>
            <a:pPr lvl="1" algn="just"/>
            <a:r>
              <a:rPr lang="tr-TR" sz="2000" dirty="0"/>
              <a:t>Soğuk terleme</a:t>
            </a:r>
          </a:p>
          <a:p>
            <a:pPr lvl="1" algn="just"/>
            <a:r>
              <a:rPr lang="tr-TR" sz="2000" dirty="0"/>
              <a:t>Kalp durması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FA53861-4726-4568-961C-4CDDC5127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E77E14B0-4419-71E7-8070-674DB6DB2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9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ABAC8542-D645-4984-9252-121B9D51D452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060848"/>
            <a:ext cx="7632848" cy="3132348"/>
          </a:xfrm>
        </p:spPr>
        <p:txBody>
          <a:bodyPr>
            <a:noAutofit/>
          </a:bodyPr>
          <a:lstStyle/>
          <a:p>
            <a:pPr algn="just"/>
            <a:r>
              <a:rPr lang="tr-TR" sz="2400" b="1" dirty="0"/>
              <a:t>Öncelikle kendi güvenliğinizi ve çevre güvenliğini sağlayın</a:t>
            </a:r>
            <a:r>
              <a:rPr lang="tr-TR" sz="2400" dirty="0"/>
              <a:t>. </a:t>
            </a:r>
            <a:r>
              <a:rPr lang="tr-TR" sz="2400" b="1" dirty="0"/>
              <a:t>Bunun için;</a:t>
            </a:r>
          </a:p>
          <a:p>
            <a:pPr lvl="1" algn="just"/>
            <a:r>
              <a:rPr lang="tr-TR" sz="2400" dirty="0"/>
              <a:t>Eldiven, maske ve kıyafet gibi güvenlik ekipmanları varsa kullanın.</a:t>
            </a:r>
          </a:p>
          <a:p>
            <a:pPr lvl="1" algn="just"/>
            <a:r>
              <a:rPr lang="tr-TR" sz="2400" dirty="0"/>
              <a:t>Hasta/yaralının kıyafet veya vücut salgılarından (tükürük, göz yaşı vb.) hem kendinizi hem de çevredekileri koruyun.</a:t>
            </a:r>
          </a:p>
          <a:p>
            <a:pPr lvl="1" algn="just"/>
            <a:r>
              <a:rPr lang="tr-TR" sz="2400" dirty="0"/>
              <a:t>Eğer zehirlenme laboratuvar, çiftlik veya endüstriyel alanda gerçekleştiyse zehirlenmeye sebebiyet verebilecek maddeleri öğrenin ve başka kaza ve yaralanma olmaması için önlem alın.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İlk Yardım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2773887-0FCC-4659-9622-DE23C4E511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BBAAFEC4-C7D9-52DD-164F-7D66803BC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0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A4FE564-9835-450D-8B5E-9C841589925B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916832"/>
            <a:ext cx="8208912" cy="3024336"/>
          </a:xfrm>
        </p:spPr>
        <p:txBody>
          <a:bodyPr>
            <a:noAutofit/>
          </a:bodyPr>
          <a:lstStyle/>
          <a:p>
            <a:pPr lvl="1" algn="just"/>
            <a:r>
              <a:rPr lang="tr-TR" sz="2400" dirty="0"/>
              <a:t>Eğer birden fazla kişi aynı anda zehirlenmişse, zehirlenmenin çevresel bir etkenden kaynaklanma ihtimali yüksektir. Bu durumda dikkatli olun. Uzun süre o ortamda kalmayın.</a:t>
            </a:r>
          </a:p>
          <a:p>
            <a:pPr lvl="1" algn="just"/>
            <a:r>
              <a:rPr lang="tr-TR" sz="2400" dirty="0"/>
              <a:t>İlk yardım sırasında eğer yapılabilirseniz zehirli maddenin ne olduğunu saptayın ve sağlık ekiplerine bilgi verin. Ancak zehirlenmenin kökenini bulmak için kendinizi tehlikeli bir duruma sokmayın!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İlk Yardım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BC74DBF-74D2-4BCD-A4A6-0F11C0E5C1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166A954F-D31C-0F21-2F9A-DB8D3455C5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9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4E06E841-0078-428D-A7CE-BDF66A9C30F9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06" y="2492896"/>
            <a:ext cx="7862588" cy="2232248"/>
          </a:xfrm>
        </p:spPr>
        <p:txBody>
          <a:bodyPr>
            <a:noAutofit/>
          </a:bodyPr>
          <a:lstStyle/>
          <a:p>
            <a:pPr algn="just"/>
            <a:r>
              <a:rPr lang="tr-TR" sz="2400" b="1" dirty="0"/>
              <a:t>Güvenlik önlemlerini aldıktan sonra hasta/yaralıya müdahale edebilirsiniz. Bunun için;</a:t>
            </a:r>
          </a:p>
          <a:p>
            <a:pPr lvl="1" algn="just"/>
            <a:r>
              <a:rPr lang="tr-TR" sz="2400" dirty="0"/>
              <a:t>İlk olarak zehirlenmeye neden olan maddenin hangi yol ile alındığını dikkate alarak zehirli maddeyi hastadan uzaklaştırın.</a:t>
            </a:r>
          </a:p>
          <a:p>
            <a:pPr lvl="1" algn="just"/>
            <a:r>
              <a:rPr lang="tr-TR" sz="2400" dirty="0"/>
              <a:t>Eğer zehirli madde ağız yoluyla alındıysa hastaya yiyecek veya içecek bir şey vermeyin. Kusturmaya çalışmayın.</a:t>
            </a:r>
            <a:endParaRPr lang="tr-TR" sz="2400" dirty="0">
              <a:latin typeface="Times New Roman" panose="02020603050405020304" pitchFamily="18" charset="0"/>
            </a:endParaRP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İlk Yardım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31822BB-6B17-4832-8393-FA578567E4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30DC02B-57C3-4EC6-5F13-C5FD7F9CB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7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E5E15C9-2ADE-43F1-97EC-9AA878AC3EC1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04664"/>
            <a:ext cx="2890664" cy="778098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Sunum Planı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6E9A837-ACC0-44BC-AB26-8210AEB973D6}"/>
              </a:ext>
            </a:extLst>
          </p:cNvPr>
          <p:cNvSpPr txBox="1"/>
          <p:nvPr/>
        </p:nvSpPr>
        <p:spPr>
          <a:xfrm>
            <a:off x="683568" y="1713897"/>
            <a:ext cx="6103208" cy="4739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effectLst/>
                <a:ea typeface="Times New Roman" panose="02020603050405020304" pitchFamily="18" charset="0"/>
              </a:rPr>
              <a:t>Genel bilgiler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effectLst/>
                <a:ea typeface="Times New Roman" panose="02020603050405020304" pitchFamily="18" charset="0"/>
              </a:rPr>
              <a:t>Zehirlenme kaynakları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effectLst/>
                <a:ea typeface="Times New Roman" panose="02020603050405020304" pitchFamily="18" charset="0"/>
              </a:rPr>
              <a:t>Zehirlenme belirti ve bulguları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effectLst/>
                <a:ea typeface="Times New Roman" panose="02020603050405020304" pitchFamily="18" charset="0"/>
              </a:rPr>
              <a:t>Zehirlenmiş hasta/yaralıda ilk yardım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effectLst/>
                <a:ea typeface="Times New Roman" panose="02020603050405020304" pitchFamily="18" charset="0"/>
              </a:rPr>
              <a:t>Sık görülen zehirlenmelerde ilk yardım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effectLst/>
                <a:ea typeface="Times New Roman" panose="02020603050405020304" pitchFamily="18" charset="0"/>
              </a:rPr>
              <a:t>İlaç zehirlenmeleri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effectLst/>
                <a:ea typeface="Times New Roman" panose="02020603050405020304" pitchFamily="18" charset="0"/>
              </a:rPr>
              <a:t>Mantar zehirlenmesi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Alkol zehirlenmesi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Duman (karbon monoksit) zehirlenmesi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Şofben zehirlenmesi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effectLst/>
                <a:ea typeface="Times New Roman" panose="02020603050405020304" pitchFamily="18" charset="0"/>
              </a:rPr>
              <a:t>Özet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FCC44B0-1D43-45D1-BD02-3A49494512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7C2AABA-8A79-8FA1-D528-DFB9AFE39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70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2BAAE25-33A5-4DF7-B7AC-7B5BEEC99A1B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556792"/>
            <a:ext cx="7776864" cy="4320480"/>
          </a:xfrm>
        </p:spPr>
        <p:txBody>
          <a:bodyPr>
            <a:noAutofit/>
          </a:bodyPr>
          <a:lstStyle/>
          <a:p>
            <a:pPr algn="just"/>
            <a:r>
              <a:rPr lang="tr-TR" sz="2000" u="sng" dirty="0"/>
              <a:t>Zehirlenme solunum yolu ile meydana gelmiş ise</a:t>
            </a:r>
            <a:r>
              <a:rPr lang="tr-TR" sz="2000" dirty="0"/>
              <a:t>:</a:t>
            </a:r>
          </a:p>
          <a:p>
            <a:pPr lvl="1" algn="just"/>
            <a:r>
              <a:rPr lang="tr-TR" sz="2000" dirty="0"/>
              <a:t>Hasta/yaralıyı temiz havaya çıkarın veya pencere, kapı vs. açarak ortama temiz hava girmesi sağlayın.</a:t>
            </a:r>
          </a:p>
          <a:p>
            <a:pPr lvl="1" algn="just"/>
            <a:r>
              <a:rPr lang="tr-TR" sz="2000" dirty="0"/>
              <a:t>Mutlaka maske veya ıslak bir bezle ağzınızı ve burnunuzu kapatın ve ortamdan mümkün olduğunca hızlı şekilde çıkın.</a:t>
            </a:r>
          </a:p>
          <a:p>
            <a:pPr algn="just"/>
            <a:r>
              <a:rPr lang="tr-TR" sz="2000" u="sng" dirty="0"/>
              <a:t>Zehirlenme cilt emilimi yolu ile meydana gelmiş ise:</a:t>
            </a:r>
          </a:p>
          <a:p>
            <a:pPr lvl="1" algn="just"/>
            <a:r>
              <a:rPr lang="tr-TR" sz="2000" dirty="0"/>
              <a:t>Bulaşmış giysileri çıkarın ve 20 dakika soğuk suyla yıkayın.</a:t>
            </a:r>
          </a:p>
          <a:p>
            <a:pPr algn="just"/>
            <a:r>
              <a:rPr lang="tr-TR" sz="2000" u="sng" dirty="0"/>
              <a:t>Zehirlenme enjeksiyon yolu ile meydana gelmiş ise:</a:t>
            </a:r>
          </a:p>
          <a:p>
            <a:pPr lvl="1" algn="just"/>
            <a:r>
              <a:rPr lang="tr-TR" sz="2000" dirty="0"/>
              <a:t>Mümkünse iğneyi çıkarın.</a:t>
            </a:r>
          </a:p>
          <a:p>
            <a:pPr algn="just"/>
            <a:r>
              <a:rPr lang="tr-TR" sz="2000" u="sng" dirty="0"/>
              <a:t>Zehirlenme göze sıçrayan bir madde ile meydana gelmiş ise:</a:t>
            </a:r>
          </a:p>
          <a:p>
            <a:pPr lvl="1" algn="just"/>
            <a:r>
              <a:rPr lang="tr-TR" sz="2000" dirty="0"/>
              <a:t>Gözü 10 dakika boyunca yıkayın (uygulama için göze yabancı cisim kaçması bölümüne bakınız).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İlk Yardım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AFE2D5F-19E6-4303-AC0D-6B656DBEAC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659D021-ABDC-C921-26B6-52E1D1B844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3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E6575D0F-1E74-453A-A802-D6504BC60DB3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2" y="1772816"/>
            <a:ext cx="7704856" cy="4032448"/>
          </a:xfrm>
        </p:spPr>
        <p:txBody>
          <a:bodyPr>
            <a:noAutofit/>
          </a:bodyPr>
          <a:lstStyle/>
          <a:p>
            <a:pPr algn="just"/>
            <a:r>
              <a:rPr lang="tr-TR" sz="2200" dirty="0"/>
              <a:t>112 acil yardım numarasını arayın veya aratın.</a:t>
            </a:r>
          </a:p>
          <a:p>
            <a:pPr algn="just"/>
            <a:r>
              <a:rPr lang="tr-TR" sz="2200" dirty="0"/>
              <a:t>Hasta/yaralının bilincini kontrol edin.</a:t>
            </a:r>
          </a:p>
          <a:p>
            <a:pPr algn="just"/>
            <a:r>
              <a:rPr lang="tr-TR" sz="2200" dirty="0"/>
              <a:t>Eğer hasta/yaralının yaşamsal fonksiyonları bozuksa ve Temel Yaşam Desteği uygulaması gerekiyorsa, kendinizi koruyarak gerekli müdahaleyi yapın.</a:t>
            </a:r>
          </a:p>
          <a:p>
            <a:pPr algn="just"/>
            <a:r>
              <a:rPr lang="tr-TR" sz="2200" dirty="0"/>
              <a:t>Hasta solunum veya sindirim yoluyla zehirlendiyse ağızdan ağıza solunumda zehirli maddenin size bulaşabileceğini unutmayın.</a:t>
            </a:r>
          </a:p>
          <a:p>
            <a:pPr algn="just"/>
            <a:r>
              <a:rPr lang="tr-TR" sz="2200" dirty="0"/>
              <a:t>Hastanın bilinci kapalı ancak yaşamsal fonksiyonları normalse hastayı kurtarma (iyileşme, derlenme) pozisyonuna getirin.</a:t>
            </a:r>
          </a:p>
          <a:p>
            <a:pPr algn="just"/>
            <a:r>
              <a:rPr lang="tr-TR" sz="2200" dirty="0"/>
              <a:t>Ulusal Zehir Danışma Merkezini (114 UZEM) arayarak zehir ve yapılması gerekenler hakkında bilgi alın.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İlk Yardım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6D69F50-EB9E-4E0A-9CD9-1A0E614BBB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369F0D46-610B-CEE9-3E37-D7B47584F7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63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45D4F574-6E37-46B7-9734-26D71BDF728B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2" y="1988840"/>
            <a:ext cx="7704856" cy="3744416"/>
          </a:xfrm>
        </p:spPr>
        <p:txBody>
          <a:bodyPr>
            <a:noAutofit/>
          </a:bodyPr>
          <a:lstStyle/>
          <a:p>
            <a:pPr algn="just"/>
            <a:r>
              <a:rPr lang="tr-TR" sz="2000" b="1" dirty="0"/>
              <a:t>İlk müdahale sonrası zehirlenmenin aydınlatılması ve tedaviyi yönlendirebilecek ek bilgiler hasta/yaralı veya yakınlarından toplanabilir. Bu aşamada;</a:t>
            </a:r>
          </a:p>
          <a:p>
            <a:pPr lvl="1" algn="just"/>
            <a:r>
              <a:rPr lang="tr-TR" sz="2000" dirty="0"/>
              <a:t>Zehirli maddenin türü ve hangi yolla alındığı</a:t>
            </a:r>
          </a:p>
          <a:p>
            <a:pPr lvl="1" algn="just"/>
            <a:r>
              <a:rPr lang="tr-TR" sz="2000" dirty="0"/>
              <a:t>Hasta/yaralının herhangi bir ilaç, uyuşturucu madde veya alkol alıp almadığı</a:t>
            </a:r>
          </a:p>
          <a:p>
            <a:pPr lvl="1" algn="just"/>
            <a:r>
              <a:rPr lang="tr-TR" sz="2000" dirty="0"/>
              <a:t>Mantar, bitki, </a:t>
            </a:r>
            <a:r>
              <a:rPr lang="tr-TR" sz="2000" dirty="0" err="1"/>
              <a:t>delibal</a:t>
            </a:r>
            <a:r>
              <a:rPr lang="tr-TR" sz="2000" dirty="0"/>
              <a:t> vs. gibi doğada bulunan ve zehirlenmeye sebep olabilecek maddelerin tüketilip tüketilmediği</a:t>
            </a:r>
          </a:p>
          <a:p>
            <a:pPr lvl="1" algn="just"/>
            <a:r>
              <a:rPr lang="tr-TR" sz="2000" dirty="0"/>
              <a:t>Eğer zehirlenme hastanın çalıştığı yerde (laboratuvar, fabrika, tarla vs.) gerçekleştiyse zehirlenmeye sebep olabilecek olası bir maddenin olup olmadığı sorgulanmalıdır.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İlk Yardım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502606D-DE8A-4B56-88A0-12ADB57512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28D53D83-E0B8-4061-5232-712BF0F71A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55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5930E60-73B7-4262-9A42-DF2DE7A1C71D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2" y="1484784"/>
            <a:ext cx="8100900" cy="4824536"/>
          </a:xfrm>
        </p:spPr>
        <p:txBody>
          <a:bodyPr>
            <a:noAutofit/>
          </a:bodyPr>
          <a:lstStyle/>
          <a:p>
            <a:pPr algn="just"/>
            <a:r>
              <a:rPr lang="tr-TR" sz="2200" dirty="0"/>
              <a:t>Zehirlenme reçeteli ilaçların aşırı dozundan kaynaklanabilir.</a:t>
            </a:r>
          </a:p>
          <a:p>
            <a:pPr algn="just"/>
            <a:r>
              <a:rPr lang="tr-TR" sz="2200" dirty="0"/>
              <a:t>Ağrı kesiciler, uyuşturucu maddeler, anestezi yapan maddeler de zehirlenmeye neden olabilir.</a:t>
            </a:r>
          </a:p>
          <a:p>
            <a:pPr algn="just"/>
            <a:r>
              <a:rPr lang="tr-TR" sz="2200" dirty="0"/>
              <a:t>Örneğin; en yaygın kullanılan ağrı kesicilerin başında olan </a:t>
            </a:r>
            <a:r>
              <a:rPr lang="tr-TR" sz="2200" b="1" dirty="0" err="1"/>
              <a:t>parasetamol</a:t>
            </a:r>
            <a:r>
              <a:rPr lang="tr-TR" sz="2200" dirty="0"/>
              <a:t> hastaneye ilaç zehirlenmesi nedeniyle yapılan başvuruların en sık nedenlerindendir.</a:t>
            </a:r>
          </a:p>
          <a:p>
            <a:pPr algn="just"/>
            <a:r>
              <a:rPr lang="tr-TR" sz="2200" dirty="0"/>
              <a:t>Çocuklarda kazara zehirlenmelerin önemli bir bölümünü oluşturmaktadır.</a:t>
            </a:r>
          </a:p>
          <a:p>
            <a:pPr algn="just"/>
            <a:r>
              <a:rPr lang="tr-TR" sz="2200" dirty="0"/>
              <a:t>Tedavi edilmezse küçük doz aşımları dahi karaciğer yetmezliğine sebebiyet verebilmektedir.</a:t>
            </a:r>
          </a:p>
          <a:p>
            <a:pPr algn="just"/>
            <a:r>
              <a:rPr lang="tr-TR" sz="2200" dirty="0"/>
              <a:t>Önerilen dozun üzerindeki kullanımlarda acil müdahale gerekmektedir.</a:t>
            </a:r>
          </a:p>
          <a:p>
            <a:pPr algn="just"/>
            <a:r>
              <a:rPr lang="tr-TR" sz="2200" dirty="0"/>
              <a:t>Müdahale ne kadar erken başlarsa tedaviye yanıt o kadar iyi olmaktadır.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Sık Görülen Zehirlenmeler – İlaçlar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010144-63A9-4C7F-95E6-1664368FF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E60F398D-7CE9-7BC1-2140-A560DBB3CB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72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070FA535-39EA-49F3-B0A7-7488591D0908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2" y="1844824"/>
            <a:ext cx="7704856" cy="3600400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Hastanın bilincini değerlendirin.</a:t>
            </a:r>
          </a:p>
          <a:p>
            <a:pPr algn="just"/>
            <a:r>
              <a:rPr lang="tr-TR" sz="2400" dirty="0"/>
              <a:t>Bilinci yerinde ise hasta/yaralıya rahat edebileceği bir pozisyon verin.</a:t>
            </a:r>
          </a:p>
          <a:p>
            <a:pPr algn="just"/>
            <a:r>
              <a:rPr lang="tr-TR" sz="2400" dirty="0"/>
              <a:t>Aldığı ilacın ne olduğunu sorun.</a:t>
            </a:r>
          </a:p>
          <a:p>
            <a:pPr algn="just"/>
            <a:r>
              <a:rPr lang="tr-TR" sz="2400" dirty="0"/>
              <a:t>Kesinlikle kusturmayın.</a:t>
            </a:r>
          </a:p>
          <a:p>
            <a:pPr algn="just"/>
            <a:r>
              <a:rPr lang="tr-TR" sz="2400" dirty="0"/>
              <a:t>Yiyecek veya içecek vermeyin.</a:t>
            </a:r>
          </a:p>
          <a:p>
            <a:pPr algn="just"/>
            <a:r>
              <a:rPr lang="tr-TR" sz="2400" dirty="0"/>
              <a:t>Yaşamsal bulgularını değerlendirin. Yaşamsal bulguları yoksa 112 acil yardım numarasını arayın veya aratın. Gerekli ise Temel Yaşam Desteğine başlayın.</a:t>
            </a:r>
          </a:p>
          <a:p>
            <a:pPr algn="just"/>
            <a:r>
              <a:rPr lang="tr-TR" sz="2400" dirty="0"/>
              <a:t>114’ü (UZEM) arayarak bilgi alın.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Sık Görülen Zehirlenmeler – İlaçlar – İlk Yardım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816CE1F-4C2E-4C88-96F5-3EADFDB46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5AE90D8B-0E6F-2F82-9A82-AABCF015C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46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ABF5B93-600D-4DCB-8BFE-6704FB21E9D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2" y="1772816"/>
            <a:ext cx="7704856" cy="4824536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Ülkemizde çok çeşitli mantarlar yetişmektedir ve bunların bir kısmı zehirlidir. </a:t>
            </a:r>
          </a:p>
          <a:p>
            <a:pPr algn="just"/>
            <a:r>
              <a:rPr lang="tr-TR" sz="2400" dirty="0"/>
              <a:t>Doğada yetişen mantarların zehirli olanlarını zehirsiz olanlardan ayırmak mümkün değildir. </a:t>
            </a:r>
          </a:p>
          <a:p>
            <a:pPr algn="just"/>
            <a:r>
              <a:rPr lang="tr-TR" sz="2400" u="sng" dirty="0"/>
              <a:t>Mantarları pişirmek zehirlenmeyi önlememektedir.</a:t>
            </a:r>
          </a:p>
          <a:p>
            <a:pPr algn="just"/>
            <a:r>
              <a:rPr lang="tr-TR" sz="2400" b="1" dirty="0"/>
              <a:t>Mantar zehirlenmesi belirti ve bulguları:</a:t>
            </a:r>
          </a:p>
          <a:p>
            <a:pPr lvl="1" algn="just"/>
            <a:r>
              <a:rPr lang="tr-TR" sz="2400" dirty="0"/>
              <a:t>Bulantı, kusma</a:t>
            </a:r>
          </a:p>
          <a:p>
            <a:pPr lvl="1" algn="just"/>
            <a:r>
              <a:rPr lang="tr-TR" sz="2400" dirty="0"/>
              <a:t>İshal</a:t>
            </a:r>
          </a:p>
          <a:p>
            <a:pPr lvl="1" algn="just"/>
            <a:r>
              <a:rPr lang="tr-TR" sz="2400" dirty="0"/>
              <a:t>Halüsinasyon (hayal görme)</a:t>
            </a:r>
          </a:p>
          <a:p>
            <a:pPr lvl="1" algn="just"/>
            <a:r>
              <a:rPr lang="tr-TR" sz="2400" dirty="0"/>
              <a:t>Bilinç bulanıklığı</a:t>
            </a:r>
          </a:p>
          <a:p>
            <a:pPr lvl="1" algn="just"/>
            <a:r>
              <a:rPr lang="tr-TR" sz="2400" dirty="0"/>
              <a:t>Koma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Sık Görülen Zehirlenmeler – Mantar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AA5B1F6-7102-4462-9989-731A1162AB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D963166-ABFD-4C78-A7E6-FD6E96557F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070019"/>
            <a:ext cx="1869672" cy="2492896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47B0742-85A1-1417-7938-D54F711F42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6BCF071-42C0-4EFF-8F49-94656A68173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52" y="1781957"/>
            <a:ext cx="8086604" cy="2952328"/>
          </a:xfrm>
        </p:spPr>
        <p:txBody>
          <a:bodyPr>
            <a:noAutofit/>
          </a:bodyPr>
          <a:lstStyle/>
          <a:p>
            <a:r>
              <a:rPr lang="tr-TR" sz="2400" dirty="0"/>
              <a:t>Hastanın bilincini değerlendirin.</a:t>
            </a:r>
          </a:p>
          <a:p>
            <a:r>
              <a:rPr lang="tr-TR" sz="2400" dirty="0"/>
              <a:t>Bilinci yerinde ise hasta/yaralıya rahat edebileceği bir pozisyon verin.</a:t>
            </a:r>
          </a:p>
          <a:p>
            <a:r>
              <a:rPr lang="tr-TR" sz="2400" dirty="0"/>
              <a:t>Kesinlikle kusturmayın.</a:t>
            </a:r>
          </a:p>
          <a:p>
            <a:r>
              <a:rPr lang="tr-TR" sz="2400" dirty="0"/>
              <a:t>Yiyecek veya içecek vermeyin.</a:t>
            </a:r>
          </a:p>
          <a:p>
            <a:r>
              <a:rPr lang="tr-TR" sz="2400" dirty="0"/>
              <a:t>Yaşamsal bulgularını değerlendirin. Yaşamsal bulguları yoksa 112 acil yardım numarasını arayın veya aratın. Gerekli ise Temel Yaşam Desteğine başlayın.</a:t>
            </a:r>
          </a:p>
          <a:p>
            <a:r>
              <a:rPr lang="tr-TR" sz="2400" dirty="0"/>
              <a:t>114’ü (UZEM) arayarak bilgi alın.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dirty="0"/>
              <a:t>Zehirlenmeler</a:t>
            </a:r>
            <a:br>
              <a:rPr lang="tr-TR" dirty="0"/>
            </a:br>
            <a:r>
              <a:rPr lang="tr-TR" sz="2700" i="1" dirty="0"/>
              <a:t>Sık Görülen Zehirlenmeler – Mantar – İlk Yardım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A44F6D4-BA0F-42A6-B0C8-442A444C1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BB9F6A13-5D77-253F-D493-400555F434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5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47170F4-01C0-40E4-9AAA-21690B5367BB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44" y="2060848"/>
            <a:ext cx="7668852" cy="1296144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Alkol beynin aktivitesini baskılar. </a:t>
            </a:r>
          </a:p>
          <a:p>
            <a:pPr algn="just"/>
            <a:endParaRPr lang="tr-TR" sz="2400" dirty="0"/>
          </a:p>
          <a:p>
            <a:pPr algn="just"/>
            <a:r>
              <a:rPr lang="tr-TR" sz="2400" dirty="0"/>
              <a:t>Uzun süreli ve çok fazla miktarda alkol alımında fiziksel ve zihinsel fonksiyonlar bozularak kişide bilinç kaybı gelişebilir.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Sık Görülen Zehirlenmeler – Alkol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0B17CE3-A352-4438-88F6-9203490961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93C6BFFB-00AB-D0FD-D93C-018166B439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55BD114-7DD1-4433-A645-44765ED277D3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74" y="1700808"/>
            <a:ext cx="7668852" cy="4968552"/>
          </a:xfrm>
        </p:spPr>
        <p:txBody>
          <a:bodyPr>
            <a:noAutofit/>
          </a:bodyPr>
          <a:lstStyle/>
          <a:p>
            <a:r>
              <a:rPr lang="tr-TR" sz="2000" b="1" dirty="0"/>
              <a:t>Alkol zehirlenmesinde belirti ve bulgular:  </a:t>
            </a:r>
          </a:p>
          <a:p>
            <a:pPr lvl="1"/>
            <a:r>
              <a:rPr lang="tr-TR" sz="2000" dirty="0"/>
              <a:t>Güçlü bir alkol kokusu </a:t>
            </a:r>
          </a:p>
          <a:p>
            <a:pPr lvl="1"/>
            <a:r>
              <a:rPr lang="tr-TR" sz="2000" dirty="0"/>
              <a:t>Boş şişeler veya teneke kutular </a:t>
            </a:r>
          </a:p>
          <a:p>
            <a:pPr lvl="1"/>
            <a:r>
              <a:rPr lang="tr-TR" sz="2000" dirty="0"/>
              <a:t>Bilinç bozukluğu</a:t>
            </a:r>
          </a:p>
          <a:p>
            <a:pPr lvl="1"/>
            <a:r>
              <a:rPr lang="tr-TR" sz="2000" dirty="0"/>
              <a:t>Kızarık ve nemli yüz </a:t>
            </a:r>
          </a:p>
          <a:p>
            <a:pPr lvl="1"/>
            <a:r>
              <a:rPr lang="tr-TR" sz="2000" dirty="0"/>
              <a:t>Derin, gürültülü solunum </a:t>
            </a:r>
          </a:p>
          <a:p>
            <a:pPr lvl="1"/>
            <a:r>
              <a:rPr lang="tr-TR" sz="2000" dirty="0"/>
              <a:t>Bilinç kaybı</a:t>
            </a:r>
          </a:p>
          <a:p>
            <a:pPr lvl="1"/>
            <a:r>
              <a:rPr lang="tr-TR" sz="2000" dirty="0"/>
              <a:t>Kusma (bilinç kaybı sırasında olan kusma solunum yoluna kaçabilir)</a:t>
            </a:r>
          </a:p>
          <a:p>
            <a:pPr lvl="1"/>
            <a:r>
              <a:rPr lang="tr-TR" sz="2000" dirty="0"/>
              <a:t>Vücut sıcaklığında düşme</a:t>
            </a:r>
          </a:p>
          <a:p>
            <a:pPr lvl="1"/>
            <a:r>
              <a:rPr lang="tr-TR" sz="2000" dirty="0"/>
              <a:t>Kan şekeri düşüklüğü (hipoglisemi)</a:t>
            </a:r>
          </a:p>
          <a:p>
            <a:pPr lvl="1"/>
            <a:r>
              <a:rPr lang="tr-TR" sz="2000" dirty="0"/>
              <a:t>Vücutta yaralanma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Sık Görülen Zehirlenmeler – Alkol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DC2C5D2-D514-4FF8-A50A-92B9E233E3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1EF0E41-3607-C15F-20C3-BE4132193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98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F24CA3FD-10EF-4C63-92DF-D994410CF3E5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08820"/>
            <a:ext cx="7992888" cy="3240360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Hastanın bilincini değerlendirin.</a:t>
            </a:r>
          </a:p>
          <a:p>
            <a:pPr algn="just"/>
            <a:r>
              <a:rPr lang="tr-TR" sz="2400" dirty="0"/>
              <a:t>Yaralanmalar açısından değerlendirin.</a:t>
            </a:r>
          </a:p>
          <a:p>
            <a:pPr algn="just"/>
            <a:r>
              <a:rPr lang="tr-TR" sz="2400" dirty="0"/>
              <a:t>Hasta/yaralıyı soğuktan korumak için bir ceket veya battaniye ile örtün.</a:t>
            </a:r>
          </a:p>
          <a:p>
            <a:pPr algn="just"/>
            <a:r>
              <a:rPr lang="tr-TR" sz="2400" dirty="0"/>
              <a:t>Hasta/yaralı iyileşene kadar veya başka bir kişinin gözetimine verene kadar yaşamsal bulgularını takip edin.</a:t>
            </a:r>
          </a:p>
          <a:p>
            <a:pPr algn="just"/>
            <a:r>
              <a:rPr lang="tr-TR" sz="2400" dirty="0"/>
              <a:t>Yaşamsal bulgularını değerlendirin. Yaşamsal bulguları yoksa 112 acil yardım numarasını arayın veya aratın. Gerekli ise Temel Yaşam Desteğine başlayın.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Sık Görülen Zehirlenmeler – Alkol – İlk Yardım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F487D36-EAB1-43FC-BE0B-AA0BDE1C6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93E8C1C7-66DE-DCCA-277D-FAC9133C08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2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E2F798E3-5D09-45AF-937E-602A1DA09EF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E59CF10-F024-49CB-907C-887EF3A7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52" y="260648"/>
            <a:ext cx="5770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i="1" dirty="0"/>
            </a:br>
            <a:r>
              <a:rPr lang="tr-TR" sz="2700" i="1" dirty="0"/>
              <a:t>Genel Bilgiler</a:t>
            </a:r>
            <a:endParaRPr lang="tr-TR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F92F81-0AC6-4CDD-BEEE-4D1A4DBD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62" y="1772816"/>
            <a:ext cx="5164950" cy="4266114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Zehir; yutulduğunda, solunduğunda, enjekte edildiğinde veya cilt yolu ile emildiğinde insan sağlığına zarar veren maddelerin genel adıdır. </a:t>
            </a:r>
          </a:p>
          <a:p>
            <a:pPr algn="just"/>
            <a:r>
              <a:rPr lang="tr-TR" sz="2400" u="sng" dirty="0"/>
              <a:t>Bir maddenin zehirli olup olmadığını belirleyen onun miktarıdır.</a:t>
            </a:r>
            <a:r>
              <a:rPr lang="tr-TR" sz="2400" dirty="0"/>
              <a:t> </a:t>
            </a:r>
          </a:p>
          <a:p>
            <a:pPr algn="just"/>
            <a:r>
              <a:rPr lang="tr-TR" sz="2400" dirty="0"/>
              <a:t>Düşük miktarda alındığında zararsız veya tedavi edici olan maddeler (örneğin; ilaçlar ve bitkisel ürünler) daha yüksek miktarlarda alındığında zehirli olabilirler.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0348343-A357-4C8A-9EB5-907B4FCB88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22390AC-D7E9-4B20-8C8B-D04223DAD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36" y="2996952"/>
            <a:ext cx="2003798" cy="246147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DA3FF4E1-6756-DFB5-19A9-06A421C464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85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5963B91-D3A4-413E-825B-087F414317A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060848"/>
            <a:ext cx="7776864" cy="3672408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Karbon monoksit (CO), hidrokarbon yanması sonucu oluşan kokusuz, tatsız, renksiz, rahatsız edici olmayan havadan hafif bir gazdır.</a:t>
            </a:r>
          </a:p>
          <a:p>
            <a:pPr algn="just"/>
            <a:r>
              <a:rPr lang="tr-TR" sz="2400" dirty="0"/>
              <a:t>Egzoz gazları, gaz ve kömür ısıtıcıları, mangal kömürleri, kuyular ve derin çukurlarda bulunabilir.</a:t>
            </a:r>
          </a:p>
          <a:p>
            <a:pPr algn="just"/>
            <a:r>
              <a:rPr lang="tr-TR" sz="2400" dirty="0"/>
              <a:t>Karbon monoksit hemoglobine bağlanarak ve oksijen taşıma ve kullanımında bozulmaya neden olur. </a:t>
            </a:r>
          </a:p>
          <a:p>
            <a:pPr algn="just"/>
            <a:r>
              <a:rPr lang="tr-TR" sz="2400" dirty="0"/>
              <a:t>Bu durum vücutta en fazla oksijene gerek duyan organları etkiler.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9264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Sık Görülen Zehirlenmeler – Duman (Karbon Monoksit)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88B95CB-C8F1-4495-864E-C8434DC19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83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043FBC81-7F96-4140-869D-E0E509A7DED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40" y="1776172"/>
            <a:ext cx="8136124" cy="4821180"/>
          </a:xfrm>
        </p:spPr>
        <p:txBody>
          <a:bodyPr>
            <a:noAutofit/>
          </a:bodyPr>
          <a:lstStyle/>
          <a:p>
            <a:r>
              <a:rPr lang="tr-TR" sz="2400" b="1" dirty="0"/>
              <a:t>Belirti ve bulgular:  </a:t>
            </a:r>
          </a:p>
          <a:p>
            <a:pPr lvl="1"/>
            <a:r>
              <a:rPr lang="tr-TR" sz="2000" dirty="0"/>
              <a:t>Aşırı yorgunluk</a:t>
            </a:r>
          </a:p>
          <a:p>
            <a:pPr lvl="1"/>
            <a:r>
              <a:rPr lang="tr-TR" sz="2000" dirty="0"/>
              <a:t>Huzursuzluk</a:t>
            </a:r>
          </a:p>
          <a:p>
            <a:pPr lvl="1"/>
            <a:r>
              <a:rPr lang="tr-TR" sz="2000" dirty="0"/>
              <a:t>Baş ağrısı</a:t>
            </a:r>
          </a:p>
          <a:p>
            <a:pPr lvl="1"/>
            <a:r>
              <a:rPr lang="tr-TR" sz="2000" dirty="0"/>
              <a:t>Grip belirtileri</a:t>
            </a:r>
          </a:p>
          <a:p>
            <a:pPr lvl="1"/>
            <a:r>
              <a:rPr lang="tr-TR" sz="2000" dirty="0"/>
              <a:t>Bulantı, kusma, baş dönmesi, karıncalanma</a:t>
            </a:r>
          </a:p>
          <a:p>
            <a:pPr lvl="1"/>
            <a:r>
              <a:rPr lang="tr-TR" sz="2000" dirty="0"/>
              <a:t>Cilt ve tırnaklarda kısa süreli kiraz kırmızısı renk değişimi</a:t>
            </a:r>
          </a:p>
          <a:p>
            <a:pPr lvl="1"/>
            <a:r>
              <a:rPr lang="tr-TR" sz="2000" dirty="0"/>
              <a:t>Göğüs ağrısı, çarpıntı hissi, tansiyon düşüklüğü</a:t>
            </a:r>
          </a:p>
          <a:p>
            <a:pPr lvl="1"/>
            <a:r>
              <a:rPr lang="tr-TR" sz="2000" dirty="0"/>
              <a:t>Solunum durması, kalp durması, koma</a:t>
            </a:r>
          </a:p>
          <a:p>
            <a:pPr lvl="1"/>
            <a:r>
              <a:rPr lang="tr-TR" sz="2000" dirty="0" err="1"/>
              <a:t>Siyanoz</a:t>
            </a:r>
            <a:r>
              <a:rPr lang="tr-TR" sz="2000" dirty="0"/>
              <a:t> (morarma)</a:t>
            </a:r>
          </a:p>
          <a:p>
            <a:pPr lvl="1"/>
            <a:r>
              <a:rPr lang="tr-TR" sz="2000" dirty="0"/>
              <a:t>Bilinç kaybı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9264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Sık Görülen Zehirlenmeler – Duman (Karbon Monoksit)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B055B55-04A7-4F44-8967-89EEF603ED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F57780A-D0E7-975A-CCAB-D8267788D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50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AA09573A-EA28-46F3-B104-B9ECBF97A2D3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16832"/>
            <a:ext cx="7560840" cy="4104456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Kendi güvenliğinizden emin olun, güvenlik açısından endişeniz varsa 112 acil yardım numarasını arayın (İtfaiye bu konuda tecrübelidir) ve yardım isteyin.</a:t>
            </a:r>
          </a:p>
          <a:p>
            <a:pPr algn="just"/>
            <a:r>
              <a:rPr lang="tr-TR" sz="2400" dirty="0"/>
              <a:t>Kapalı alana girmeden önce iki veya üç derin nefes alın ve nefesinizi olabildiğince uzun tutun. Varsa bir gaz maskesi kullanın.</a:t>
            </a:r>
          </a:p>
          <a:p>
            <a:pPr algn="just"/>
            <a:r>
              <a:rPr lang="tr-TR" sz="2400" dirty="0"/>
              <a:t>Hastayı ortamdan uzaklaştırın ve temiz bir alana götürün.</a:t>
            </a:r>
          </a:p>
          <a:p>
            <a:pPr algn="just"/>
            <a:r>
              <a:rPr lang="tr-TR" sz="2400" dirty="0"/>
              <a:t>Yalnızsanız hastayı gözetimsiz bırakmadan çevreden yardım isteyin</a:t>
            </a:r>
            <a:r>
              <a:rPr lang="tr-TR" sz="2000" dirty="0"/>
              <a:t>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7214516" cy="1296144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Sık Görülen Zehirlenmeler – Duman (Karbon Monoksit)  İlk Yardım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10100B2-3BF2-45A9-B882-25DF1A97C1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C88E375-86CF-CF6E-D9AE-94C568D5B3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9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0C9CFA58-4F40-43B1-AD97-55FBC28502C4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80" y="1628800"/>
            <a:ext cx="7632848" cy="3600400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Hasta/yaralının üzerindeki giysileri gevşeterek rahat nefes alıp vermesini sağlayın.</a:t>
            </a:r>
          </a:p>
          <a:p>
            <a:pPr algn="just"/>
            <a:r>
              <a:rPr lang="tr-TR" sz="2400" dirty="0"/>
              <a:t>Bilinci açıksa rahat nefes aldığı pozisyonda kalmasını sağlayın.</a:t>
            </a:r>
          </a:p>
          <a:p>
            <a:pPr algn="just"/>
            <a:r>
              <a:rPr lang="tr-TR" sz="2400" dirty="0"/>
              <a:t>Yaşamsal bulgularını değerlendirin. Yaşamsal bulguları yoksa 112 acil yardım numarasını arayın veya aratın. Gerekli ise Temel Yaşam Desteğine başlayın.</a:t>
            </a:r>
          </a:p>
          <a:p>
            <a:pPr algn="just"/>
            <a:r>
              <a:rPr lang="tr-TR" sz="2400" dirty="0"/>
              <a:t>Hastanın takibi için sağlık kuruluşuna naklini sağlayın.</a:t>
            </a:r>
            <a:r>
              <a:rPr lang="tr-TR" sz="2400" b="1" dirty="0"/>
              <a:t> 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7214516" cy="1296144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Sık Görülen Zehirlenmeler – Duman (Karbon Monoksit)  İlk Yardım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C88B9BF-A374-4314-8E9E-118F783B3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F315B82-A64B-4758-81C9-8A26E866A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22" y="4869160"/>
            <a:ext cx="2411760" cy="18088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9B5881A-001F-9882-BE83-41552194AA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7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E976A10-CFF1-40C4-A219-AB2CE0CD9E39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71" y="1628800"/>
            <a:ext cx="7722858" cy="4464496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Şofben, sıcak su temini için birçok konutta hala kullanılmakta olan bir cihazdır. </a:t>
            </a:r>
          </a:p>
          <a:p>
            <a:pPr algn="just"/>
            <a:r>
              <a:rPr lang="tr-TR" sz="2400" dirty="0"/>
              <a:t>Elektrikle çalışanları genellikle termostat arızası nedeniyle patlamalara ve sıcak su yanıklarına neden olabilmektedir. </a:t>
            </a:r>
          </a:p>
          <a:p>
            <a:pPr algn="just"/>
            <a:r>
              <a:rPr lang="tr-TR" sz="2400" dirty="0"/>
              <a:t>Buna karşın doğalgaz ve tüple çalışan şofbenler ise zehirlenmelere sebebiyet verebilmektedir.</a:t>
            </a:r>
          </a:p>
          <a:p>
            <a:pPr algn="just"/>
            <a:r>
              <a:rPr lang="tr-TR" sz="2400" dirty="0"/>
              <a:t>Doğalgaz aslında zehirli değildir. Ancak; 6 m3’den daha küçük ve iyi havalandırılmamış mekanlarda şofben kullanıldığında, ortamdaki oksijen hızla tükenmekte ve kişiler bu yüzden havasızlıktan boğularak kaybedilmektedirler. 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Sık Görülen Zehirlenmeler – Şofben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0FFE1D7-3BD0-482B-9DF0-350DB49ED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EE4CC1EF-AF6F-DCDD-CAA8-C38D1E318A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71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A0725F00-F376-4759-BE3A-6645D9AB508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61" y="1916832"/>
            <a:ext cx="7893877" cy="4032448"/>
          </a:xfrm>
        </p:spPr>
        <p:txBody>
          <a:bodyPr>
            <a:noAutofit/>
          </a:bodyPr>
          <a:lstStyle/>
          <a:p>
            <a:r>
              <a:rPr lang="tr-TR" sz="2400" dirty="0"/>
              <a:t>Şofben zehirlenmelerine karşı bir takım önlemler alınabilir. Bunlar: </a:t>
            </a:r>
          </a:p>
          <a:p>
            <a:pPr lvl="1"/>
            <a:r>
              <a:rPr lang="tr-TR" sz="2400" dirty="0"/>
              <a:t>Mümkünse banyoya şofben konulmamalı</a:t>
            </a:r>
          </a:p>
          <a:p>
            <a:pPr lvl="1"/>
            <a:r>
              <a:rPr lang="tr-TR" sz="2400" dirty="0"/>
              <a:t>Banyo içeriden kilitlenmemeli</a:t>
            </a:r>
          </a:p>
          <a:p>
            <a:pPr lvl="1"/>
            <a:r>
              <a:rPr lang="tr-TR" sz="2400" dirty="0"/>
              <a:t>Şofben iyi çeken bir bacaya bağlanmalı</a:t>
            </a:r>
          </a:p>
          <a:p>
            <a:pPr lvl="1"/>
            <a:r>
              <a:rPr lang="tr-TR" sz="2400" dirty="0"/>
              <a:t>Şofbenin olduğu yere bol hava girişi sağlanmalı</a:t>
            </a:r>
          </a:p>
          <a:p>
            <a:pPr lvl="1"/>
            <a:r>
              <a:rPr lang="tr-TR" sz="2400" dirty="0"/>
              <a:t>Şofben ile tüp arasındaki hortum 125 cm’den uzun olmamalı</a:t>
            </a:r>
          </a:p>
          <a:p>
            <a:pPr lvl="1"/>
            <a:r>
              <a:rPr lang="tr-TR" sz="2400" dirty="0"/>
              <a:t>Banyodaki kişiler belirli aralıklarla kontrol edilmelidir.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Sık Görülen Zehirlenmeler – Şofben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E8A40BD-1DB6-4860-AAD4-10EFAC4E7A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117C648B-C10D-F360-3826-2CF15170CA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42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D135FFA3-79AB-4420-8ADB-5943B5CBADA2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61" y="1988840"/>
            <a:ext cx="7893877" cy="3816424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Hasta/yaralıyı ortamdan uzaklaştırın.</a:t>
            </a:r>
          </a:p>
          <a:p>
            <a:pPr algn="just"/>
            <a:r>
              <a:rPr lang="tr-TR" sz="2400" dirty="0"/>
              <a:t>Ortamda bulunan pencere varsa açın ve ortamın havalanmasını sağlayın.</a:t>
            </a:r>
          </a:p>
          <a:p>
            <a:pPr algn="just"/>
            <a:r>
              <a:rPr lang="tr-TR" sz="2400" dirty="0"/>
              <a:t>Bilinci kapalı ancak yaşamsal bulguları varsa kurtarma (iyileşme, derlenme) pozisyonuna getirin.</a:t>
            </a:r>
          </a:p>
          <a:p>
            <a:pPr algn="just"/>
            <a:r>
              <a:rPr lang="tr-TR" sz="2400" dirty="0"/>
              <a:t>Yaşamsal bulgularını değerlendirin. Yaşamsal bulguları yoksa 112 acil yardım numarasını arayın veya aratın. Gerekli ise Temel Yaşam Desteğine başlayın.</a:t>
            </a:r>
          </a:p>
          <a:p>
            <a:pPr algn="just"/>
            <a:r>
              <a:rPr lang="tr-TR" sz="2400" dirty="0"/>
              <a:t>Hasta/yaralının hastaneye naklini sağlayın.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Sık Görülen Zehirlenmeler – Şofben – İlk Yardım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A0F35E-2D33-4BA5-B1FC-884A2CF72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A9719839-A6F0-96BC-77F3-997125D31B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55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5A4EE5CD-F6D3-4889-9136-15C26C09303E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46" y="1687612"/>
            <a:ext cx="8109902" cy="475252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tr-TR" sz="2400" dirty="0"/>
              <a:t>Zehirli maddeler hemen hemen her yerde insanların karşısına çıkabilmektedir. </a:t>
            </a:r>
          </a:p>
          <a:p>
            <a:pPr algn="just"/>
            <a:r>
              <a:rPr lang="tr-TR" sz="2400" dirty="0"/>
              <a:t>Bu maddeler evde, iş yerinde hatta doğada dahi bulunabilmektedirler. Her gün kullanılan ilaçlar dahi bir anda fazla miktarda alındığında zehirlenmeye sebebiyet verebilmektedir. </a:t>
            </a:r>
          </a:p>
          <a:p>
            <a:pPr algn="just"/>
            <a:r>
              <a:rPr lang="tr-TR" sz="2400" dirty="0"/>
              <a:t>Her durumda yapılması gereken önce kurtarıcının zehirlenmesini önlemek daha sonra hastanın zehirle temasını kesmektir. </a:t>
            </a:r>
          </a:p>
          <a:p>
            <a:pPr algn="just"/>
            <a:r>
              <a:rPr lang="tr-TR" sz="2400" dirty="0"/>
              <a:t>Hastanın ciddiyetine göre müdahale edilmeli ve her durumda sağlık ekiplerine (112 acil yardım numarasına) mutlaka bilgi verilmelidir.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Özet</a:t>
            </a:r>
            <a:endParaRPr lang="tr-TR" sz="36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2C9FAA5-4D18-43F0-98B7-06D15A775D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5054CBAE-A920-3B41-6434-8052B30447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4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54F38CA-2A84-432D-9309-2C5FDCA1D84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F92F81-0AC6-4CDD-BEEE-4D1A4DBD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1" y="1628800"/>
            <a:ext cx="7879887" cy="4464496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Zehirlenmeye sebebiyet veren birçok madde günlük hayatta kullanılmaktadır. Bunlardan korunmak için;</a:t>
            </a:r>
          </a:p>
          <a:p>
            <a:pPr lvl="1" algn="just"/>
            <a:r>
              <a:rPr lang="tr-TR" sz="2400" dirty="0"/>
              <a:t>Özellikle ev ve iş yerlerinde zehirlenmeye sebebiyet verebilecek maddelerin bir listesi yapılmalıdır.</a:t>
            </a:r>
          </a:p>
          <a:p>
            <a:pPr lvl="1" algn="just"/>
            <a:r>
              <a:rPr lang="tr-TR" sz="2400" dirty="0"/>
              <a:t>Zehirlenmeler genellikle çocuklarda ve bakıma muhtaç kişilerde görülmektedir.  Bu yüzden zehirlenmeye sebebiyet verebilecek maddeler çocukların erişemeyeceği şekilde muhafaza edilmelidir.</a:t>
            </a:r>
          </a:p>
          <a:p>
            <a:pPr lvl="1" algn="just"/>
            <a:r>
              <a:rPr lang="tr-TR" sz="2400" dirty="0"/>
              <a:t>Kullanılmayan kimyasal maddeler çevreye zarar veremeyecek şekilde uzaklaştırılmalıdır (atık pil toplama alanları vb.).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A2E90195-5ABB-4BBB-BE29-0D2A3F86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52" y="260648"/>
            <a:ext cx="5770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Genel Bilgiler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24587CE-0CCF-4A9C-A585-DFBA76566D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30BEFD87-FAC7-A53F-6CFF-B13425C8F8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7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02B40642-6150-411F-8298-20C48F9F6985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F92F81-0AC6-4CDD-BEEE-4D1A4DBD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50876"/>
            <a:ext cx="8424936" cy="4104456"/>
          </a:xfrm>
        </p:spPr>
        <p:txBody>
          <a:bodyPr>
            <a:normAutofit/>
          </a:bodyPr>
          <a:lstStyle/>
          <a:p>
            <a:pPr lvl="1" algn="just"/>
            <a:r>
              <a:rPr lang="tr-TR" sz="2400" dirty="0"/>
              <a:t>Kullanılan ilaçlar reçetede yazılan miktarda ve sürede alınmalıdır. Fazla kullanım engellenmelidir.</a:t>
            </a:r>
          </a:p>
          <a:p>
            <a:pPr lvl="1" algn="just"/>
            <a:r>
              <a:rPr lang="tr-TR" sz="2400" dirty="0"/>
              <a:t>Kullanılmayan ilaçlar ise yetkili mercilere teslim edilmelidir.</a:t>
            </a:r>
          </a:p>
          <a:p>
            <a:pPr lvl="1" algn="just"/>
            <a:r>
              <a:rPr lang="tr-TR" sz="2400" dirty="0"/>
              <a:t>Kullanılacak ürünün (temizlik maddesi, böcek ilacı vb.) sağlığa zararsız alternatifleri varsa tercih edilmelidir.</a:t>
            </a:r>
          </a:p>
          <a:p>
            <a:pPr lvl="1" algn="just"/>
            <a:r>
              <a:rPr lang="tr-TR" sz="2400" dirty="0"/>
              <a:t>Zehirli olabilecek maddeler kullanılırken koruyucu ekipman kullanılmalı ve ortam havalandırmasına dikkat edilmelidir.</a:t>
            </a:r>
          </a:p>
          <a:p>
            <a:pPr lvl="1" algn="just"/>
            <a:r>
              <a:rPr lang="tr-TR" sz="2400" dirty="0"/>
              <a:t>Zehirli maddeler etraftayken yiyecek ve içecek tüketilmemelidir.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7178CA54-1BAF-4093-8C79-DB5F2F9D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52" y="260648"/>
            <a:ext cx="5770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Genel Bilgiler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1A2CED-6181-4569-B186-8FF49E7E5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8D78CEF-DFE1-6D03-296F-93BD16AAF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4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B126617E-F5D8-4AF6-9928-0A62E3785D88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348880"/>
            <a:ext cx="7488832" cy="4032448"/>
          </a:xfrm>
        </p:spPr>
        <p:txBody>
          <a:bodyPr>
            <a:noAutofit/>
          </a:bodyPr>
          <a:lstStyle/>
          <a:p>
            <a:r>
              <a:rPr lang="tr-TR" sz="2400" dirty="0"/>
              <a:t>Zehirler insan vücuduna farklı yollarla girebilir.</a:t>
            </a:r>
          </a:p>
          <a:p>
            <a:r>
              <a:rPr lang="tr-TR" sz="2400" dirty="0"/>
              <a:t>Bunlar;</a:t>
            </a:r>
          </a:p>
          <a:p>
            <a:pPr lvl="1"/>
            <a:r>
              <a:rPr lang="tr-TR" sz="2000" dirty="0"/>
              <a:t>Sindirim yolu ile zehirlenme (ağızdan)</a:t>
            </a:r>
          </a:p>
          <a:p>
            <a:pPr lvl="1"/>
            <a:r>
              <a:rPr lang="tr-TR" sz="2000" dirty="0"/>
              <a:t>Solunum yolu ile zehirlenme (gazlar)</a:t>
            </a:r>
          </a:p>
          <a:p>
            <a:pPr lvl="1"/>
            <a:r>
              <a:rPr lang="tr-TR" sz="2000" dirty="0"/>
              <a:t>Enjeksiyon yolu ile zehirlenme</a:t>
            </a:r>
          </a:p>
          <a:p>
            <a:pPr lvl="1"/>
            <a:r>
              <a:rPr lang="tr-TR" sz="2000" dirty="0"/>
              <a:t>Cilt emilimi ile zehirlenme</a:t>
            </a:r>
          </a:p>
          <a:p>
            <a:pPr lvl="1"/>
            <a:r>
              <a:rPr lang="tr-TR" sz="2000" dirty="0"/>
              <a:t>Göze sıçrayan maddelerle zehirlenme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B05C1C29-BC3A-4B15-906D-9D5B186A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5770984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Zehirlenme Kaynakları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6760B4-3A56-412B-80EA-4F14ED7599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5DF87CF-B033-46B9-8B03-B8D3F912AE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312" y="3401928"/>
            <a:ext cx="1716217" cy="1716217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FF407664-5B24-7FEF-B534-2D17C247A0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BF4FA89-76A9-42E0-A107-ED49E0A21BC6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420888"/>
            <a:ext cx="7560840" cy="2592288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En sık rastlanan zehirlenme yoludur ve çoğunlukla çocuklar (5 yaş altı) etkilenir.</a:t>
            </a:r>
          </a:p>
          <a:p>
            <a:pPr algn="just"/>
            <a:r>
              <a:rPr lang="tr-TR" sz="2400" dirty="0"/>
              <a:t>Sindirim yolu ile zehirlenmeler genellikle ev ya da bahçede kullanılan kimyasal maddeler, zehirli mantarlar, ilaçlar, aşırı alkol alımı ve temizlik ürünlerinden kaynaklanır.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Zehirlenme Kaynakları – Sindirim Yolu İle (Ağızdan)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FB682E2-57FF-41BA-A249-E4A691714C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4BDB866-C218-4A9D-A5F1-A5F006C99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69" y="4794156"/>
            <a:ext cx="2404261" cy="1803196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BC68080D-64BB-94B7-5F6F-0E51B2D2BC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3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EAA5E8CF-F668-4F6A-9053-C6999FA8FDF7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348880"/>
            <a:ext cx="7560840" cy="2664296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Zehirli maddenin solunum yolu ile alınmasıyla oluşur.</a:t>
            </a:r>
          </a:p>
          <a:p>
            <a:pPr algn="just"/>
            <a:endParaRPr lang="tr-TR" sz="2400" dirty="0"/>
          </a:p>
          <a:p>
            <a:pPr algn="just"/>
            <a:r>
              <a:rPr lang="tr-TR" sz="2400" dirty="0"/>
              <a:t>Genellikle karbon monoksit (soba, tüp kaçakları, şofben, bütan gazı sobaları), lağım çukuru veya kayalarda biriken karbondioksit, havuz temizliğinde kullanılan klor, yapıştırıcılar, boyalar ve ev temizleyicileri gibi maddelerden kaynaklanır.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Zehirlenme Kaynakları – Solunum Yolu İle (Gazlar)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C14B9C7-32EA-4769-8C13-028828E6FE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25EA4484-4C1F-CBE6-8BA9-945F2A829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6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EDB893A2-5E0D-41C0-8327-0D545056452E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348880"/>
            <a:ext cx="7560840" cy="2304256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Zehir vücuda enjeksiyon yapılarak (kas içi veya damar içi) zerk edilmesi ile girer.</a:t>
            </a:r>
          </a:p>
          <a:p>
            <a:pPr algn="just"/>
            <a:endParaRPr lang="tr-TR" sz="2400" dirty="0"/>
          </a:p>
          <a:p>
            <a:pPr algn="just"/>
            <a:r>
              <a:rPr lang="tr-TR" sz="2400" dirty="0"/>
              <a:t>Zehirlenme ilaçların enjeksiyonu (iğne), zehirli yılanların ve kuduz köpeklerin ısırıkları, akrepler ve zehirli böceklerin sokmasından kaynaklanır.</a:t>
            </a: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721A1511-9D9D-434D-AA53-3D70BEF6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44" y="260648"/>
            <a:ext cx="6494436" cy="994122"/>
          </a:xfrm>
        </p:spPr>
        <p:txBody>
          <a:bodyPr>
            <a:normAutofit fontScale="90000"/>
          </a:bodyPr>
          <a:lstStyle/>
          <a:p>
            <a:pPr algn="l"/>
            <a:r>
              <a:rPr lang="tr-TR" sz="3600" dirty="0"/>
              <a:t>Zehirlenmeler</a:t>
            </a:r>
            <a:br>
              <a:rPr lang="tr-TR" dirty="0"/>
            </a:br>
            <a:r>
              <a:rPr lang="tr-TR" sz="2700" i="1" dirty="0"/>
              <a:t>Zehirlenme Kaynakları – Enjeksiyon Yolu İle</a:t>
            </a:r>
            <a:endParaRPr lang="tr-TR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F6B3F17-2350-4238-A0FE-C0F035EA9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D9325711-0DC1-E27B-8B71-3505D7211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01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6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2173</Words>
  <Application>Microsoft Office PowerPoint</Application>
  <PresentationFormat>Ekran Gösterisi (4:3)</PresentationFormat>
  <Paragraphs>266</Paragraphs>
  <Slides>37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Ofis Teması</vt:lpstr>
      <vt:lpstr>ZEHİRLENMELERDE  İLK YARDIM</vt:lpstr>
      <vt:lpstr>Sunum Planı</vt:lpstr>
      <vt:lpstr>Zehirlenmeler Genel Bilgiler</vt:lpstr>
      <vt:lpstr>Zehirlenmeler Genel Bilgiler</vt:lpstr>
      <vt:lpstr>Zehirlenmeler Genel Bilgiler</vt:lpstr>
      <vt:lpstr>Zehirlenmeler Zehirlenme Kaynakları</vt:lpstr>
      <vt:lpstr>Zehirlenmeler Zehirlenme Kaynakları – Sindirim Yolu İle (Ağızdan)</vt:lpstr>
      <vt:lpstr>Zehirlenmeler Zehirlenme Kaynakları – Solunum Yolu İle (Gazlar)</vt:lpstr>
      <vt:lpstr>Zehirlenmeler Zehirlenme Kaynakları – Enjeksiyon Yolu İle</vt:lpstr>
      <vt:lpstr>Zehirlenmeler Zehirlenme Kaynakları – Cilt Emilimi Yolu İle</vt:lpstr>
      <vt:lpstr>Zehirlenmeler Zehirlenme Kaynakları – Göze Sıçrama İle</vt:lpstr>
      <vt:lpstr>Zehirlenmeler Belirti Ve Bulgular</vt:lpstr>
      <vt:lpstr>Zehirlenmeler Belirti Ve Bulgular – Vücuda Giriş Yoluna Göre</vt:lpstr>
      <vt:lpstr>Zehirlenmeler Belirti Ve Bulgular – Vücuda Giriş Yoluna Göre</vt:lpstr>
      <vt:lpstr>Zehirlenmeler Belirti Ve Bulgular – Vücuttaki Sistemlere Göre</vt:lpstr>
      <vt:lpstr>Zehirlenmeler Belirti Ve Bulgular – Vücuttaki Sistemlere Göre</vt:lpstr>
      <vt:lpstr>Zehirlenmeler İlk Yardım</vt:lpstr>
      <vt:lpstr>Zehirlenmeler İlk Yardım</vt:lpstr>
      <vt:lpstr>Zehirlenmeler İlk Yardım</vt:lpstr>
      <vt:lpstr>Zehirlenmeler İlk Yardım</vt:lpstr>
      <vt:lpstr>Zehirlenmeler İlk Yardım</vt:lpstr>
      <vt:lpstr>Zehirlenmeler İlk Yardım</vt:lpstr>
      <vt:lpstr>Zehirlenmeler Sık Görülen Zehirlenmeler – İlaçlar</vt:lpstr>
      <vt:lpstr>Zehirlenmeler Sık Görülen Zehirlenmeler – İlaçlar – İlk Yardım</vt:lpstr>
      <vt:lpstr>Zehirlenmeler Sık Görülen Zehirlenmeler – Mantar</vt:lpstr>
      <vt:lpstr>Zehirlenmeler Sık Görülen Zehirlenmeler – Mantar – İlk Yardım</vt:lpstr>
      <vt:lpstr>Zehirlenmeler Sık Görülen Zehirlenmeler – Alkol</vt:lpstr>
      <vt:lpstr>Zehirlenmeler Sık Görülen Zehirlenmeler – Alkol</vt:lpstr>
      <vt:lpstr>Zehirlenmeler Sık Görülen Zehirlenmeler – Alkol – İlk Yardım</vt:lpstr>
      <vt:lpstr>Zehirlenmeler Sık Görülen Zehirlenmeler – Duman (Karbon Monoksit)</vt:lpstr>
      <vt:lpstr>Zehirlenmeler Sık Görülen Zehirlenmeler – Duman (Karbon Monoksit)</vt:lpstr>
      <vt:lpstr>Zehirlenmeler Sık Görülen Zehirlenmeler – Duman (Karbon Monoksit)  İlk Yardım</vt:lpstr>
      <vt:lpstr>Zehirlenmeler Sık Görülen Zehirlenmeler – Duman (Karbon Monoksit)  İlk Yardım</vt:lpstr>
      <vt:lpstr>Zehirlenmeler Sık Görülen Zehirlenmeler – Şofben</vt:lpstr>
      <vt:lpstr>Zehirlenmeler Sık Görülen Zehirlenmeler – Şofben</vt:lpstr>
      <vt:lpstr>Zehirlenmeler Sık Görülen Zehirlenmeler – Şofben – İlk Yardım</vt:lpstr>
      <vt:lpstr>Özet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 İLK YARDIM BİLGİLERİ</dc:title>
  <dc:creator>win7</dc:creator>
  <cp:lastModifiedBy>Gürkan Akıncı</cp:lastModifiedBy>
  <cp:revision>105</cp:revision>
  <dcterms:created xsi:type="dcterms:W3CDTF">2020-12-16T20:56:57Z</dcterms:created>
  <dcterms:modified xsi:type="dcterms:W3CDTF">2025-04-08T16:38:39Z</dcterms:modified>
</cp:coreProperties>
</file>