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3" r:id="rId2"/>
    <p:sldId id="259" r:id="rId3"/>
    <p:sldId id="332" r:id="rId4"/>
    <p:sldId id="336" r:id="rId5"/>
    <p:sldId id="337" r:id="rId6"/>
    <p:sldId id="338" r:id="rId7"/>
    <p:sldId id="339" r:id="rId8"/>
    <p:sldId id="340" r:id="rId9"/>
    <p:sldId id="341" r:id="rId10"/>
    <p:sldId id="342" r:id="rId11"/>
    <p:sldId id="343" r:id="rId12"/>
    <p:sldId id="345" r:id="rId13"/>
    <p:sldId id="346" r:id="rId14"/>
    <p:sldId id="348" r:id="rId15"/>
    <p:sldId id="349" r:id="rId16"/>
    <p:sldId id="351" r:id="rId17"/>
    <p:sldId id="350" r:id="rId18"/>
    <p:sldId id="352" r:id="rId19"/>
    <p:sldId id="353" r:id="rId20"/>
    <p:sldId id="356" r:id="rId21"/>
    <p:sldId id="398" r:id="rId22"/>
    <p:sldId id="357" r:id="rId23"/>
    <p:sldId id="358" r:id="rId24"/>
    <p:sldId id="359" r:id="rId25"/>
    <p:sldId id="360" r:id="rId26"/>
    <p:sldId id="361" r:id="rId27"/>
    <p:sldId id="362" r:id="rId28"/>
    <p:sldId id="363" r:id="rId29"/>
    <p:sldId id="364" r:id="rId30"/>
    <p:sldId id="366" r:id="rId31"/>
    <p:sldId id="367" r:id="rId32"/>
    <p:sldId id="369" r:id="rId33"/>
    <p:sldId id="371" r:id="rId34"/>
    <p:sldId id="372" r:id="rId35"/>
    <p:sldId id="373" r:id="rId36"/>
    <p:sldId id="375" r:id="rId37"/>
    <p:sldId id="374" r:id="rId38"/>
    <p:sldId id="376" r:id="rId39"/>
    <p:sldId id="377" r:id="rId40"/>
    <p:sldId id="378" r:id="rId41"/>
    <p:sldId id="379" r:id="rId42"/>
    <p:sldId id="380" r:id="rId43"/>
    <p:sldId id="381" r:id="rId44"/>
    <p:sldId id="383" r:id="rId45"/>
    <p:sldId id="396" r:id="rId46"/>
    <p:sldId id="385" r:id="rId47"/>
    <p:sldId id="387" r:id="rId48"/>
    <p:sldId id="388" r:id="rId49"/>
    <p:sldId id="397" r:id="rId50"/>
    <p:sldId id="389" r:id="rId51"/>
    <p:sldId id="390" r:id="rId52"/>
    <p:sldId id="391" r:id="rId53"/>
    <p:sldId id="392" r:id="rId54"/>
    <p:sldId id="393" r:id="rId55"/>
    <p:sldId id="394" r:id="rId56"/>
    <p:sldId id="331" r:id="rId57"/>
    <p:sldId id="395" r:id="rId5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72"/>
    <p:restoredTop sz="94541"/>
  </p:normalViewPr>
  <p:slideViewPr>
    <p:cSldViewPr>
      <p:cViewPr varScale="1">
        <p:scale>
          <a:sx n="105" d="100"/>
          <a:sy n="105" d="100"/>
        </p:scale>
        <p:origin x="1392" y="11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31"/>
            <a:ext cx="7772400" cy="1470025"/>
          </a:xfrm>
        </p:spPr>
        <p:txBody>
          <a:bodyPr/>
          <a:lstStyle/>
          <a:p>
            <a:r>
              <a:rPr lang="tr-TR"/>
              <a:t>Asıl başlık stili için tıklatın</a:t>
            </a: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pic>
        <p:nvPicPr>
          <p:cNvPr id="614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881739" y="0"/>
            <a:ext cx="1262261" cy="1262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2204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620116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44"/>
            <a:ext cx="2057400" cy="5851525"/>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457200" y="274644"/>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732463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8415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6"/>
            <a:ext cx="7772400" cy="1362075"/>
          </a:xfrm>
        </p:spPr>
        <p:txBody>
          <a:bodyPr anchor="t"/>
          <a:lstStyle>
            <a:lvl1pPr algn="l">
              <a:defRPr sz="4000" b="1" cap="all"/>
            </a:lvl1pPr>
          </a:lstStyle>
          <a:p>
            <a:r>
              <a:rPr lang="tr-TR"/>
              <a:t>Asıl başlık stili için tıklatın</a:t>
            </a: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Veri Yer Tutucusu 3"/>
          <p:cNvSpPr>
            <a:spLocks noGrp="1"/>
          </p:cNvSpPr>
          <p:nvPr>
            <p:ph type="dt" sz="half" idx="10"/>
          </p:nvPr>
        </p:nvSpPr>
        <p:spPr/>
        <p:txBody>
          <a:bodyPr/>
          <a:lstStyle/>
          <a:p>
            <a:fld id="{A23720DD-5B6D-40BF-8493-A6B52D484E6B}" type="datetimeFigureOut">
              <a:rPr lang="tr-TR" smtClean="0"/>
              <a:t>8.04.2025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2002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A23720DD-5B6D-40BF-8493-A6B52D484E6B}" type="datetimeFigureOut">
              <a:rPr lang="tr-TR" smtClean="0"/>
              <a:t>8.04.2025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99991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a:t>Asıl başlık stili için tıklatın</a:t>
            </a: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İçerik Yer Tutucusu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A23720DD-5B6D-40BF-8493-A6B52D484E6B}" type="datetimeFigureOut">
              <a:rPr lang="tr-TR" smtClean="0"/>
              <a:t>8.04.2025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647075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A23720DD-5B6D-40BF-8493-A6B52D484E6B}" type="datetimeFigureOut">
              <a:rPr lang="tr-TR" smtClean="0"/>
              <a:t>8.04.2025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745449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A23720DD-5B6D-40BF-8493-A6B52D484E6B}" type="datetimeFigureOut">
              <a:rPr lang="tr-TR" smtClean="0"/>
              <a:t>8.04.2025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842476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2" y="273050"/>
            <a:ext cx="3008313" cy="1162050"/>
          </a:xfrm>
        </p:spPr>
        <p:txBody>
          <a:bodyPr anchor="b"/>
          <a:lstStyle>
            <a:lvl1pPr algn="l">
              <a:defRPr sz="2000" b="1"/>
            </a:lvl1pPr>
          </a:lstStyle>
          <a:p>
            <a:r>
              <a:rPr lang="tr-TR"/>
              <a:t>Asıl başlık stili için tıklatın</a:t>
            </a:r>
          </a:p>
        </p:txBody>
      </p:sp>
      <p:sp>
        <p:nvSpPr>
          <p:cNvPr id="3" name="İçerik Yer Tutucusu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8.04.2025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3375552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Veri Yer Tutucusu 4"/>
          <p:cNvSpPr>
            <a:spLocks noGrp="1"/>
          </p:cNvSpPr>
          <p:nvPr>
            <p:ph type="dt" sz="half" idx="10"/>
          </p:nvPr>
        </p:nvSpPr>
        <p:spPr/>
        <p:txBody>
          <a:bodyPr/>
          <a:lstStyle/>
          <a:p>
            <a:fld id="{A23720DD-5B6D-40BF-8493-A6B52D484E6B}" type="datetimeFigureOut">
              <a:rPr lang="tr-TR" smtClean="0"/>
              <a:t>8.04.2025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F302176B-0E47-46AC-8F43-DAB4B8A37D06}" type="slidenum">
              <a:rPr lang="tr-TR" smtClean="0"/>
              <a:t>‹#›</a:t>
            </a:fld>
            <a:endParaRPr lang="tr-TR"/>
          </a:p>
        </p:txBody>
      </p:sp>
    </p:spTree>
    <p:extLst>
      <p:ext uri="{BB962C8B-B14F-4D97-AF65-F5344CB8AC3E}">
        <p14:creationId xmlns:p14="http://schemas.microsoft.com/office/powerpoint/2010/main" val="111023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dirty="0"/>
              <a:t>Asıl başlık stili için tıklatın</a:t>
            </a:r>
          </a:p>
        </p:txBody>
      </p:sp>
      <p:sp>
        <p:nvSpPr>
          <p:cNvPr id="3" name="Metin Yer Tutucusu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8.04.2025</a:t>
            </a:fld>
            <a:endParaRPr lang="tr-TR"/>
          </a:p>
        </p:txBody>
      </p:sp>
      <p:sp>
        <p:nvSpPr>
          <p:cNvPr id="5" name="Altbilgi Yer Tutucusu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pic>
        <p:nvPicPr>
          <p:cNvPr id="8"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7881739" y="0"/>
            <a:ext cx="1262261" cy="1262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8925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8660D465-8963-4AFF-A2F6-28E21CEBA982}"/>
              </a:ext>
            </a:extLst>
          </p:cNvPr>
          <p:cNvSpPr/>
          <p:nvPr/>
        </p:nvSpPr>
        <p:spPr>
          <a:xfrm>
            <a:off x="11193" y="2564904"/>
            <a:ext cx="9121613" cy="147002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6DBEB8B7-96B6-4E46-8AC9-043A07826104}"/>
              </a:ext>
            </a:extLst>
          </p:cNvPr>
          <p:cNvSpPr>
            <a:spLocks noGrp="1"/>
          </p:cNvSpPr>
          <p:nvPr>
            <p:ph type="ctrTitle"/>
          </p:nvPr>
        </p:nvSpPr>
        <p:spPr>
          <a:xfrm>
            <a:off x="611560" y="2564904"/>
            <a:ext cx="7772400" cy="1470025"/>
          </a:xfrm>
        </p:spPr>
        <p:txBody>
          <a:bodyPr>
            <a:normAutofit/>
          </a:bodyPr>
          <a:lstStyle/>
          <a:p>
            <a:r>
              <a:rPr lang="tr-TR" sz="4000" b="1" dirty="0">
                <a:solidFill>
                  <a:srgbClr val="000000"/>
                </a:solidFill>
                <a:effectLst/>
                <a:latin typeface="Calibri" panose="020F0502020204030204" pitchFamily="34" charset="0"/>
                <a:ea typeface="Calibri" panose="020F0502020204030204" pitchFamily="34" charset="0"/>
                <a:cs typeface="Arial" panose="020B0604020202020204" pitchFamily="34" charset="0"/>
              </a:rPr>
              <a:t>YANIK, SOĞUK VE SICAK ACİLLERİNDE İLKYARDIM</a:t>
            </a:r>
            <a:endParaRPr lang="tr-TR" sz="4000" b="1" dirty="0"/>
          </a:p>
        </p:txBody>
      </p:sp>
      <p:pic>
        <p:nvPicPr>
          <p:cNvPr id="9" name="Resim 8">
            <a:extLst>
              <a:ext uri="{FF2B5EF4-FFF2-40B4-BE49-F238E27FC236}">
                <a16:creationId xmlns:a16="http://schemas.microsoft.com/office/drawing/2014/main" id="{8FD77EDB-1093-4603-9277-AB0EE79FA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544" y="4568552"/>
            <a:ext cx="2382376" cy="1786782"/>
          </a:xfrm>
          <a:prstGeom prst="rect">
            <a:avLst/>
          </a:prstGeom>
        </p:spPr>
      </p:pic>
      <p:pic>
        <p:nvPicPr>
          <p:cNvPr id="12" name="Resim 11">
            <a:extLst>
              <a:ext uri="{FF2B5EF4-FFF2-40B4-BE49-F238E27FC236}">
                <a16:creationId xmlns:a16="http://schemas.microsoft.com/office/drawing/2014/main" id="{E54B0311-BAFE-4B73-9B78-5EA2B2227A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7751" y="4568473"/>
            <a:ext cx="2566119" cy="1924589"/>
          </a:xfrm>
          <a:prstGeom prst="rect">
            <a:avLst/>
          </a:prstGeom>
        </p:spPr>
      </p:pic>
      <p:pic>
        <p:nvPicPr>
          <p:cNvPr id="7" name="Resim 6">
            <a:extLst>
              <a:ext uri="{FF2B5EF4-FFF2-40B4-BE49-F238E27FC236}">
                <a16:creationId xmlns:a16="http://schemas.microsoft.com/office/drawing/2014/main" id="{8BEEDFFC-2003-0E41-BB20-D5E9660D014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71701" y="4568473"/>
            <a:ext cx="2566120" cy="1924590"/>
          </a:xfrm>
          <a:prstGeom prst="rect">
            <a:avLst/>
          </a:prstGeom>
        </p:spPr>
      </p:pic>
      <p:pic>
        <p:nvPicPr>
          <p:cNvPr id="3" name="Resim 2">
            <a:extLst>
              <a:ext uri="{FF2B5EF4-FFF2-40B4-BE49-F238E27FC236}">
                <a16:creationId xmlns:a16="http://schemas.microsoft.com/office/drawing/2014/main" id="{47C2AABA-8A79-8FA1-D528-DFB9AFE393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189730" y="168993"/>
            <a:ext cx="2442160" cy="2398367"/>
          </a:xfrm>
          <a:prstGeom prst="rect">
            <a:avLst/>
          </a:prstGeom>
        </p:spPr>
      </p:pic>
    </p:spTree>
    <p:extLst>
      <p:ext uri="{BB962C8B-B14F-4D97-AF65-F5344CB8AC3E}">
        <p14:creationId xmlns:p14="http://schemas.microsoft.com/office/powerpoint/2010/main" val="29881810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04C7A05-FF7E-450E-AF4D-3B608A1BB908}"/>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Termal Yanıklar- </a:t>
            </a:r>
            <a:r>
              <a:rPr lang="tr-TR" sz="2700" i="1" dirty="0">
                <a:latin typeface="+mn-lt"/>
              </a:rPr>
              <a:t>İlk Yardım</a:t>
            </a: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83568" y="1916832"/>
            <a:ext cx="7776864" cy="3744416"/>
          </a:xfrm>
        </p:spPr>
        <p:txBody>
          <a:bodyPr>
            <a:noAutofit/>
          </a:bodyPr>
          <a:lstStyle/>
          <a:p>
            <a:pPr algn="just"/>
            <a:r>
              <a:rPr lang="tr-TR" sz="2400" dirty="0">
                <a:effectLst/>
                <a:ea typeface="Times New Roman" panose="02020603050405020304" pitchFamily="18" charset="0"/>
              </a:rPr>
              <a:t>Şişme (ödem) oluşabileceği düşünülerek yüzük, bilezik ve saat gibi eşyaları çıkarın.</a:t>
            </a:r>
            <a:endParaRPr lang="en-US" sz="2400" dirty="0">
              <a:effectLst/>
              <a:ea typeface="Times New Roman" panose="02020603050405020304" pitchFamily="18" charset="0"/>
            </a:endParaRPr>
          </a:p>
          <a:p>
            <a:pPr algn="just"/>
            <a:r>
              <a:rPr lang="tr-TR" sz="2400" dirty="0">
                <a:effectLst/>
                <a:ea typeface="Times New Roman" panose="02020603050405020304" pitchFamily="18" charset="0"/>
              </a:rPr>
              <a:t>Şişmeyi (ödem) engellemek için 24 ila 48 saat süresince yanmış olan kolları ve bacakları kalp seviyesinden yüksekte tutun.</a:t>
            </a:r>
            <a:endParaRPr lang="en-US" sz="2400" dirty="0">
              <a:effectLst/>
              <a:ea typeface="Times New Roman" panose="02020603050405020304" pitchFamily="18" charset="0"/>
            </a:endParaRPr>
          </a:p>
          <a:p>
            <a:pPr algn="just"/>
            <a:r>
              <a:rPr lang="tr-TR" sz="2400" dirty="0">
                <a:solidFill>
                  <a:srgbClr val="000000"/>
                </a:solidFill>
                <a:effectLst/>
                <a:ea typeface="Times New Roman" panose="02020603050405020304" pitchFamily="18" charset="0"/>
              </a:rPr>
              <a:t>Yanık dışı yaralanmaların yanıkla birlikte olabileceğini unutmayın.</a:t>
            </a:r>
            <a:endParaRPr lang="en-US" sz="2400" dirty="0">
              <a:effectLst/>
              <a:ea typeface="Times New Roman" panose="02020603050405020304" pitchFamily="18" charset="0"/>
            </a:endParaRPr>
          </a:p>
          <a:p>
            <a:pPr algn="just">
              <a:spcAft>
                <a:spcPts val="1200"/>
              </a:spcAft>
            </a:pPr>
            <a:r>
              <a:rPr lang="tr-TR" sz="2400" dirty="0">
                <a:effectLst/>
                <a:ea typeface="Times New Roman" panose="02020603050405020304" pitchFamily="18" charset="0"/>
              </a:rPr>
              <a:t>112 acil yardım numarasının aranarak yardım istenmesi gerektiği durumlarda gecikmeyin.</a:t>
            </a:r>
            <a:endParaRPr lang="en-US" sz="24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42A733F6-10E8-480F-86D9-A8E3821B99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C0A47C91-63B3-BDC0-282F-EDE3E90087D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737654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B089B5C-9BC2-461A-BF49-267B1BCB7C17}"/>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Termal Yanıklar- </a:t>
            </a:r>
            <a:r>
              <a:rPr lang="tr-TR" sz="2700" i="1" dirty="0">
                <a:latin typeface="+mn-lt"/>
              </a:rPr>
              <a:t>Dikkat Edilmesi Gerekenler</a:t>
            </a: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83568" y="2276872"/>
            <a:ext cx="7776864" cy="3240360"/>
          </a:xfrm>
        </p:spPr>
        <p:txBody>
          <a:bodyPr>
            <a:noAutofit/>
          </a:bodyPr>
          <a:lstStyle/>
          <a:p>
            <a:pPr algn="just">
              <a:lnSpc>
                <a:spcPct val="115000"/>
              </a:lnSpc>
            </a:pPr>
            <a:r>
              <a:rPr lang="tr-TR" sz="2400" dirty="0">
                <a:effectLst/>
                <a:ea typeface="Times New Roman" panose="02020603050405020304" pitchFamily="18" charset="0"/>
              </a:rPr>
              <a:t>İçi su dolu kabarcıklar patlatılmamalıdır.</a:t>
            </a:r>
            <a:endParaRPr lang="en-US" sz="2400" dirty="0">
              <a:effectLst/>
              <a:ea typeface="Times New Roman" panose="02020603050405020304" pitchFamily="18" charset="0"/>
            </a:endParaRPr>
          </a:p>
          <a:p>
            <a:pPr algn="just">
              <a:lnSpc>
                <a:spcPct val="115000"/>
              </a:lnSpc>
            </a:pPr>
            <a:r>
              <a:rPr lang="tr-TR" sz="2400" dirty="0">
                <a:effectLst/>
                <a:ea typeface="Times New Roman" panose="02020603050405020304" pitchFamily="18" charset="0"/>
              </a:rPr>
              <a:t>Yanık yüzeyine</a:t>
            </a:r>
            <a:r>
              <a:rPr lang="tr-TR" sz="2400" dirty="0">
                <a:solidFill>
                  <a:srgbClr val="000000"/>
                </a:solidFill>
                <a:effectLst/>
                <a:ea typeface="Times New Roman" panose="02020603050405020304" pitchFamily="18" charset="0"/>
              </a:rPr>
              <a:t> diş macunu, yoğurt,</a:t>
            </a:r>
            <a:r>
              <a:rPr lang="tr-TR" sz="2400" dirty="0">
                <a:effectLst/>
                <a:ea typeface="Times New Roman" panose="02020603050405020304" pitchFamily="18" charset="0"/>
              </a:rPr>
              <a:t> buz, </a:t>
            </a:r>
            <a:r>
              <a:rPr lang="tr-TR" sz="2400" dirty="0">
                <a:solidFill>
                  <a:srgbClr val="000000"/>
                </a:solidFill>
                <a:effectLst/>
                <a:ea typeface="Times New Roman" panose="02020603050405020304" pitchFamily="18" charset="0"/>
              </a:rPr>
              <a:t>pudra ve merhem gibi maddeler sürülmemelidir.</a:t>
            </a:r>
            <a:endParaRPr lang="en-US" sz="2400" dirty="0">
              <a:effectLst/>
              <a:ea typeface="Times New Roman" panose="02020603050405020304" pitchFamily="18" charset="0"/>
            </a:endParaRPr>
          </a:p>
          <a:p>
            <a:pPr algn="just">
              <a:lnSpc>
                <a:spcPct val="115000"/>
              </a:lnSpc>
            </a:pPr>
            <a:r>
              <a:rPr lang="tr-TR" sz="2400" dirty="0">
                <a:effectLst/>
                <a:ea typeface="Times New Roman" panose="02020603050405020304" pitchFamily="18" charset="0"/>
              </a:rPr>
              <a:t>Yanık bölgelerine bandaj uygulaması yapılmamalıdır. Eğer mutlaka bir uygulama yapılması gerekiyorsa kan dolaşımını bozmayacak şekilde yapışkan olmayan yara örtüleri kullanılmalıdır.</a:t>
            </a:r>
            <a:endParaRPr lang="en-US" sz="24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EA53F7A1-4530-4954-A29F-57C7965042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CD45AC54-C19F-7DCC-F2A2-091530EE84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4191844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37E194F4-B189-4945-AFBF-0BEBD9BCC7F6}"/>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5770984" cy="994122"/>
          </a:xfrm>
          <a:solidFill>
            <a:schemeClr val="accent1">
              <a:lumMod val="20000"/>
              <a:lumOff val="80000"/>
            </a:schemeClr>
          </a:solidFill>
        </p:spPr>
        <p:txBody>
          <a:bodyPr>
            <a:normAutofit fontScale="90000"/>
          </a:bodyPr>
          <a:lstStyle/>
          <a:p>
            <a:pPr algn="l"/>
            <a:r>
              <a:rPr lang="tr-TR" sz="3600" dirty="0"/>
              <a:t>Yanıklar</a:t>
            </a:r>
            <a:br>
              <a:rPr lang="tr-TR" i="1" dirty="0"/>
            </a:br>
            <a:r>
              <a:rPr lang="tr-TR" sz="2700" i="1" dirty="0"/>
              <a:t>Kimyasal Yanıklar</a:t>
            </a:r>
            <a:endParaRPr lang="tr-TR" i="1" dirty="0"/>
          </a:p>
        </p:txBody>
      </p:sp>
      <p:pic>
        <p:nvPicPr>
          <p:cNvPr id="2052" name="Picture 4">
            <a:extLst>
              <a:ext uri="{FF2B5EF4-FFF2-40B4-BE49-F238E27FC236}">
                <a16:creationId xmlns:a16="http://schemas.microsoft.com/office/drawing/2014/main" id="{7A315BB8-153C-41BC-B354-A8BC3FF9CA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1686508" y="1916832"/>
            <a:ext cx="5770984" cy="4328238"/>
          </a:xfrm>
          <a:prstGeom prst="rect">
            <a:avLst/>
          </a:prstGeom>
          <a:solidFill>
            <a:srgbClr val="FFFF00"/>
          </a:solidFill>
        </p:spPr>
      </p:pic>
      <p:pic>
        <p:nvPicPr>
          <p:cNvPr id="6" name="Resim 5">
            <a:extLst>
              <a:ext uri="{FF2B5EF4-FFF2-40B4-BE49-F238E27FC236}">
                <a16:creationId xmlns:a16="http://schemas.microsoft.com/office/drawing/2014/main" id="{85713DF3-0CE4-4883-8557-B57A1A26FE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3" name="Resim 2">
            <a:extLst>
              <a:ext uri="{FF2B5EF4-FFF2-40B4-BE49-F238E27FC236}">
                <a16:creationId xmlns:a16="http://schemas.microsoft.com/office/drawing/2014/main" id="{C3235BE3-844D-A5BD-D3F3-A625BAC6A2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499798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0CBF77D-B161-40E8-B334-B326738FDFEB}"/>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Kimyasal Yanıklar</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08267" y="1916832"/>
            <a:ext cx="7776864" cy="3888432"/>
          </a:xfrm>
        </p:spPr>
        <p:txBody>
          <a:bodyPr>
            <a:noAutofit/>
          </a:bodyPr>
          <a:lstStyle/>
          <a:p>
            <a:pPr algn="just"/>
            <a:r>
              <a:rPr lang="tr-TR" sz="2400" dirty="0">
                <a:effectLst/>
                <a:ea typeface="Calibri" panose="020F0502020204030204" pitchFamily="34" charset="0"/>
                <a:cs typeface="Arial" panose="020B0604020202020204" pitchFamily="34" charset="0"/>
              </a:rPr>
              <a:t>Genellikle iş kazaları şeklinde karşımıza çıkarlar.</a:t>
            </a:r>
          </a:p>
          <a:p>
            <a:pPr algn="just"/>
            <a:r>
              <a:rPr lang="tr-TR" sz="2400" dirty="0">
                <a:effectLst/>
                <a:ea typeface="Calibri" panose="020F0502020204030204" pitchFamily="34" charset="0"/>
                <a:cs typeface="Arial" panose="020B0604020202020204" pitchFamily="34" charset="0"/>
              </a:rPr>
              <a:t>Asit, alkali ya da petrol ürünlerinden kaynaklanabilirler.</a:t>
            </a:r>
          </a:p>
          <a:p>
            <a:pPr algn="just"/>
            <a:r>
              <a:rPr lang="tr-TR" sz="2400" dirty="0">
                <a:effectLst/>
                <a:ea typeface="Calibri" panose="020F0502020204030204" pitchFamily="34" charset="0"/>
                <a:cs typeface="Arial" panose="020B0604020202020204" pitchFamily="34" charset="0"/>
              </a:rPr>
              <a:t>Kimyasal yanıkların termal yanıklardan en önemli farkı, kimyasal madde tamamen uzaklaştırılıncaya kadar yanmanın derin dokulara ilerleyecek şekilde devam etmesidir.</a:t>
            </a:r>
          </a:p>
          <a:p>
            <a:pPr algn="just"/>
            <a:r>
              <a:rPr lang="tr-TR" sz="2400" dirty="0">
                <a:ea typeface="Times New Roman" panose="02020603050405020304" pitchFamily="18" charset="0"/>
              </a:rPr>
              <a:t>Kimyasal yanıklarda yaralanma şiddetinin en önemli belirleyicisi, cilt ile kimyasal maddenin temas süresidir.</a:t>
            </a:r>
          </a:p>
          <a:p>
            <a:pPr algn="just"/>
            <a:r>
              <a:rPr lang="tr-TR" sz="2400" dirty="0">
                <a:ea typeface="Calibri" panose="020F0502020204030204" pitchFamily="34" charset="0"/>
                <a:cs typeface="Arial" panose="020B0604020202020204" pitchFamily="34" charset="0"/>
              </a:rPr>
              <a:t>Kimyasal yanıklar her zaman ciddi olarak düşünülmelidir.</a:t>
            </a:r>
            <a:endParaRPr lang="en-US" sz="2400" dirty="0">
              <a:ea typeface="Times New Roman" panose="02020603050405020304" pitchFamily="18" charset="0"/>
            </a:endParaRPr>
          </a:p>
        </p:txBody>
      </p:sp>
      <p:pic>
        <p:nvPicPr>
          <p:cNvPr id="6" name="Resim 5">
            <a:extLst>
              <a:ext uri="{FF2B5EF4-FFF2-40B4-BE49-F238E27FC236}">
                <a16:creationId xmlns:a16="http://schemas.microsoft.com/office/drawing/2014/main" id="{9D537105-A163-4C8E-BA02-D051CC16666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5" name="Resim 4">
            <a:extLst>
              <a:ext uri="{FF2B5EF4-FFF2-40B4-BE49-F238E27FC236}">
                <a16:creationId xmlns:a16="http://schemas.microsoft.com/office/drawing/2014/main" id="{58FED417-6657-BA31-5347-4F25BA4E9B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41067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9ECEDE45-0EF2-4EAA-B355-EED1FFDD95B1}"/>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Kimyasal Yanıklar – Belirti Ve Bulgular</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83568" y="2204864"/>
            <a:ext cx="8064896" cy="3600400"/>
          </a:xfrm>
        </p:spPr>
        <p:txBody>
          <a:bodyPr>
            <a:noAutofit/>
          </a:bodyPr>
          <a:lstStyle/>
          <a:p>
            <a:pPr algn="just"/>
            <a:r>
              <a:rPr lang="tr-TR" sz="2400" dirty="0">
                <a:effectLst/>
                <a:ea typeface="Times New Roman" panose="02020603050405020304" pitchFamily="18" charset="0"/>
              </a:rPr>
              <a:t>Hasta/yaralı şiddetli batma şeklindeki bir ağrıdan şikâyet edebilir.</a:t>
            </a:r>
          </a:p>
          <a:p>
            <a:pPr algn="just"/>
            <a:r>
              <a:rPr lang="tr-TR" sz="2400" dirty="0">
                <a:effectLst/>
                <a:ea typeface="Times New Roman" panose="02020603050405020304" pitchFamily="18" charset="0"/>
              </a:rPr>
              <a:t>İlave olarak kimyasallarla temas eden vücut kısımlarında:</a:t>
            </a:r>
            <a:endParaRPr lang="tr-TR" sz="2400" dirty="0">
              <a:ea typeface="Times New Roman" panose="02020603050405020304" pitchFamily="18" charset="0"/>
            </a:endParaRPr>
          </a:p>
          <a:p>
            <a:pPr lvl="1" algn="just"/>
            <a:r>
              <a:rPr lang="tr-TR" sz="2000" dirty="0">
                <a:effectLst/>
                <a:ea typeface="Times New Roman" panose="02020603050405020304" pitchFamily="18" charset="0"/>
              </a:rPr>
              <a:t>Cilt tahriş olabilir veya yanabilir.</a:t>
            </a:r>
            <a:endParaRPr lang="tr-TR" sz="2000" dirty="0">
              <a:ea typeface="Times New Roman" panose="02020603050405020304" pitchFamily="18" charset="0"/>
            </a:endParaRPr>
          </a:p>
          <a:p>
            <a:pPr lvl="1" algn="just"/>
            <a:r>
              <a:rPr lang="tr-TR" sz="2000" dirty="0">
                <a:effectLst/>
                <a:ea typeface="Times New Roman" panose="02020603050405020304" pitchFamily="18" charset="0"/>
              </a:rPr>
              <a:t>Cilt rengi solmuş olabilir.</a:t>
            </a:r>
            <a:endParaRPr lang="tr-TR" sz="2000" dirty="0">
              <a:ea typeface="Times New Roman" panose="02020603050405020304" pitchFamily="18" charset="0"/>
            </a:endParaRPr>
          </a:p>
          <a:p>
            <a:pPr lvl="1" algn="just"/>
            <a:r>
              <a:rPr lang="tr-TR" sz="2000" dirty="0">
                <a:effectLst/>
                <a:ea typeface="Times New Roman" panose="02020603050405020304" pitchFamily="18" charset="0"/>
              </a:rPr>
              <a:t>Cilt şişmiş olabilir.</a:t>
            </a:r>
            <a:endParaRPr lang="tr-TR" sz="2000" dirty="0">
              <a:ea typeface="Times New Roman" panose="02020603050405020304" pitchFamily="18" charset="0"/>
            </a:endParaRPr>
          </a:p>
          <a:p>
            <a:pPr lvl="1" algn="just"/>
            <a:r>
              <a:rPr lang="tr-TR" sz="2000" dirty="0">
                <a:effectLst/>
                <a:ea typeface="Times New Roman" panose="02020603050405020304" pitchFamily="18" charset="0"/>
              </a:rPr>
              <a:t>Ciltte kabarcıklar oluşabilir.</a:t>
            </a:r>
            <a:endParaRPr lang="tr-TR" sz="2000" dirty="0">
              <a:ea typeface="Times New Roman" panose="02020603050405020304" pitchFamily="18" charset="0"/>
            </a:endParaRPr>
          </a:p>
          <a:p>
            <a:pPr lvl="1" algn="just"/>
            <a:r>
              <a:rPr lang="tr-TR" sz="2000" dirty="0">
                <a:effectLst/>
                <a:ea typeface="Times New Roman" panose="02020603050405020304" pitchFamily="18" charset="0"/>
              </a:rPr>
              <a:t>Cilt soyulabilir.</a:t>
            </a:r>
            <a:endParaRPr lang="tr-TR" sz="2000" dirty="0">
              <a:ea typeface="Times New Roman" panose="02020603050405020304" pitchFamily="18" charset="0"/>
            </a:endParaRPr>
          </a:p>
          <a:p>
            <a:pPr lvl="1" algn="just"/>
            <a:r>
              <a:rPr lang="tr-TR" sz="2000" dirty="0">
                <a:effectLst/>
                <a:ea typeface="Times New Roman" panose="02020603050405020304" pitchFamily="18" charset="0"/>
              </a:rPr>
              <a:t>Zehirlenme belirtileri olabilir.</a:t>
            </a:r>
            <a:endParaRPr lang="en-US" sz="20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83C3DA11-282E-4565-81EB-BD6A1C141E7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482832BC-B90D-D74A-61C5-8F7AB057A97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475587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08D9105-4D4F-492B-85AE-B48BE12D43AA}"/>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611560" y="188640"/>
            <a:ext cx="7382224" cy="994122"/>
          </a:xfrm>
        </p:spPr>
        <p:txBody>
          <a:bodyPr>
            <a:normAutofit fontScale="90000"/>
          </a:bodyPr>
          <a:lstStyle/>
          <a:p>
            <a:pPr algn="l"/>
            <a:r>
              <a:rPr lang="tr-TR" sz="3600" dirty="0"/>
              <a:t>Yanıklar</a:t>
            </a:r>
            <a:br>
              <a:rPr lang="tr-TR" i="1" dirty="0"/>
            </a:br>
            <a:r>
              <a:rPr lang="tr-TR" sz="2700" i="1" dirty="0"/>
              <a:t>Kimyasal Yanıklar – İlk Yardım</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83568" y="1916832"/>
            <a:ext cx="7920880" cy="3744416"/>
          </a:xfrm>
        </p:spPr>
        <p:txBody>
          <a:bodyPr>
            <a:noAutofit/>
          </a:bodyPr>
          <a:lstStyle/>
          <a:p>
            <a:pPr algn="just">
              <a:tabLst>
                <a:tab pos="5213350" algn="l"/>
              </a:tabLst>
            </a:pPr>
            <a:r>
              <a:rPr lang="tr-TR" sz="2400" dirty="0">
                <a:effectLst/>
                <a:ea typeface="Times New Roman" panose="02020603050405020304" pitchFamily="18" charset="0"/>
              </a:rPr>
              <a:t>Olay yerinin sizin ve hasta/yaralı için güvenli olduğundan emin olun ve korunmasız olarak kimyasal ile temas etmediğinizden emin olun.</a:t>
            </a:r>
            <a:endParaRPr lang="en-US" sz="2400" dirty="0">
              <a:effectLst/>
              <a:ea typeface="Times New Roman" panose="02020603050405020304" pitchFamily="18" charset="0"/>
            </a:endParaRPr>
          </a:p>
          <a:p>
            <a:pPr algn="just"/>
            <a:r>
              <a:rPr lang="tr-TR" sz="2400" dirty="0">
                <a:effectLst/>
                <a:ea typeface="Times New Roman" panose="02020603050405020304" pitchFamily="18" charset="0"/>
              </a:rPr>
              <a:t>Yardım istenmesi gerektiği durumlarda gecikmeden 112 acil yardım numarasını arayın ya da aratın.</a:t>
            </a:r>
            <a:endParaRPr lang="en-US" sz="2400" dirty="0">
              <a:effectLst/>
              <a:ea typeface="Times New Roman" panose="02020603050405020304" pitchFamily="18" charset="0"/>
            </a:endParaRPr>
          </a:p>
          <a:p>
            <a:pPr algn="just">
              <a:tabLst>
                <a:tab pos="5213350" algn="l"/>
              </a:tabLst>
            </a:pPr>
            <a:r>
              <a:rPr lang="tr-TR" sz="2400" dirty="0">
                <a:effectLst/>
                <a:ea typeface="Times New Roman" panose="02020603050405020304" pitchFamily="18" charset="0"/>
              </a:rPr>
              <a:t>Kendinizi korumak için eldiven giyin. Eldiven yoksa ellerinizi örtmek için plastik bir torba kullanın.</a:t>
            </a:r>
            <a:endParaRPr lang="en-US" sz="2400" dirty="0">
              <a:effectLst/>
              <a:ea typeface="Times New Roman" panose="02020603050405020304" pitchFamily="18" charset="0"/>
            </a:endParaRPr>
          </a:p>
          <a:p>
            <a:pPr algn="just"/>
            <a:r>
              <a:rPr lang="tr-TR" sz="2400" dirty="0">
                <a:effectLst/>
                <a:ea typeface="Calibri" panose="020F0502020204030204" pitchFamily="34" charset="0"/>
                <a:cs typeface="Arial" panose="020B0604020202020204" pitchFamily="34" charset="0"/>
              </a:rPr>
              <a:t>Yıkama işlemi için kimyasal madde ambalajları üzerindeki uyarıları dikkate alın.</a:t>
            </a:r>
            <a:endParaRPr lang="en-US" sz="24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AFB1BC39-DADE-4D14-94C3-2B4FD9E2AB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76016752-A476-FDAB-2C32-730F7307DD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400039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6B81E07-ECEF-44A3-B0E4-4543B4C4939E}"/>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611560" y="188640"/>
            <a:ext cx="7382224" cy="994122"/>
          </a:xfrm>
        </p:spPr>
        <p:txBody>
          <a:bodyPr>
            <a:normAutofit fontScale="90000"/>
          </a:bodyPr>
          <a:lstStyle/>
          <a:p>
            <a:pPr algn="l"/>
            <a:r>
              <a:rPr lang="tr-TR" sz="3600" dirty="0"/>
              <a:t>Yanıklar</a:t>
            </a:r>
            <a:br>
              <a:rPr lang="tr-TR" i="1" dirty="0"/>
            </a:br>
            <a:r>
              <a:rPr lang="tr-TR" sz="2700" i="1" dirty="0"/>
              <a:t>Kimyasal Yanıklar – İlk Yardım</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11560" y="1988840"/>
            <a:ext cx="7920880" cy="3816424"/>
          </a:xfrm>
        </p:spPr>
        <p:txBody>
          <a:bodyPr>
            <a:noAutofit/>
          </a:bodyPr>
          <a:lstStyle/>
          <a:p>
            <a:pPr algn="just"/>
            <a:r>
              <a:rPr lang="tr-TR" sz="2400" dirty="0">
                <a:effectLst/>
                <a:ea typeface="Times New Roman" panose="02020603050405020304" pitchFamily="18" charset="0"/>
              </a:rPr>
              <a:t>Yıkama işlemi için genel öneriler:</a:t>
            </a:r>
            <a:endParaRPr lang="en-US" sz="2400" dirty="0">
              <a:effectLst/>
              <a:ea typeface="Times New Roman" panose="02020603050405020304" pitchFamily="18" charset="0"/>
            </a:endParaRPr>
          </a:p>
          <a:p>
            <a:pPr lvl="1" algn="just"/>
            <a:r>
              <a:rPr lang="tr-TR" sz="2400" dirty="0">
                <a:effectLst/>
                <a:ea typeface="Times New Roman" panose="02020603050405020304" pitchFamily="18" charset="0"/>
              </a:rPr>
              <a:t>Hidroklorik asit (tuz ruhu): Temas sonrası bol su ile etkilenen bölgeyi yıkayın. Etkilenen alanı 15-20 dakika buzlu su içinde bekletin.</a:t>
            </a:r>
            <a:endParaRPr lang="en-US" sz="2400" dirty="0">
              <a:effectLst/>
              <a:ea typeface="Times New Roman" panose="02020603050405020304" pitchFamily="18" charset="0"/>
            </a:endParaRPr>
          </a:p>
          <a:p>
            <a:pPr lvl="1" algn="just"/>
            <a:r>
              <a:rPr lang="tr-TR" sz="2400" dirty="0">
                <a:effectLst/>
                <a:ea typeface="Times New Roman" panose="02020603050405020304" pitchFamily="18" charset="0"/>
              </a:rPr>
              <a:t>Sülfürik asit: Temas sonrası bol su ile yıkayın.</a:t>
            </a:r>
          </a:p>
          <a:p>
            <a:pPr lvl="1" algn="just"/>
            <a:r>
              <a:rPr lang="tr-TR" sz="2400" dirty="0">
                <a:effectLst/>
                <a:ea typeface="Times New Roman" panose="02020603050405020304" pitchFamily="18" charset="0"/>
              </a:rPr>
              <a:t>Yanık nedeni eğer toz bir kimyasal ise; önce yanık yerindeki bulaşmış olan kuru kimyasalları fırçalayarak temizleyin. Sonra da 10 ila 15 dakika boyunca soğuk ve nazikçe akan su ile cildin yüzeyini tekrar temizleyin</a:t>
            </a:r>
            <a:r>
              <a:rPr lang="tr-TR" sz="2000" dirty="0">
                <a:effectLst/>
                <a:ea typeface="Times New Roman" panose="02020603050405020304" pitchFamily="18" charset="0"/>
              </a:rPr>
              <a:t>.</a:t>
            </a:r>
            <a:endParaRPr lang="en-US" sz="20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2B74B1C9-D9DC-483D-8779-A59ADC5EA42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6B976DED-9897-DE2D-9B2F-42E27E7F6B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042667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265A818-07E0-4B05-ADB6-31B696C2A367}"/>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611560" y="188640"/>
            <a:ext cx="7382224" cy="994122"/>
          </a:xfrm>
        </p:spPr>
        <p:txBody>
          <a:bodyPr>
            <a:normAutofit fontScale="90000"/>
          </a:bodyPr>
          <a:lstStyle/>
          <a:p>
            <a:pPr algn="l"/>
            <a:r>
              <a:rPr lang="tr-TR" sz="3600" dirty="0"/>
              <a:t>Yanıklar</a:t>
            </a:r>
            <a:br>
              <a:rPr lang="tr-TR" i="1" dirty="0"/>
            </a:br>
            <a:r>
              <a:rPr lang="tr-TR" sz="2700" i="1" dirty="0"/>
              <a:t>Kimyasal Yanıklar – İlk Yardım</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83568" y="1916832"/>
            <a:ext cx="7776864" cy="3960440"/>
          </a:xfrm>
        </p:spPr>
        <p:txBody>
          <a:bodyPr>
            <a:noAutofit/>
          </a:bodyPr>
          <a:lstStyle/>
          <a:p>
            <a:pPr algn="just"/>
            <a:r>
              <a:rPr lang="tr-TR" sz="2400" dirty="0">
                <a:effectLst/>
                <a:ea typeface="Times New Roman" panose="02020603050405020304" pitchFamily="18" charset="0"/>
              </a:rPr>
              <a:t>Yıkama işlemi için genel öneriler:</a:t>
            </a:r>
            <a:endParaRPr lang="en-US" sz="2400" dirty="0">
              <a:effectLst/>
              <a:ea typeface="Times New Roman" panose="02020603050405020304" pitchFamily="18" charset="0"/>
            </a:endParaRPr>
          </a:p>
          <a:p>
            <a:pPr lvl="1" algn="just"/>
            <a:r>
              <a:rPr lang="tr-TR" sz="2400" dirty="0">
                <a:effectLst/>
                <a:ea typeface="Times New Roman" panose="02020603050405020304" pitchFamily="18" charset="0"/>
              </a:rPr>
              <a:t>Alkali ile meydana gelen yanıklarda yıkama süresini daha uzun tutun. </a:t>
            </a:r>
            <a:endParaRPr lang="en-US" sz="2400" dirty="0">
              <a:effectLst/>
              <a:ea typeface="Times New Roman" panose="02020603050405020304" pitchFamily="18" charset="0"/>
            </a:endParaRPr>
          </a:p>
          <a:p>
            <a:pPr lvl="1" algn="just"/>
            <a:r>
              <a:rPr lang="tr-TR" sz="2400" dirty="0">
                <a:effectLst/>
                <a:ea typeface="Times New Roman" panose="02020603050405020304" pitchFamily="18" charset="0"/>
              </a:rPr>
              <a:t>Çimento yanıklarında çimento bulaşan giysiler ve ayakkabıları çıkarıp, etkilenen cildi bol su ile iyice yıkayın ve varsa antibiyotikli pomat uygulayın.</a:t>
            </a:r>
          </a:p>
          <a:p>
            <a:pPr lvl="1" algn="just"/>
            <a:r>
              <a:rPr lang="tr-TR" sz="2400" dirty="0">
                <a:effectLst/>
                <a:ea typeface="Times New Roman" panose="02020603050405020304" pitchFamily="18" charset="0"/>
              </a:rPr>
              <a:t>Güçlü alkaliler (sodyum hidroksit, potasyum hidroksit gibi) hayatı tehdit eden geniş yüzeyli yanıklara yol açarlar. Bol su ile uzun süreli yıkayın.</a:t>
            </a:r>
            <a:endParaRPr lang="en-US" sz="24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7D532F46-D8E7-4EB6-B9C4-7440D59C01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1647B5B2-2887-D2E2-EF33-C354E70740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3461582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C305AF71-A39D-42DD-9A27-49993C14F822}"/>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611560" y="188640"/>
            <a:ext cx="7382224" cy="994122"/>
          </a:xfrm>
        </p:spPr>
        <p:txBody>
          <a:bodyPr>
            <a:normAutofit fontScale="90000"/>
          </a:bodyPr>
          <a:lstStyle/>
          <a:p>
            <a:pPr algn="l"/>
            <a:r>
              <a:rPr lang="tr-TR" sz="3600" dirty="0"/>
              <a:t>Yanıklar</a:t>
            </a:r>
            <a:br>
              <a:rPr lang="tr-TR" i="1" dirty="0"/>
            </a:br>
            <a:r>
              <a:rPr lang="tr-TR" sz="2700" i="1" dirty="0"/>
              <a:t>Kimyasal Yanıklar – İlk Yardım</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755576" y="2708920"/>
            <a:ext cx="7632848" cy="1800200"/>
          </a:xfrm>
        </p:spPr>
        <p:txBody>
          <a:bodyPr>
            <a:noAutofit/>
          </a:bodyPr>
          <a:lstStyle/>
          <a:p>
            <a:pPr algn="just">
              <a:tabLst>
                <a:tab pos="5213350" algn="l"/>
              </a:tabLst>
            </a:pPr>
            <a:r>
              <a:rPr lang="tr-TR" sz="2400" dirty="0">
                <a:effectLst/>
                <a:ea typeface="Times New Roman" panose="02020603050405020304" pitchFamily="18" charset="0"/>
              </a:rPr>
              <a:t>Kimyasal bulaşmış olan giysileri veya takıları çıkarın.</a:t>
            </a:r>
            <a:endParaRPr lang="en-US" sz="2400" dirty="0">
              <a:effectLst/>
              <a:ea typeface="Times New Roman" panose="02020603050405020304" pitchFamily="18" charset="0"/>
            </a:endParaRPr>
          </a:p>
          <a:p>
            <a:pPr algn="just">
              <a:tabLst>
                <a:tab pos="5213350" algn="l"/>
              </a:tabLst>
            </a:pPr>
            <a:r>
              <a:rPr lang="tr-TR" sz="2400" dirty="0">
                <a:effectLst/>
                <a:ea typeface="Times New Roman" panose="02020603050405020304" pitchFamily="18" charset="0"/>
              </a:rPr>
              <a:t>Yanan alanı temiz bir bezle gevşekçe sarın.</a:t>
            </a:r>
            <a:endParaRPr lang="en-US" sz="2400" dirty="0">
              <a:effectLst/>
              <a:ea typeface="Times New Roman" panose="02020603050405020304" pitchFamily="18" charset="0"/>
            </a:endParaRPr>
          </a:p>
          <a:p>
            <a:pPr algn="just">
              <a:tabLst>
                <a:tab pos="5213350" algn="l"/>
              </a:tabLst>
            </a:pPr>
            <a:r>
              <a:rPr lang="tr-TR" sz="2400" dirty="0">
                <a:effectLst/>
                <a:ea typeface="Times New Roman" panose="02020603050405020304" pitchFamily="18" charset="0"/>
              </a:rPr>
              <a:t>Hasta/yaralı ilk yıkamadan sonra daha fazla yanma hissederse, yanmış alanı birkaç dakika daha yıkayın.</a:t>
            </a:r>
            <a:endParaRPr lang="en-US" sz="24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31BEF72F-6E50-4B01-B015-B057A0A248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4275FC4C-3215-AC6B-3423-63C43E6536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031946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48502EF-4D99-4DAB-A9B2-F7B9723641A9}"/>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611560" y="188640"/>
            <a:ext cx="7382224" cy="994122"/>
          </a:xfrm>
        </p:spPr>
        <p:txBody>
          <a:bodyPr>
            <a:normAutofit fontScale="90000"/>
          </a:bodyPr>
          <a:lstStyle/>
          <a:p>
            <a:pPr algn="l"/>
            <a:r>
              <a:rPr lang="tr-TR" sz="3600" dirty="0"/>
              <a:t>Yanıklar</a:t>
            </a:r>
            <a:br>
              <a:rPr lang="tr-TR" i="1" dirty="0"/>
            </a:br>
            <a:r>
              <a:rPr lang="tr-TR" sz="2700" i="1" dirty="0"/>
              <a:t>Kimyasal Yanıklar – İlk Yardım</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02184" y="1648305"/>
            <a:ext cx="7776864" cy="4608512"/>
          </a:xfrm>
        </p:spPr>
        <p:txBody>
          <a:bodyPr>
            <a:noAutofit/>
          </a:bodyPr>
          <a:lstStyle/>
          <a:p>
            <a:pPr algn="just">
              <a:tabLst>
                <a:tab pos="5213350" algn="l"/>
              </a:tabLst>
            </a:pPr>
            <a:r>
              <a:rPr lang="tr-TR" sz="2400" dirty="0">
                <a:effectLst/>
                <a:ea typeface="Times New Roman" panose="02020603050405020304" pitchFamily="18" charset="0"/>
              </a:rPr>
              <a:t>Hasta/yaralıda bilinç kaybı var ancak hala nefes almaya devam ediyorsa;</a:t>
            </a:r>
            <a:endParaRPr lang="en-US" sz="2400" dirty="0">
              <a:effectLst/>
              <a:ea typeface="Times New Roman" panose="02020603050405020304" pitchFamily="18" charset="0"/>
            </a:endParaRPr>
          </a:p>
          <a:p>
            <a:pPr lvl="1" algn="just">
              <a:tabLst>
                <a:tab pos="5213350" algn="l"/>
              </a:tabLst>
            </a:pPr>
            <a:r>
              <a:rPr lang="tr-TR" sz="2000" dirty="0">
                <a:ea typeface="Times New Roman" panose="02020603050405020304" pitchFamily="18" charset="0"/>
              </a:rPr>
              <a:t>Hasta/y</a:t>
            </a:r>
            <a:r>
              <a:rPr lang="tr-TR" sz="2000" dirty="0">
                <a:effectLst/>
                <a:ea typeface="Times New Roman" panose="02020603050405020304" pitchFamily="18" charset="0"/>
              </a:rPr>
              <a:t>aralıyı kurtarma (iyileşme, derlenme) pozisyonuna getirin.</a:t>
            </a:r>
            <a:endParaRPr lang="en-US" sz="2000" dirty="0">
              <a:effectLst/>
              <a:ea typeface="Times New Roman" panose="02020603050405020304" pitchFamily="18" charset="0"/>
            </a:endParaRPr>
          </a:p>
          <a:p>
            <a:pPr lvl="1" algn="just">
              <a:tabLst>
                <a:tab pos="5213350" algn="l"/>
              </a:tabLst>
            </a:pPr>
            <a:r>
              <a:rPr lang="tr-TR" sz="2000" dirty="0">
                <a:ea typeface="Times New Roman" panose="02020603050405020304" pitchFamily="18" charset="0"/>
              </a:rPr>
              <a:t>Hasta/y</a:t>
            </a:r>
            <a:r>
              <a:rPr lang="tr-TR" sz="2000" dirty="0">
                <a:effectLst/>
                <a:ea typeface="Times New Roman" panose="02020603050405020304" pitchFamily="18" charset="0"/>
              </a:rPr>
              <a:t>aralıyı gözlemlemeye ve solunumunu kontrol etmeye devam edin.</a:t>
            </a:r>
            <a:endParaRPr lang="en-US" sz="2000" dirty="0">
              <a:effectLst/>
              <a:ea typeface="Times New Roman" panose="02020603050405020304" pitchFamily="18" charset="0"/>
            </a:endParaRPr>
          </a:p>
          <a:p>
            <a:pPr algn="just">
              <a:tabLst>
                <a:tab pos="5213350" algn="l"/>
              </a:tabLst>
            </a:pPr>
            <a:r>
              <a:rPr lang="tr-TR" sz="2400" dirty="0">
                <a:effectLst/>
                <a:ea typeface="Times New Roman" panose="02020603050405020304" pitchFamily="18" charset="0"/>
              </a:rPr>
              <a:t>Ancak hasta/yaralının solunumu durursa:</a:t>
            </a:r>
            <a:endParaRPr lang="en-US" sz="2400" dirty="0">
              <a:effectLst/>
              <a:ea typeface="Times New Roman" panose="02020603050405020304" pitchFamily="18" charset="0"/>
            </a:endParaRPr>
          </a:p>
          <a:p>
            <a:pPr lvl="1" algn="just">
              <a:tabLst>
                <a:tab pos="5213350" algn="l"/>
              </a:tabLst>
            </a:pPr>
            <a:r>
              <a:rPr lang="tr-TR" sz="2000" dirty="0">
                <a:effectLst/>
                <a:ea typeface="Times New Roman" panose="02020603050405020304" pitchFamily="18" charset="0"/>
              </a:rPr>
              <a:t>Temel Yaşam Desteğine başlayın.</a:t>
            </a:r>
            <a:endParaRPr lang="en-US" sz="2000" dirty="0">
              <a:effectLst/>
              <a:ea typeface="Times New Roman" panose="02020603050405020304" pitchFamily="18" charset="0"/>
            </a:endParaRPr>
          </a:p>
          <a:p>
            <a:pPr lvl="1" algn="just">
              <a:spcAft>
                <a:spcPts val="1200"/>
              </a:spcAft>
              <a:tabLst>
                <a:tab pos="5213350" algn="l"/>
              </a:tabLst>
            </a:pPr>
            <a:r>
              <a:rPr lang="tr-TR" sz="2000" dirty="0">
                <a:effectLst/>
                <a:ea typeface="Times New Roman" panose="02020603050405020304" pitchFamily="18" charset="0"/>
              </a:rPr>
              <a:t>Temel Yaşam Desteği; hasta/yaralı uyanıncaya, hareket edinceye, gözlerini açıncaya ve normal nefes alma başlayıncaya kadar; yardım (deneyimli sağlık ekibi) gelinceye ve devralıncaya kadar; devam edemeyecek kadar yorgun hale gelinceye kadar veya olay yeri sizin devam etmeniz için güvensiz hale gelinceye kadar kesilmemelidir.</a:t>
            </a:r>
            <a:endParaRPr lang="en-US" sz="20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7BD937A9-B7A6-49A6-B8F6-6EFE5DB39C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5EFA2C69-9503-9355-455B-CD04186339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005970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4269830F-6A64-4337-B838-0E9B6E7FA074}"/>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03F9967D-D4D3-47DD-8E5B-1878CA16DFF2}"/>
              </a:ext>
            </a:extLst>
          </p:cNvPr>
          <p:cNvSpPr>
            <a:spLocks noGrp="1"/>
          </p:cNvSpPr>
          <p:nvPr>
            <p:ph type="title"/>
          </p:nvPr>
        </p:nvSpPr>
        <p:spPr>
          <a:xfrm>
            <a:off x="539552" y="404664"/>
            <a:ext cx="2890664" cy="778098"/>
          </a:xfrm>
        </p:spPr>
        <p:txBody>
          <a:bodyPr>
            <a:normAutofit/>
          </a:bodyPr>
          <a:lstStyle/>
          <a:p>
            <a:pPr algn="l"/>
            <a:r>
              <a:rPr lang="tr-TR" sz="3200" dirty="0"/>
              <a:t>Sunum Planı</a:t>
            </a:r>
          </a:p>
        </p:txBody>
      </p:sp>
      <p:sp>
        <p:nvSpPr>
          <p:cNvPr id="5" name="Metin kutusu 4">
            <a:extLst>
              <a:ext uri="{FF2B5EF4-FFF2-40B4-BE49-F238E27FC236}">
                <a16:creationId xmlns:a16="http://schemas.microsoft.com/office/drawing/2014/main" id="{26E9A837-ACC0-44BC-AB26-8210AEB973D6}"/>
              </a:ext>
            </a:extLst>
          </p:cNvPr>
          <p:cNvSpPr txBox="1"/>
          <p:nvPr/>
        </p:nvSpPr>
        <p:spPr>
          <a:xfrm>
            <a:off x="755576" y="1628800"/>
            <a:ext cx="3528392" cy="4314707"/>
          </a:xfrm>
          <a:prstGeom prst="rect">
            <a:avLst/>
          </a:prstGeom>
          <a:noFill/>
        </p:spPr>
        <p:txBody>
          <a:bodyPr wrap="square">
            <a:spAutoFit/>
          </a:bodyPr>
          <a:lstStyle/>
          <a:p>
            <a:pPr marL="342900" lvl="0" indent="-342900" algn="just">
              <a:lnSpc>
                <a:spcPct val="115000"/>
              </a:lnSpc>
              <a:buFont typeface="Arial" panose="020B0604020202020204" pitchFamily="34" charset="0"/>
              <a:buChar char="•"/>
            </a:pPr>
            <a:r>
              <a:rPr lang="tr-TR" sz="2400" dirty="0">
                <a:solidFill>
                  <a:srgbClr val="000000"/>
                </a:solidFill>
                <a:effectLst/>
                <a:ea typeface="Times New Roman" panose="02020603050405020304" pitchFamily="18" charset="0"/>
              </a:rPr>
              <a:t>Yanıklar</a:t>
            </a:r>
            <a:endParaRPr lang="tr-TR" sz="2400" dirty="0">
              <a:ea typeface="Times New Roman" panose="02020603050405020304" pitchFamily="18" charset="0"/>
            </a:endParaRPr>
          </a:p>
          <a:p>
            <a:pPr marL="800100" lvl="1" indent="-342900" algn="just">
              <a:lnSpc>
                <a:spcPct val="115000"/>
              </a:lnSpc>
              <a:buFont typeface="Arial" panose="020B0604020202020204" pitchFamily="34" charset="0"/>
              <a:buChar char="•"/>
            </a:pPr>
            <a:r>
              <a:rPr lang="tr-TR" sz="2400" dirty="0">
                <a:solidFill>
                  <a:srgbClr val="000000"/>
                </a:solidFill>
                <a:effectLst/>
                <a:ea typeface="Times New Roman" panose="02020603050405020304" pitchFamily="18" charset="0"/>
                <a:cs typeface="Times New Roman" panose="02020603050405020304" pitchFamily="18" charset="0"/>
              </a:rPr>
              <a:t>Termal yanıklar</a:t>
            </a:r>
            <a:endParaRPr lang="tr-TR" sz="2400" dirty="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tr-TR" sz="2400" dirty="0">
                <a:solidFill>
                  <a:srgbClr val="000000"/>
                </a:solidFill>
                <a:effectLst/>
                <a:ea typeface="Times New Roman" panose="02020603050405020304" pitchFamily="18" charset="0"/>
                <a:cs typeface="Times New Roman" panose="02020603050405020304" pitchFamily="18" charset="0"/>
              </a:rPr>
              <a:t>Kimyasal yanıklar</a:t>
            </a:r>
            <a:endParaRPr lang="tr-TR" sz="2400" dirty="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tr-TR" sz="2400" dirty="0">
                <a:solidFill>
                  <a:srgbClr val="000000"/>
                </a:solidFill>
                <a:effectLst/>
                <a:ea typeface="Times New Roman" panose="02020603050405020304" pitchFamily="18" charset="0"/>
                <a:cs typeface="Times New Roman" panose="02020603050405020304" pitchFamily="18" charset="0"/>
              </a:rPr>
              <a:t>Elektrik yanıkları</a:t>
            </a:r>
            <a:endParaRPr lang="tr-TR" sz="2400" dirty="0">
              <a:ea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pPr>
            <a:r>
              <a:rPr lang="tr-TR" sz="2400" dirty="0">
                <a:solidFill>
                  <a:srgbClr val="000000"/>
                </a:solidFill>
                <a:effectLst/>
                <a:ea typeface="Times New Roman" panose="02020603050405020304" pitchFamily="18" charset="0"/>
              </a:rPr>
              <a:t>Soğuk acilleri</a:t>
            </a:r>
            <a:endParaRPr lang="tr-TR" sz="2400" dirty="0">
              <a:ea typeface="Times New Roman" panose="02020603050405020304" pitchFamily="18" charset="0"/>
            </a:endParaRPr>
          </a:p>
          <a:p>
            <a:pPr marL="800100" lvl="1" indent="-342900" algn="just">
              <a:lnSpc>
                <a:spcPct val="115000"/>
              </a:lnSpc>
              <a:buFont typeface="Arial" panose="020B0604020202020204" pitchFamily="34" charset="0"/>
              <a:buChar char="•"/>
            </a:pPr>
            <a:r>
              <a:rPr lang="tr-TR" sz="2400" dirty="0">
                <a:solidFill>
                  <a:srgbClr val="000000"/>
                </a:solidFill>
                <a:effectLst/>
                <a:ea typeface="Times New Roman" panose="02020603050405020304" pitchFamily="18" charset="0"/>
                <a:cs typeface="Times New Roman" panose="02020603050405020304" pitchFamily="18" charset="0"/>
              </a:rPr>
              <a:t>Donma</a:t>
            </a:r>
            <a:endParaRPr lang="tr-TR" sz="2400" dirty="0">
              <a:solidFill>
                <a:srgbClr val="000000"/>
              </a:solidFill>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tr-TR" sz="2400" dirty="0" err="1">
                <a:solidFill>
                  <a:srgbClr val="000000"/>
                </a:solidFill>
                <a:effectLst/>
                <a:ea typeface="Times New Roman" panose="02020603050405020304" pitchFamily="18" charset="0"/>
                <a:cs typeface="Times New Roman" panose="02020603050405020304" pitchFamily="18" charset="0"/>
              </a:rPr>
              <a:t>Hipotermi</a:t>
            </a:r>
            <a:endParaRPr lang="tr-TR" sz="2400" dirty="0">
              <a:solidFill>
                <a:srgbClr val="000000"/>
              </a:solidFill>
              <a:ea typeface="Times New Roman" panose="02020603050405020304" pitchFamily="18" charset="0"/>
              <a:cs typeface="Times New Roman" panose="02020603050405020304" pitchFamily="18" charset="0"/>
            </a:endParaRPr>
          </a:p>
          <a:p>
            <a:pPr marL="342900" lvl="0" indent="-342900" algn="just">
              <a:lnSpc>
                <a:spcPct val="115000"/>
              </a:lnSpc>
              <a:buFont typeface="Arial" panose="020B0604020202020204" pitchFamily="34" charset="0"/>
              <a:buChar char="•"/>
            </a:pPr>
            <a:r>
              <a:rPr lang="tr-TR" sz="2400" dirty="0">
                <a:effectLst/>
                <a:ea typeface="Times New Roman" panose="02020603050405020304" pitchFamily="18" charset="0"/>
              </a:rPr>
              <a:t>Sıcak acilleri</a:t>
            </a:r>
            <a:endParaRPr lang="tr-TR" sz="2400" dirty="0">
              <a:ea typeface="Times New Roman" panose="02020603050405020304" pitchFamily="18" charset="0"/>
            </a:endParaRPr>
          </a:p>
          <a:p>
            <a:pPr marL="800100" lvl="1" indent="-342900" algn="just">
              <a:lnSpc>
                <a:spcPct val="115000"/>
              </a:lnSpc>
              <a:buFont typeface="Arial" panose="020B0604020202020204" pitchFamily="34" charset="0"/>
              <a:buChar char="•"/>
            </a:pPr>
            <a:r>
              <a:rPr lang="tr-TR" sz="2400" dirty="0">
                <a:effectLst/>
                <a:ea typeface="Times New Roman" panose="02020603050405020304" pitchFamily="18" charset="0"/>
                <a:cs typeface="Times New Roman" panose="02020603050405020304" pitchFamily="18" charset="0"/>
              </a:rPr>
              <a:t>Sıcak yorgunluğu</a:t>
            </a:r>
            <a:endParaRPr lang="tr-TR" sz="2400" dirty="0">
              <a:ea typeface="Times New Roman" panose="02020603050405020304" pitchFamily="18" charset="0"/>
              <a:cs typeface="Times New Roman" panose="02020603050405020304" pitchFamily="18" charset="0"/>
            </a:endParaRPr>
          </a:p>
          <a:p>
            <a:pPr marL="800100" lvl="1" indent="-342900" algn="just">
              <a:lnSpc>
                <a:spcPct val="115000"/>
              </a:lnSpc>
              <a:buFont typeface="Arial" panose="020B0604020202020204" pitchFamily="34" charset="0"/>
              <a:buChar char="•"/>
            </a:pPr>
            <a:r>
              <a:rPr lang="tr-TR" sz="2400" dirty="0">
                <a:effectLst/>
                <a:ea typeface="Times New Roman" panose="02020603050405020304" pitchFamily="18" charset="0"/>
                <a:cs typeface="Times New Roman" panose="02020603050405020304" pitchFamily="18" charset="0"/>
              </a:rPr>
              <a:t>Sıcak çarpması</a:t>
            </a:r>
            <a:endParaRPr lang="en-US" sz="2400" dirty="0">
              <a:effectLst/>
              <a:ea typeface="Times New Roman" panose="02020603050405020304" pitchFamily="18" charset="0"/>
              <a:cs typeface="Times New Roman" panose="02020603050405020304" pitchFamily="18" charset="0"/>
            </a:endParaRPr>
          </a:p>
        </p:txBody>
      </p:sp>
      <p:pic>
        <p:nvPicPr>
          <p:cNvPr id="6" name="Resim 5">
            <a:extLst>
              <a:ext uri="{FF2B5EF4-FFF2-40B4-BE49-F238E27FC236}">
                <a16:creationId xmlns:a16="http://schemas.microsoft.com/office/drawing/2014/main" id="{6EA5B571-5A63-48AE-984C-A16EFE36EB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3" name="Resim 2">
            <a:extLst>
              <a:ext uri="{FF2B5EF4-FFF2-40B4-BE49-F238E27FC236}">
                <a16:creationId xmlns:a16="http://schemas.microsoft.com/office/drawing/2014/main" id="{47C2AABA-8A79-8FA1-D528-DFB9AFE393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673270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CE1F909C-18F0-4DEE-A394-2A3034F0B58D}"/>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Elektrik Yanıkları</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83568" y="1760387"/>
            <a:ext cx="7776864" cy="2880320"/>
          </a:xfrm>
        </p:spPr>
        <p:txBody>
          <a:bodyPr>
            <a:noAutofit/>
          </a:bodyPr>
          <a:lstStyle/>
          <a:p>
            <a:pPr algn="just">
              <a:spcAft>
                <a:spcPts val="1000"/>
              </a:spcAft>
            </a:pPr>
            <a:r>
              <a:rPr lang="tr-TR" sz="2400" dirty="0">
                <a:effectLst/>
                <a:ea typeface="Calibri" panose="020F0502020204030204" pitchFamily="34" charset="0"/>
                <a:cs typeface="Arial" panose="020B0604020202020204" pitchFamily="34" charset="0"/>
              </a:rPr>
              <a:t>Elektrik yanıkları, elektrik akımının neden olduğu yanıklardır.</a:t>
            </a:r>
          </a:p>
          <a:p>
            <a:pPr algn="just">
              <a:spcAft>
                <a:spcPts val="1000"/>
              </a:spcAft>
            </a:pPr>
            <a:r>
              <a:rPr lang="tr-TR" sz="2400" dirty="0">
                <a:effectLst/>
                <a:ea typeface="Calibri" panose="020F0502020204030204" pitchFamily="34" charset="0"/>
                <a:cs typeface="Arial" panose="020B0604020202020204" pitchFamily="34" charset="0"/>
              </a:rPr>
              <a:t>Bu yanıklar düşük voltaj akımından (örneğin; ev aletleri), yüksek voltaj akımından (örneğin; transformatörler) veya yıldırım çarpmasından kaynaklanabilir.</a:t>
            </a:r>
            <a:endParaRPr lang="tr-TR" sz="2400" dirty="0">
              <a:ea typeface="Calibri" panose="020F0502020204030204" pitchFamily="34" charset="0"/>
              <a:cs typeface="Arial" panose="020B0604020202020204" pitchFamily="34" charset="0"/>
            </a:endParaRPr>
          </a:p>
          <a:p>
            <a:pPr algn="just">
              <a:spcAft>
                <a:spcPts val="1000"/>
              </a:spcAft>
            </a:pPr>
            <a:r>
              <a:rPr lang="tr-TR" sz="2400" dirty="0">
                <a:effectLst/>
                <a:ea typeface="Calibri" panose="020F0502020204030204" pitchFamily="34" charset="0"/>
                <a:cs typeface="Arial" panose="020B0604020202020204" pitchFamily="34" charset="0"/>
              </a:rPr>
              <a:t>Elektrik yanıkları genellikle kazalar sonrası meydana gelir.</a:t>
            </a:r>
            <a:endParaRPr lang="en-US" sz="2400" dirty="0">
              <a:effectLst/>
              <a:ea typeface="Calibri" panose="020F0502020204030204" pitchFamily="34" charset="0"/>
              <a:cs typeface="Arial" panose="020B0604020202020204" pitchFamily="34" charset="0"/>
            </a:endParaRPr>
          </a:p>
        </p:txBody>
      </p:sp>
      <p:pic>
        <p:nvPicPr>
          <p:cNvPr id="5" name="Resim 4">
            <a:extLst>
              <a:ext uri="{FF2B5EF4-FFF2-40B4-BE49-F238E27FC236}">
                <a16:creationId xmlns:a16="http://schemas.microsoft.com/office/drawing/2014/main" id="{B2B3EBFE-B1CA-4D90-9E6F-20877A459D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BA8A2A4C-0C48-487F-9882-FEDBC0CF14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3608" y="4640707"/>
            <a:ext cx="2596179" cy="1947134"/>
          </a:xfrm>
          <a:prstGeom prst="rect">
            <a:avLst/>
          </a:prstGeom>
        </p:spPr>
      </p:pic>
      <p:pic>
        <p:nvPicPr>
          <p:cNvPr id="8" name="Resim 7">
            <a:extLst>
              <a:ext uri="{FF2B5EF4-FFF2-40B4-BE49-F238E27FC236}">
                <a16:creationId xmlns:a16="http://schemas.microsoft.com/office/drawing/2014/main" id="{8C9AD68D-CB24-2B4E-8318-BAD91235F7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6642" y="4437112"/>
            <a:ext cx="3566775" cy="2420888"/>
          </a:xfrm>
          <a:prstGeom prst="rect">
            <a:avLst/>
          </a:prstGeom>
        </p:spPr>
      </p:pic>
      <p:pic>
        <p:nvPicPr>
          <p:cNvPr id="7" name="Resim 6">
            <a:extLst>
              <a:ext uri="{FF2B5EF4-FFF2-40B4-BE49-F238E27FC236}">
                <a16:creationId xmlns:a16="http://schemas.microsoft.com/office/drawing/2014/main" id="{FE3A02A8-563F-FC16-B6F1-A929E68314E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4096699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54F9AB9-1166-4EC3-BDBD-499667AC956F}"/>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Başlık 1">
            <a:extLst>
              <a:ext uri="{FF2B5EF4-FFF2-40B4-BE49-F238E27FC236}">
                <a16:creationId xmlns:a16="http://schemas.microsoft.com/office/drawing/2014/main" id="{B7FCDAC5-3644-4892-97CF-436B5B6C4DB3}"/>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Elektrik Yanıkları</a:t>
            </a:r>
            <a:endParaRPr lang="tr-TR" sz="2700" i="1" dirty="0">
              <a:latin typeface="+mn-lt"/>
            </a:endParaRPr>
          </a:p>
        </p:txBody>
      </p:sp>
      <p:pic>
        <p:nvPicPr>
          <p:cNvPr id="5" name="Resim 4">
            <a:extLst>
              <a:ext uri="{FF2B5EF4-FFF2-40B4-BE49-F238E27FC236}">
                <a16:creationId xmlns:a16="http://schemas.microsoft.com/office/drawing/2014/main" id="{F7FDEE99-A30E-4C25-AD48-1D487572C7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17" name="Resim 16">
            <a:extLst>
              <a:ext uri="{FF2B5EF4-FFF2-40B4-BE49-F238E27FC236}">
                <a16:creationId xmlns:a16="http://schemas.microsoft.com/office/drawing/2014/main" id="{991199D6-BA91-2049-AA60-3C4D6DB0C74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1205" b="15564"/>
          <a:stretch/>
        </p:blipFill>
        <p:spPr>
          <a:xfrm>
            <a:off x="1115615" y="1946802"/>
            <a:ext cx="3471933" cy="3900497"/>
          </a:xfrm>
          <a:prstGeom prst="rect">
            <a:avLst/>
          </a:prstGeom>
        </p:spPr>
      </p:pic>
      <p:pic>
        <p:nvPicPr>
          <p:cNvPr id="19" name="Resim 18">
            <a:extLst>
              <a:ext uri="{FF2B5EF4-FFF2-40B4-BE49-F238E27FC236}">
                <a16:creationId xmlns:a16="http://schemas.microsoft.com/office/drawing/2014/main" id="{BE895380-2D94-2E48-AE39-F661D0DF2F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3887"/>
          <a:stretch/>
        </p:blipFill>
        <p:spPr>
          <a:xfrm>
            <a:off x="4860032" y="1946802"/>
            <a:ext cx="3096344" cy="4187209"/>
          </a:xfrm>
          <a:prstGeom prst="rect">
            <a:avLst/>
          </a:prstGeom>
        </p:spPr>
      </p:pic>
      <p:pic>
        <p:nvPicPr>
          <p:cNvPr id="2" name="Resim 1">
            <a:extLst>
              <a:ext uri="{FF2B5EF4-FFF2-40B4-BE49-F238E27FC236}">
                <a16:creationId xmlns:a16="http://schemas.microsoft.com/office/drawing/2014/main" id="{70972A2D-C38D-13B4-4417-F66DA3B82DB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797977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94BDA7EF-45A7-4E06-98AB-8D9F421A12EE}"/>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Elektrik Yanıkları</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83568" y="2132856"/>
            <a:ext cx="7776864" cy="3528392"/>
          </a:xfrm>
        </p:spPr>
        <p:txBody>
          <a:bodyPr>
            <a:noAutofit/>
          </a:bodyPr>
          <a:lstStyle/>
          <a:p>
            <a:pPr algn="just">
              <a:spcAft>
                <a:spcPts val="1000"/>
              </a:spcAft>
            </a:pPr>
            <a:r>
              <a:rPr lang="tr-TR" sz="2400" dirty="0">
                <a:effectLst/>
                <a:ea typeface="Calibri" panose="020F0502020204030204" pitchFamily="34" charset="0"/>
                <a:cs typeface="Arial" panose="020B0604020202020204" pitchFamily="34" charset="0"/>
              </a:rPr>
              <a:t>Elektrik, temas edilen noktadan vücuda girer, vücut boyunca ilerler ve vücudun yere değdiği noktadan veya zeminden çıkar.</a:t>
            </a:r>
          </a:p>
          <a:p>
            <a:pPr algn="just">
              <a:spcAft>
                <a:spcPts val="1000"/>
              </a:spcAft>
            </a:pPr>
            <a:r>
              <a:rPr lang="tr-TR" sz="2400" dirty="0">
                <a:effectLst/>
                <a:ea typeface="Calibri" panose="020F0502020204030204" pitchFamily="34" charset="0"/>
                <a:cs typeface="Arial" panose="020B0604020202020204" pitchFamily="34" charset="0"/>
              </a:rPr>
              <a:t>Bu giriş ve çıkış noktalarında sıklıkla yanık yaraları görülebilir.</a:t>
            </a:r>
          </a:p>
          <a:p>
            <a:pPr algn="just">
              <a:spcAft>
                <a:spcPts val="1000"/>
              </a:spcAft>
            </a:pPr>
            <a:r>
              <a:rPr lang="tr-TR" sz="2400" dirty="0">
                <a:effectLst/>
                <a:ea typeface="Calibri" panose="020F0502020204030204" pitchFamily="34" charset="0"/>
                <a:cs typeface="Arial" panose="020B0604020202020204" pitchFamily="34" charset="0"/>
              </a:rPr>
              <a:t>Ancak elektrik vücut içinde ilerlemiş olduğu yolda da dışarıdan gözle görülemeyecek şekilde hasarlara, hatta kalbin durmasına dahi neden olabilir.</a:t>
            </a:r>
            <a:endParaRPr lang="en-US" sz="2400" dirty="0">
              <a:effectLst/>
              <a:ea typeface="Calibri" panose="020F0502020204030204" pitchFamily="34" charset="0"/>
              <a:cs typeface="Arial" panose="020B0604020202020204" pitchFamily="34" charset="0"/>
            </a:endParaRPr>
          </a:p>
        </p:txBody>
      </p:sp>
      <p:pic>
        <p:nvPicPr>
          <p:cNvPr id="5" name="Resim 4">
            <a:extLst>
              <a:ext uri="{FF2B5EF4-FFF2-40B4-BE49-F238E27FC236}">
                <a16:creationId xmlns:a16="http://schemas.microsoft.com/office/drawing/2014/main" id="{2A5BDD60-83FD-48AA-836F-15D34517D9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A2696080-9A71-91ED-3AD4-B9E3B5A323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830598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54F9AB9-1166-4EC3-BDBD-499667AC956F}"/>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581152" y="1880828"/>
            <a:ext cx="5256584" cy="3096344"/>
          </a:xfrm>
        </p:spPr>
        <p:txBody>
          <a:bodyPr>
            <a:noAutofit/>
          </a:bodyPr>
          <a:lstStyle/>
          <a:p>
            <a:r>
              <a:rPr lang="tr-TR" sz="2400" dirty="0"/>
              <a:t>Bilinç kaybı</a:t>
            </a:r>
          </a:p>
          <a:p>
            <a:r>
              <a:rPr lang="tr-TR" sz="2400" dirty="0"/>
              <a:t>Nefes almakta zorlanma</a:t>
            </a:r>
          </a:p>
          <a:p>
            <a:r>
              <a:rPr lang="tr-TR" sz="2400" dirty="0"/>
              <a:t>Nefes alıp vermenin durması</a:t>
            </a:r>
          </a:p>
          <a:p>
            <a:r>
              <a:rPr lang="tr-TR" sz="2400" dirty="0"/>
              <a:t>Düzensiz kalp atım hızı</a:t>
            </a:r>
          </a:p>
          <a:p>
            <a:r>
              <a:rPr lang="tr-TR" sz="2400" dirty="0"/>
              <a:t>Kalp durması (kalp atışının olmaması)</a:t>
            </a:r>
          </a:p>
          <a:p>
            <a:r>
              <a:rPr lang="tr-TR" sz="2400" dirty="0"/>
              <a:t>Yanık yaraları</a:t>
            </a:r>
          </a:p>
          <a:p>
            <a:r>
              <a:rPr lang="tr-TR" sz="2400" dirty="0"/>
              <a:t>Kas spazmı</a:t>
            </a:r>
            <a:endParaRPr lang="en-US" sz="2400" dirty="0"/>
          </a:p>
        </p:txBody>
      </p:sp>
      <p:sp>
        <p:nvSpPr>
          <p:cNvPr id="8" name="Başlık 1">
            <a:extLst>
              <a:ext uri="{FF2B5EF4-FFF2-40B4-BE49-F238E27FC236}">
                <a16:creationId xmlns:a16="http://schemas.microsoft.com/office/drawing/2014/main" id="{B7FCDAC5-3644-4892-97CF-436B5B6C4DB3}"/>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Elektrik Yanıkları – Belirti Ve Bulgular</a:t>
            </a:r>
            <a:endParaRPr lang="tr-TR" sz="2700" i="1" dirty="0">
              <a:latin typeface="+mn-lt"/>
            </a:endParaRPr>
          </a:p>
        </p:txBody>
      </p:sp>
      <p:pic>
        <p:nvPicPr>
          <p:cNvPr id="5" name="Resim 4">
            <a:extLst>
              <a:ext uri="{FF2B5EF4-FFF2-40B4-BE49-F238E27FC236}">
                <a16:creationId xmlns:a16="http://schemas.microsoft.com/office/drawing/2014/main" id="{F7FDEE99-A30E-4C25-AD48-1D487572C7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39DDA321-6A67-ABC1-C9E0-DA95607779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799770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B21DCEF-7909-4494-B5B7-2C3F7738361A}"/>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Elektrik Yanıkları – İlk Yardım</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579480" y="1916832"/>
            <a:ext cx="8168984" cy="4536504"/>
          </a:xfrm>
        </p:spPr>
        <p:txBody>
          <a:bodyPr>
            <a:noAutofit/>
          </a:bodyPr>
          <a:lstStyle/>
          <a:p>
            <a:pPr algn="just"/>
            <a:r>
              <a:rPr lang="tr-TR" sz="2400" u="sng" dirty="0">
                <a:effectLst/>
                <a:ea typeface="Times New Roman" panose="02020603050405020304" pitchFamily="18" charset="0"/>
              </a:rPr>
              <a:t>Öncelikle güvenlik sağlanmalıdır</a:t>
            </a:r>
            <a:r>
              <a:rPr lang="tr-TR" sz="2400" dirty="0">
                <a:effectLst/>
                <a:ea typeface="Times New Roman" panose="02020603050405020304" pitchFamily="18" charset="0"/>
              </a:rPr>
              <a:t>. Bunun için:</a:t>
            </a:r>
            <a:endParaRPr lang="en-US" sz="2400" dirty="0">
              <a:effectLst/>
              <a:ea typeface="Times New Roman" panose="02020603050405020304" pitchFamily="18" charset="0"/>
            </a:endParaRPr>
          </a:p>
          <a:p>
            <a:pPr lvl="1" algn="just"/>
            <a:r>
              <a:rPr lang="tr-TR" sz="2400" dirty="0">
                <a:effectLst/>
                <a:ea typeface="Times New Roman" panose="02020603050405020304" pitchFamily="18" charset="0"/>
              </a:rPr>
              <a:t>Hasta/yaralı hala elektrik kaynağına bağlı ise, asla dokunmayın!</a:t>
            </a:r>
            <a:endParaRPr lang="en-US" sz="2400" dirty="0">
              <a:effectLst/>
              <a:ea typeface="Times New Roman" panose="02020603050405020304" pitchFamily="18" charset="0"/>
            </a:endParaRPr>
          </a:p>
          <a:p>
            <a:pPr lvl="1" algn="just"/>
            <a:r>
              <a:rPr lang="tr-TR" sz="2400" dirty="0">
                <a:effectLst/>
                <a:ea typeface="Times New Roman" panose="02020603050405020304" pitchFamily="18" charset="0"/>
              </a:rPr>
              <a:t>Elektrik kaynağını kapatın.</a:t>
            </a:r>
            <a:endParaRPr lang="en-US" sz="2400" dirty="0">
              <a:effectLst/>
              <a:ea typeface="Times New Roman" panose="02020603050405020304" pitchFamily="18" charset="0"/>
            </a:endParaRPr>
          </a:p>
          <a:p>
            <a:pPr lvl="1" algn="just"/>
            <a:r>
              <a:rPr lang="tr-TR" sz="2400" dirty="0">
                <a:effectLst/>
                <a:ea typeface="Times New Roman" panose="02020603050405020304" pitchFamily="18" charset="0"/>
              </a:rPr>
              <a:t>Yüksek voltaj akımlarında; kabloyu veya elektrik kaynağını asla yaralıdan uzaklaştırmaya çalışmayın. Çünkü yüksek voltaj akımı (+ 1000 Volt ve üzeri) yaklaşık olarak 18 metreye kadar sıçrayabilir ve ölüme neden olabilir. Bu yüzden hasta/yaralıya yaklaşmadan önce yüksek voltaj akım kaynağının kapatıldığından emin olun.</a:t>
            </a:r>
            <a:endParaRPr lang="en-US" sz="24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32AA29F5-80D5-47B3-8E63-7D7B9566BB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6E0D1362-2E02-EDC4-CFAF-84B3F12492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3074959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BA05D3FB-AD82-4753-B23F-08595ACF5C8D}"/>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Elektrik Yanıkları – İlk Yardım</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00400" y="1728252"/>
            <a:ext cx="8064896" cy="4320480"/>
          </a:xfrm>
        </p:spPr>
        <p:txBody>
          <a:bodyPr>
            <a:noAutofit/>
          </a:bodyPr>
          <a:lstStyle/>
          <a:p>
            <a:pPr algn="just"/>
            <a:r>
              <a:rPr lang="tr-TR" sz="2400" u="sng" dirty="0">
                <a:effectLst/>
                <a:ea typeface="Times New Roman" panose="02020603050405020304" pitchFamily="18" charset="0"/>
              </a:rPr>
              <a:t>Öncelikle güvenlik sağlanmalıdır</a:t>
            </a:r>
            <a:r>
              <a:rPr lang="tr-TR" sz="2400" dirty="0">
                <a:effectLst/>
                <a:ea typeface="Times New Roman" panose="02020603050405020304" pitchFamily="18" charset="0"/>
              </a:rPr>
              <a:t>. Bunun için:</a:t>
            </a:r>
            <a:endParaRPr lang="en-US" sz="2400" dirty="0">
              <a:effectLst/>
              <a:ea typeface="Times New Roman" panose="02020603050405020304" pitchFamily="18" charset="0"/>
            </a:endParaRPr>
          </a:p>
          <a:p>
            <a:pPr lvl="1" algn="just"/>
            <a:r>
              <a:rPr lang="tr-TR" sz="2000" dirty="0">
                <a:effectLst/>
                <a:ea typeface="Times New Roman" panose="02020603050405020304" pitchFamily="18" charset="0"/>
              </a:rPr>
              <a:t>Ev elektriğinde (220V); elektrik kaynağını kapatamıyorsanız karton, plastik veya tahtadan yapılmış kuru ve iletken olmayan bir nesne kullanarak kaynağı hem sizden hem de hasta/yaralıdan uzaklaştırmayı deneyin.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Yıldırım düşmesi riski altındaysanız; sizin ve yaralının güvende olduğundan emin olun ve tehlike geçene kadar bekleyin. Mümkünse evin içinde veya arabada kalın. Açık alanda iseniz kapalı bir mekan bulun, girin ve bekleyin. Eğer, kapalı bir yer bulamaz ve ayakta iseniz yere yatın. Ağaç gibi yıldırımın fazlaca düştüğü yerlerden ise uzak durun.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112 acil yardım numarasını arayarak ya da aratarak yardım istemeyi unutmayın.</a:t>
            </a:r>
            <a:endParaRPr lang="en-US" sz="20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5A805AA4-CCFA-478B-9CF7-9C7742FD8F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48422267-F0BB-3510-9396-72B54210734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110913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B444A6F9-3544-4168-9031-7805BC62268F}"/>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Elektrik Yanıkları – İlk Yardım</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05312" y="1781957"/>
            <a:ext cx="8071144" cy="4248472"/>
          </a:xfrm>
        </p:spPr>
        <p:txBody>
          <a:bodyPr>
            <a:noAutofit/>
          </a:bodyPr>
          <a:lstStyle/>
          <a:p>
            <a:pPr algn="just"/>
            <a:r>
              <a:rPr lang="tr-TR" sz="2400" dirty="0">
                <a:effectLst/>
                <a:ea typeface="Times New Roman" panose="02020603050405020304" pitchFamily="18" charset="0"/>
              </a:rPr>
              <a:t>Güvenlik önlemleri sonrası ilk yardım uygulamalarına başlayın. Bunun için:</a:t>
            </a:r>
            <a:endParaRPr lang="en-US" sz="2400" dirty="0">
              <a:effectLst/>
              <a:ea typeface="Times New Roman" panose="02020603050405020304" pitchFamily="18" charset="0"/>
            </a:endParaRPr>
          </a:p>
          <a:p>
            <a:pPr lvl="1" algn="just"/>
            <a:r>
              <a:rPr lang="tr-TR" sz="2000" dirty="0">
                <a:effectLst/>
                <a:ea typeface="Times New Roman" panose="02020603050405020304" pitchFamily="18" charset="0"/>
              </a:rPr>
              <a:t>Hasta/yaralıyı eğer herhangi bir tehlike söz konusu değil ise yerinden oynatmayın.</a:t>
            </a:r>
            <a:endParaRPr lang="en-US" sz="2000" dirty="0">
              <a:effectLst/>
              <a:ea typeface="Times New Roman" panose="02020603050405020304" pitchFamily="18" charset="0"/>
            </a:endParaRPr>
          </a:p>
          <a:p>
            <a:pPr lvl="1" algn="just"/>
            <a:r>
              <a:rPr lang="tr-TR" sz="2000" dirty="0">
                <a:effectLst/>
                <a:ea typeface="Times New Roman" panose="02020603050405020304" pitchFamily="18" charset="0"/>
              </a:rPr>
              <a:t>Temiz su kullanarak yanık yaralarını soğutun. Eğer temiz su yoksa mevcut olay yerindeki suyu kullanın. Ancak soğutma işlemini sadece elektrik çarpma tehlikesi yoksa yapın ve akımın kapalı olduğundan da kesinlikle emin olun.</a:t>
            </a:r>
            <a:endParaRPr lang="en-US" sz="2000" dirty="0">
              <a:effectLst/>
              <a:ea typeface="Times New Roman" panose="02020603050405020304" pitchFamily="18" charset="0"/>
            </a:endParaRPr>
          </a:p>
          <a:p>
            <a:pPr lvl="2" algn="just"/>
            <a:r>
              <a:rPr lang="tr-TR" sz="2000" dirty="0">
                <a:effectLst/>
                <a:ea typeface="Times New Roman" panose="02020603050405020304" pitchFamily="18" charset="0"/>
              </a:rPr>
              <a:t>Yanığa 10-15 dakika veya yanıkların acı vermesini durdurana kadar su dökün.</a:t>
            </a:r>
            <a:endParaRPr lang="tr-TR" sz="2000" dirty="0">
              <a:ea typeface="Times New Roman" panose="02020603050405020304" pitchFamily="18" charset="0"/>
            </a:endParaRPr>
          </a:p>
          <a:p>
            <a:pPr lvl="2" algn="just"/>
            <a:r>
              <a:rPr lang="tr-TR" sz="2000" dirty="0">
                <a:effectLst/>
                <a:ea typeface="Times New Roman" panose="02020603050405020304" pitchFamily="18" charset="0"/>
              </a:rPr>
              <a:t>Soğutma işlemi sırasında kullanılan su vücut ısısını aşırı derece düşürebileceğinden dolayı çok soğuk olmamalıdır.</a:t>
            </a:r>
            <a:endParaRPr lang="en-US" sz="20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C15CF3D7-2FFB-4405-B897-869894149A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05991E6F-6F59-C0E6-B8C6-29202628F6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462763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0231E2D6-600E-4FE3-93FC-5A29FC59023E}"/>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Elektrik Yanıkları – İlk Yardım</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83568" y="2276872"/>
            <a:ext cx="7776864" cy="3168352"/>
          </a:xfrm>
        </p:spPr>
        <p:txBody>
          <a:bodyPr>
            <a:noAutofit/>
          </a:bodyPr>
          <a:lstStyle/>
          <a:p>
            <a:pPr algn="just"/>
            <a:r>
              <a:rPr lang="tr-TR" sz="2400" dirty="0">
                <a:effectLst/>
                <a:ea typeface="Times New Roman" panose="02020603050405020304" pitchFamily="18" charset="0"/>
              </a:rPr>
              <a:t>Hasta/yaralıyı battaniyeye sararak koruyun.</a:t>
            </a:r>
          </a:p>
          <a:p>
            <a:pPr algn="just"/>
            <a:r>
              <a:rPr lang="tr-TR" sz="2400" dirty="0">
                <a:effectLst/>
                <a:ea typeface="Times New Roman" panose="02020603050405020304" pitchFamily="18" charset="0"/>
              </a:rPr>
              <a:t>Mümkünse, hasta/yaralıya dokunmadan önce ellerinizi su ve sabun ile yıkayın. Yıkamak için külde kullanabilirsiniz. Varsa, alkol bazlı dezenfektanlar da kullanılabilir.</a:t>
            </a:r>
            <a:endParaRPr lang="tr-TR" sz="2400" dirty="0">
              <a:ea typeface="Times New Roman" panose="02020603050405020304" pitchFamily="18" charset="0"/>
            </a:endParaRPr>
          </a:p>
          <a:p>
            <a:pPr algn="just"/>
            <a:r>
              <a:rPr lang="tr-TR" sz="2400" dirty="0">
                <a:effectLst/>
                <a:ea typeface="Times New Roman" panose="02020603050405020304" pitchFamily="18" charset="0"/>
              </a:rPr>
              <a:t>Varsa eldiven giyin. Temiz bir plastik torba da kullanabilirsiniz. Kişinin yaralarına dokunmamaya çalışın.</a:t>
            </a:r>
            <a:endParaRPr lang="tr-TR" sz="2400" dirty="0">
              <a:ea typeface="Times New Roman" panose="02020603050405020304" pitchFamily="18" charset="0"/>
            </a:endParaRPr>
          </a:p>
          <a:p>
            <a:pPr algn="just"/>
            <a:r>
              <a:rPr lang="tr-TR" sz="2400" dirty="0">
                <a:effectLst/>
                <a:ea typeface="Times New Roman" panose="02020603050405020304" pitchFamily="18" charset="0"/>
              </a:rPr>
              <a:t>Yanık yaralarını temiz pamuklu bir bezle örtün.</a:t>
            </a:r>
            <a:endParaRPr lang="en-US" sz="24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0E112ABD-BC1A-4313-96A2-E89A74C628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B0959E5C-7524-4BAA-1750-77FD5DC288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748280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0D5885D1-75DD-46EA-8015-419571735808}"/>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Elektrik Yanıkları – İlk Yardım</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83568" y="2060848"/>
            <a:ext cx="7776864" cy="3744416"/>
          </a:xfrm>
        </p:spPr>
        <p:txBody>
          <a:bodyPr>
            <a:noAutofit/>
          </a:bodyPr>
          <a:lstStyle/>
          <a:p>
            <a:pPr marL="342900" lvl="0" indent="-342900" algn="just">
              <a:buFont typeface="Symbol" panose="05050102010706020507" pitchFamily="18" charset="2"/>
              <a:buChar char=""/>
            </a:pPr>
            <a:r>
              <a:rPr lang="tr-TR" sz="2000" dirty="0">
                <a:effectLst/>
                <a:ea typeface="Times New Roman" panose="02020603050405020304" pitchFamily="18" charset="0"/>
              </a:rPr>
              <a:t>İçi sıvı dolu kabarcıklar varsa bunları patlatmayıp sağlam bırakın.</a:t>
            </a:r>
            <a:endParaRPr lang="en-US" sz="2000" dirty="0">
              <a:effectLst/>
              <a:ea typeface="Times New Roman" panose="02020603050405020304" pitchFamily="18" charset="0"/>
            </a:endParaRPr>
          </a:p>
          <a:p>
            <a:pPr marL="342900" lvl="0" indent="-342900" algn="just">
              <a:buFont typeface="Symbol" panose="05050102010706020507" pitchFamily="18" charset="2"/>
              <a:buChar char=""/>
            </a:pPr>
            <a:r>
              <a:rPr lang="tr-TR" sz="2000" dirty="0">
                <a:effectLst/>
                <a:ea typeface="Times New Roman" panose="02020603050405020304" pitchFamily="18" charset="0"/>
              </a:rPr>
              <a:t>Yanmış cilde yapışmamış kıyafetleri veya takıları çıkarın. Ancak yanık yaralarına takılan kıyafet veya takıları ise çıkarmayın.</a:t>
            </a:r>
            <a:endParaRPr lang="en-US" sz="2000" dirty="0">
              <a:effectLst/>
              <a:ea typeface="Times New Roman" panose="02020603050405020304" pitchFamily="18" charset="0"/>
            </a:endParaRPr>
          </a:p>
          <a:p>
            <a:pPr marL="342900" lvl="0" indent="-342900" algn="just">
              <a:buFont typeface="Symbol" panose="05050102010706020507" pitchFamily="18" charset="2"/>
              <a:buChar char=""/>
            </a:pPr>
            <a:r>
              <a:rPr lang="tr-TR" sz="2000" dirty="0">
                <a:effectLst/>
                <a:ea typeface="Times New Roman" panose="02020603050405020304" pitchFamily="18" charset="0"/>
              </a:rPr>
              <a:t>Mümkünse, uzuvda ortaya çıkması muhtemel şişmelerin neden olabileceği zararlara karşı bir önlem olarak hasta/yaralının kemerini, ayakkabılarını veya botlarını çıkarın.</a:t>
            </a:r>
            <a:endParaRPr lang="en-US" sz="2000" dirty="0">
              <a:effectLst/>
              <a:ea typeface="Times New Roman" panose="02020603050405020304" pitchFamily="18" charset="0"/>
            </a:endParaRPr>
          </a:p>
          <a:p>
            <a:pPr marL="342900" lvl="0" indent="-342900" algn="just">
              <a:buFont typeface="Symbol" panose="05050102010706020507" pitchFamily="18" charset="2"/>
              <a:buChar char=""/>
            </a:pPr>
            <a:r>
              <a:rPr lang="tr-TR" sz="2000" dirty="0">
                <a:effectLst/>
                <a:ea typeface="Times New Roman" panose="02020603050405020304" pitchFamily="18" charset="0"/>
              </a:rPr>
              <a:t>Hasta/yaralıyı sıcak tutun, ancak aşırı ısıtmayın.</a:t>
            </a:r>
            <a:endParaRPr lang="en-US" sz="2000" dirty="0">
              <a:effectLst/>
              <a:ea typeface="Times New Roman" panose="02020603050405020304" pitchFamily="18" charset="0"/>
            </a:endParaRPr>
          </a:p>
          <a:p>
            <a:pPr marL="342900" lvl="0" indent="-342900" algn="just">
              <a:buFont typeface="Symbol" panose="05050102010706020507" pitchFamily="18" charset="2"/>
              <a:buChar char=""/>
            </a:pPr>
            <a:r>
              <a:rPr lang="tr-TR" sz="2000" dirty="0">
                <a:effectLst/>
                <a:ea typeface="Times New Roman" panose="02020603050405020304" pitchFamily="18" charset="0"/>
              </a:rPr>
              <a:t>Mümkünse, yanmış olan elleri, bacakları veya ayakları yüksek konumda tutun.</a:t>
            </a:r>
            <a:endParaRPr lang="en-US" sz="2000" dirty="0">
              <a:effectLst/>
              <a:ea typeface="Times New Roman" panose="02020603050405020304" pitchFamily="18" charset="0"/>
            </a:endParaRPr>
          </a:p>
          <a:p>
            <a:pPr marL="342900" lvl="0" indent="-342900" algn="just">
              <a:buFont typeface="Symbol" panose="05050102010706020507" pitchFamily="18" charset="2"/>
              <a:buChar char=""/>
            </a:pPr>
            <a:r>
              <a:rPr lang="tr-TR" sz="2000" dirty="0">
                <a:effectLst/>
                <a:ea typeface="Times New Roman" panose="02020603050405020304" pitchFamily="18" charset="0"/>
              </a:rPr>
              <a:t>Hasta/yaralıyı 112 acil yardım ekibi gelinceye kadar yalnız bırakmayın ve gözlemlemeye devam edin.</a:t>
            </a:r>
            <a:endParaRPr lang="en-US" sz="20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FAC832B3-3947-4C90-8B37-3C63CFAD37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E3E30402-ED2D-46FE-023C-A57CDE41F04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574227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5F77A891-1D35-4183-892B-ED4B5AE67731}"/>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Elektrik Yanıkları – İlk Yardım</a:t>
            </a:r>
            <a:endParaRPr lang="tr-TR" sz="2700" i="1" dirty="0">
              <a:latin typeface="+mn-lt"/>
            </a:endParaRPr>
          </a:p>
        </p:txBody>
      </p:sp>
      <p:sp>
        <p:nvSpPr>
          <p:cNvPr id="6" name="İçerik Yer Tutucusu 2">
            <a:extLst>
              <a:ext uri="{FF2B5EF4-FFF2-40B4-BE49-F238E27FC236}">
                <a16:creationId xmlns:a16="http://schemas.microsoft.com/office/drawing/2014/main" id="{F3DB523F-8E76-4FE0-8C1D-6816FC03632F}"/>
              </a:ext>
            </a:extLst>
          </p:cNvPr>
          <p:cNvSpPr>
            <a:spLocks noGrp="1"/>
          </p:cNvSpPr>
          <p:nvPr>
            <p:ph idx="1"/>
          </p:nvPr>
        </p:nvSpPr>
        <p:spPr>
          <a:xfrm>
            <a:off x="576534" y="1628800"/>
            <a:ext cx="8099921" cy="4608512"/>
          </a:xfrm>
        </p:spPr>
        <p:txBody>
          <a:bodyPr>
            <a:noAutofit/>
          </a:bodyPr>
          <a:lstStyle/>
          <a:p>
            <a:pPr algn="just">
              <a:tabLst>
                <a:tab pos="5213350" algn="l"/>
              </a:tabLst>
            </a:pPr>
            <a:r>
              <a:rPr lang="tr-TR" sz="2400" dirty="0">
                <a:effectLst/>
                <a:ea typeface="Times New Roman" panose="02020603050405020304" pitchFamily="18" charset="0"/>
              </a:rPr>
              <a:t>Hasta/yaralıda bilinç kaybı var ancak hala nefes almaya devam ediyorsa;</a:t>
            </a:r>
            <a:endParaRPr lang="en-US" sz="2400" dirty="0">
              <a:effectLst/>
              <a:ea typeface="Times New Roman" panose="02020603050405020304" pitchFamily="18" charset="0"/>
            </a:endParaRPr>
          </a:p>
          <a:p>
            <a:pPr lvl="1" algn="just">
              <a:tabLst>
                <a:tab pos="5213350" algn="l"/>
              </a:tabLst>
            </a:pPr>
            <a:r>
              <a:rPr lang="tr-TR" sz="2000" dirty="0">
                <a:effectLst/>
                <a:ea typeface="Times New Roman" panose="02020603050405020304" pitchFamily="18" charset="0"/>
              </a:rPr>
              <a:t>Hasta/yaralıyı kurtarma (iyileşme, derlenme) pozisyonuna getirin.</a:t>
            </a:r>
            <a:endParaRPr lang="en-US" sz="2000" dirty="0">
              <a:effectLst/>
              <a:ea typeface="Times New Roman" panose="02020603050405020304" pitchFamily="18" charset="0"/>
            </a:endParaRPr>
          </a:p>
          <a:p>
            <a:pPr lvl="1" algn="just">
              <a:tabLst>
                <a:tab pos="5213350" algn="l"/>
              </a:tabLst>
            </a:pPr>
            <a:r>
              <a:rPr lang="tr-TR" sz="2000" dirty="0">
                <a:ea typeface="Times New Roman" panose="02020603050405020304" pitchFamily="18" charset="0"/>
              </a:rPr>
              <a:t>Hasta/y</a:t>
            </a:r>
            <a:r>
              <a:rPr lang="tr-TR" sz="2000" dirty="0">
                <a:effectLst/>
                <a:ea typeface="Times New Roman" panose="02020603050405020304" pitchFamily="18" charset="0"/>
              </a:rPr>
              <a:t>aralıyı gözlemlemeye ve solunumunu kontrol etmeye devam edin.</a:t>
            </a:r>
            <a:endParaRPr lang="en-US" sz="2000" dirty="0">
              <a:effectLst/>
              <a:ea typeface="Times New Roman" panose="02020603050405020304" pitchFamily="18" charset="0"/>
            </a:endParaRPr>
          </a:p>
          <a:p>
            <a:pPr algn="just">
              <a:tabLst>
                <a:tab pos="5213350" algn="l"/>
              </a:tabLst>
            </a:pPr>
            <a:r>
              <a:rPr lang="tr-TR" sz="2400" dirty="0">
                <a:effectLst/>
                <a:ea typeface="Times New Roman" panose="02020603050405020304" pitchFamily="18" charset="0"/>
              </a:rPr>
              <a:t>Ancak hasta/yaralının solunumu durursa:</a:t>
            </a:r>
            <a:endParaRPr lang="en-US" sz="2400" dirty="0">
              <a:effectLst/>
              <a:ea typeface="Times New Roman" panose="02020603050405020304" pitchFamily="18" charset="0"/>
            </a:endParaRPr>
          </a:p>
          <a:p>
            <a:pPr lvl="1" algn="just">
              <a:tabLst>
                <a:tab pos="5213350" algn="l"/>
              </a:tabLst>
            </a:pPr>
            <a:r>
              <a:rPr lang="tr-TR" sz="2000" dirty="0">
                <a:effectLst/>
                <a:ea typeface="Times New Roman" panose="02020603050405020304" pitchFamily="18" charset="0"/>
              </a:rPr>
              <a:t>Temel Yaşam Desteğine başlayın.</a:t>
            </a:r>
            <a:endParaRPr lang="en-US" sz="2000" dirty="0">
              <a:effectLst/>
              <a:ea typeface="Times New Roman" panose="02020603050405020304" pitchFamily="18" charset="0"/>
            </a:endParaRPr>
          </a:p>
          <a:p>
            <a:pPr lvl="1" algn="just">
              <a:spcAft>
                <a:spcPts val="1200"/>
              </a:spcAft>
              <a:tabLst>
                <a:tab pos="5213350" algn="l"/>
              </a:tabLst>
            </a:pPr>
            <a:r>
              <a:rPr lang="tr-TR" sz="2000" dirty="0">
                <a:effectLst/>
                <a:ea typeface="Times New Roman" panose="02020603050405020304" pitchFamily="18" charset="0"/>
              </a:rPr>
              <a:t>Temel Yaşam Desteği; hasta/yaralı uyanıncaya, hareket edinceye, gözlerini açıncaya ve normal nefes alma başlayıncaya kadar; yardım (deneyimli sağlık ekibi) gelinceye ve devralıncaya kadar; devam edemeyecek kadar yorgun hale gelinceye kadar veya olay yeri sizin devam etmeniz için güvensiz hale gelinceye kadar kesilmemelidir.</a:t>
            </a:r>
            <a:endParaRPr lang="en-US" sz="20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47CF9B26-4C17-42A3-BBD7-E7840787A9D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3" name="Resim 2">
            <a:extLst>
              <a:ext uri="{FF2B5EF4-FFF2-40B4-BE49-F238E27FC236}">
                <a16:creationId xmlns:a16="http://schemas.microsoft.com/office/drawing/2014/main" id="{78EC6008-05F2-075E-E1E2-96ED161E95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377321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90D7F06F-8479-4211-A3E6-6BD45C8C8302}"/>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5770984" cy="994122"/>
          </a:xfrm>
        </p:spPr>
        <p:txBody>
          <a:bodyPr>
            <a:normAutofit fontScale="90000"/>
          </a:bodyPr>
          <a:lstStyle/>
          <a:p>
            <a:pPr algn="l"/>
            <a:r>
              <a:rPr lang="tr-TR" sz="4000" dirty="0"/>
              <a:t>Yanıklar</a:t>
            </a:r>
            <a:br>
              <a:rPr lang="tr-TR" i="1" dirty="0"/>
            </a:br>
            <a:r>
              <a:rPr lang="tr-TR" sz="2700" i="1" dirty="0"/>
              <a:t>Genel Bilgiler</a:t>
            </a:r>
            <a:endParaRPr lang="tr-TR" i="1" dirty="0"/>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3203848" y="2204864"/>
            <a:ext cx="5544616" cy="4032448"/>
          </a:xfrm>
        </p:spPr>
        <p:txBody>
          <a:bodyPr>
            <a:normAutofit/>
          </a:bodyPr>
          <a:lstStyle/>
          <a:p>
            <a:pPr algn="just"/>
            <a:r>
              <a:rPr lang="tr-TR" sz="2400" b="1" dirty="0">
                <a:effectLst/>
                <a:latin typeface="Calibri" panose="020F0502020204030204" pitchFamily="34" charset="0"/>
                <a:ea typeface="Calibri" panose="020F0502020204030204" pitchFamily="34" charset="0"/>
                <a:cs typeface="Arial" panose="020B0604020202020204" pitchFamily="34" charset="0"/>
              </a:rPr>
              <a:t>Yanık, </a:t>
            </a:r>
            <a:r>
              <a:rPr lang="tr-TR" sz="2400" dirty="0">
                <a:effectLst/>
                <a:latin typeface="Calibri" panose="020F0502020204030204" pitchFamily="34" charset="0"/>
                <a:ea typeface="Calibri" panose="020F0502020204030204" pitchFamily="34" charset="0"/>
                <a:cs typeface="Arial" panose="020B0604020202020204" pitchFamily="34" charset="0"/>
              </a:rPr>
              <a:t>cilt ve/veya cilt altı dokularda; ısı, soğuk, elektrik, radyasyon veya kimyasal ajanlara maruz kalarak oluşan akut hasarlanmaya verilen isimdir.</a:t>
            </a:r>
          </a:p>
          <a:p>
            <a:pPr algn="just"/>
            <a:r>
              <a:rPr lang="tr-TR" sz="2400" dirty="0">
                <a:ea typeface="Calibri" panose="020F0502020204030204" pitchFamily="34" charset="0"/>
                <a:cs typeface="Arial" panose="020B0604020202020204" pitchFamily="34" charset="0"/>
              </a:rPr>
              <a:t>En sık görülen yanık tipidir.</a:t>
            </a:r>
          </a:p>
          <a:p>
            <a:pPr algn="just"/>
            <a:r>
              <a:rPr lang="tr-TR" sz="2400" dirty="0">
                <a:ea typeface="Calibri" panose="020F0502020204030204" pitchFamily="34" charset="0"/>
                <a:cs typeface="Arial" panose="020B0604020202020204" pitchFamily="34" charset="0"/>
              </a:rPr>
              <a:t>Genellikle ev kazaları şeklinde karşımıza çıkar.</a:t>
            </a:r>
          </a:p>
        </p:txBody>
      </p:sp>
      <p:pic>
        <p:nvPicPr>
          <p:cNvPr id="6" name="Resim 5">
            <a:extLst>
              <a:ext uri="{FF2B5EF4-FFF2-40B4-BE49-F238E27FC236}">
                <a16:creationId xmlns:a16="http://schemas.microsoft.com/office/drawing/2014/main" id="{CA1A9890-97D6-4BB4-904F-27BC51A0BC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10" name="Resim 9">
            <a:extLst>
              <a:ext uri="{FF2B5EF4-FFF2-40B4-BE49-F238E27FC236}">
                <a16:creationId xmlns:a16="http://schemas.microsoft.com/office/drawing/2014/main" id="{FEEEA1C8-6380-654D-95AA-03AD10DF2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207212"/>
            <a:ext cx="2562084" cy="3958092"/>
          </a:xfrm>
          <a:prstGeom prst="rect">
            <a:avLst/>
          </a:prstGeom>
        </p:spPr>
      </p:pic>
      <p:pic>
        <p:nvPicPr>
          <p:cNvPr id="4" name="Resim 3">
            <a:extLst>
              <a:ext uri="{FF2B5EF4-FFF2-40B4-BE49-F238E27FC236}">
                <a16:creationId xmlns:a16="http://schemas.microsoft.com/office/drawing/2014/main" id="{A0F6031E-FD7E-D760-B036-4752043150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56525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BEC16174-DA48-4A10-9EED-C45FBAE5AAFE}"/>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5770984" cy="994122"/>
          </a:xfrm>
        </p:spPr>
        <p:txBody>
          <a:bodyPr>
            <a:normAutofit fontScale="90000"/>
          </a:bodyPr>
          <a:lstStyle/>
          <a:p>
            <a:pPr algn="l"/>
            <a:r>
              <a:rPr lang="tr-TR" sz="3600" dirty="0"/>
              <a:t>Soğuk Acilleri</a:t>
            </a:r>
            <a:br>
              <a:rPr lang="tr-TR" i="1" dirty="0"/>
            </a:br>
            <a:r>
              <a:rPr lang="tr-TR" sz="2700" i="1" dirty="0"/>
              <a:t>Tanımlar</a:t>
            </a:r>
            <a:endParaRPr lang="tr-TR" i="1" dirty="0"/>
          </a:p>
        </p:txBody>
      </p:sp>
      <p:sp>
        <p:nvSpPr>
          <p:cNvPr id="3" name="İçerik Yer Tutucusu 2">
            <a:extLst>
              <a:ext uri="{FF2B5EF4-FFF2-40B4-BE49-F238E27FC236}">
                <a16:creationId xmlns:a16="http://schemas.microsoft.com/office/drawing/2014/main" id="{3F8C9889-81C7-4314-A7D3-108CA39EC754}"/>
              </a:ext>
            </a:extLst>
          </p:cNvPr>
          <p:cNvSpPr>
            <a:spLocks noGrp="1"/>
          </p:cNvSpPr>
          <p:nvPr>
            <p:ph idx="1"/>
          </p:nvPr>
        </p:nvSpPr>
        <p:spPr>
          <a:xfrm>
            <a:off x="683568" y="2348880"/>
            <a:ext cx="7704856" cy="2808312"/>
          </a:xfrm>
        </p:spPr>
        <p:txBody>
          <a:bodyPr>
            <a:noAutofit/>
          </a:bodyPr>
          <a:lstStyle/>
          <a:p>
            <a:pPr algn="just">
              <a:spcBef>
                <a:spcPts val="0"/>
              </a:spcBef>
            </a:pPr>
            <a:r>
              <a:rPr lang="tr-TR" sz="2400" b="1" dirty="0">
                <a:effectLst/>
                <a:ea typeface="Calibri" panose="020F0502020204030204" pitchFamily="34" charset="0"/>
                <a:cs typeface="Arial" panose="020B0604020202020204" pitchFamily="34" charset="0"/>
              </a:rPr>
              <a:t>Donma nedir?</a:t>
            </a:r>
            <a:endParaRPr lang="tr-TR" sz="2400" b="1" dirty="0">
              <a:ea typeface="Calibri" panose="020F0502020204030204" pitchFamily="34" charset="0"/>
              <a:cs typeface="Arial" panose="020B0604020202020204" pitchFamily="34" charset="0"/>
            </a:endParaRPr>
          </a:p>
          <a:p>
            <a:pPr lvl="1" algn="just">
              <a:spcBef>
                <a:spcPts val="0"/>
              </a:spcBef>
            </a:pPr>
            <a:r>
              <a:rPr lang="tr-TR" sz="2400" dirty="0">
                <a:effectLst/>
                <a:ea typeface="Calibri" panose="020F0502020204030204" pitchFamily="34" charset="0"/>
                <a:cs typeface="Arial" panose="020B0604020202020204" pitchFamily="34" charset="0"/>
              </a:rPr>
              <a:t>Dokuların soğuğa maruz kalarak hasarlanmasıdır.</a:t>
            </a:r>
          </a:p>
          <a:p>
            <a:pPr marL="457200" lvl="1" indent="0" algn="just">
              <a:spcBef>
                <a:spcPts val="0"/>
              </a:spcBef>
              <a:buNone/>
            </a:pPr>
            <a:endParaRPr lang="tr-TR" sz="2400" dirty="0">
              <a:ea typeface="Calibri" panose="020F0502020204030204" pitchFamily="34" charset="0"/>
              <a:cs typeface="Arial" panose="020B0604020202020204" pitchFamily="34" charset="0"/>
            </a:endParaRPr>
          </a:p>
          <a:p>
            <a:pPr algn="just">
              <a:spcBef>
                <a:spcPts val="0"/>
              </a:spcBef>
            </a:pPr>
            <a:r>
              <a:rPr lang="tr-TR" sz="2400" b="1" dirty="0" err="1">
                <a:effectLst/>
                <a:ea typeface="Calibri" panose="020F0502020204030204" pitchFamily="34" charset="0"/>
                <a:cs typeface="Arial" panose="020B0604020202020204" pitchFamily="34" charset="0"/>
              </a:rPr>
              <a:t>Hipotermi</a:t>
            </a:r>
            <a:r>
              <a:rPr lang="tr-TR" sz="2400" b="1" dirty="0">
                <a:effectLst/>
                <a:ea typeface="Calibri" panose="020F0502020204030204" pitchFamily="34" charset="0"/>
                <a:cs typeface="Arial" panose="020B0604020202020204" pitchFamily="34" charset="0"/>
              </a:rPr>
              <a:t> nedir?</a:t>
            </a:r>
            <a:endParaRPr lang="tr-TR" sz="2400" b="1" dirty="0">
              <a:ea typeface="Calibri" panose="020F0502020204030204" pitchFamily="34" charset="0"/>
              <a:cs typeface="Arial" panose="020B0604020202020204" pitchFamily="34" charset="0"/>
            </a:endParaRPr>
          </a:p>
          <a:p>
            <a:pPr lvl="1" algn="just">
              <a:spcBef>
                <a:spcPts val="0"/>
              </a:spcBef>
            </a:pPr>
            <a:r>
              <a:rPr lang="tr-TR" sz="2400" dirty="0">
                <a:effectLst/>
                <a:ea typeface="Calibri" panose="020F0502020204030204" pitchFamily="34" charset="0"/>
                <a:cs typeface="Arial" panose="020B0604020202020204" pitchFamily="34" charset="0"/>
              </a:rPr>
              <a:t>Normalde 37±0,6°C (36,4-37,6°C) olan vücut sıcaklığının 35°C'nin altına düştüğünde ortaya çıkan durumdur.</a:t>
            </a:r>
            <a:endParaRPr lang="en-US" sz="2400" dirty="0">
              <a:effectLst/>
              <a:ea typeface="Calibri" panose="020F0502020204030204" pitchFamily="34" charset="0"/>
              <a:cs typeface="Arial" panose="020B0604020202020204" pitchFamily="34" charset="0"/>
            </a:endParaRPr>
          </a:p>
        </p:txBody>
      </p:sp>
      <p:pic>
        <p:nvPicPr>
          <p:cNvPr id="5" name="Resim 4">
            <a:extLst>
              <a:ext uri="{FF2B5EF4-FFF2-40B4-BE49-F238E27FC236}">
                <a16:creationId xmlns:a16="http://schemas.microsoft.com/office/drawing/2014/main" id="{1EEF2028-E13B-4D8A-BC21-BF8A1006F7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9AF1839F-1D03-A633-2A68-FA0861AF6C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7439607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3AD4CC11-C37B-4A5A-83E2-76D3BE94F731}"/>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457200" y="274638"/>
            <a:ext cx="8229600" cy="1143000"/>
          </a:xfrm>
        </p:spPr>
        <p:txBody>
          <a:bodyPr>
            <a:normAutofit/>
          </a:bodyPr>
          <a:lstStyle/>
          <a:p>
            <a:pPr algn="l"/>
            <a:r>
              <a:rPr lang="tr-TR" sz="3200" dirty="0"/>
              <a:t>Soğuk Acilleri</a:t>
            </a:r>
            <a:br>
              <a:rPr lang="tr-TR" dirty="0"/>
            </a:br>
            <a:r>
              <a:rPr lang="tr-TR" sz="2400" i="1" dirty="0"/>
              <a:t>Donma</a:t>
            </a:r>
            <a:endParaRPr lang="tr-TR" sz="2700" i="1" dirty="0"/>
          </a:p>
        </p:txBody>
      </p:sp>
      <p:sp>
        <p:nvSpPr>
          <p:cNvPr id="3" name="İçerik Yer Tutucusu 2">
            <a:extLst>
              <a:ext uri="{FF2B5EF4-FFF2-40B4-BE49-F238E27FC236}">
                <a16:creationId xmlns:a16="http://schemas.microsoft.com/office/drawing/2014/main" id="{3F8C9889-81C7-4314-A7D3-108CA39EC754}"/>
              </a:ext>
            </a:extLst>
          </p:cNvPr>
          <p:cNvSpPr>
            <a:spLocks noGrp="1"/>
          </p:cNvSpPr>
          <p:nvPr>
            <p:ph idx="1"/>
          </p:nvPr>
        </p:nvSpPr>
        <p:spPr>
          <a:xfrm>
            <a:off x="683568" y="1844824"/>
            <a:ext cx="7560840" cy="4032448"/>
          </a:xfrm>
        </p:spPr>
        <p:txBody>
          <a:bodyPr>
            <a:noAutofit/>
          </a:bodyPr>
          <a:lstStyle/>
          <a:p>
            <a:pPr algn="just"/>
            <a:r>
              <a:rPr lang="tr-TR" sz="2400" dirty="0"/>
              <a:t>Tipik olarak sıfır derecenin altındaki herhangi bir sıcakta meydana gelebilir.</a:t>
            </a:r>
          </a:p>
          <a:p>
            <a:pPr algn="just"/>
            <a:r>
              <a:rPr lang="tr-TR" sz="2400" dirty="0"/>
              <a:t>Düşük ortam sıcaklığında, kan dolaşımının yetersiz olması ve/veya hareket etmeyen kişilerde donma riski daha fazladır.</a:t>
            </a:r>
          </a:p>
          <a:p>
            <a:pPr algn="just"/>
            <a:r>
              <a:rPr lang="tr-TR" sz="2400" dirty="0"/>
              <a:t>Nedenleri:</a:t>
            </a:r>
          </a:p>
          <a:p>
            <a:pPr lvl="1" algn="just"/>
            <a:r>
              <a:rPr lang="tr-TR" sz="2400" dirty="0"/>
              <a:t>Aşırı soğuk havaya maruz kalma</a:t>
            </a:r>
          </a:p>
          <a:p>
            <a:pPr lvl="1" algn="just"/>
            <a:r>
              <a:rPr lang="tr-TR" sz="2400" dirty="0"/>
              <a:t>Yetersiz veya ıslak kıyafetler giyme veya</a:t>
            </a:r>
          </a:p>
          <a:p>
            <a:pPr lvl="1" algn="just"/>
            <a:r>
              <a:rPr lang="tr-TR" sz="2400" dirty="0"/>
              <a:t>Soğuk rüzgâr olabilir.</a:t>
            </a:r>
            <a:endParaRPr lang="en-US" dirty="0"/>
          </a:p>
        </p:txBody>
      </p:sp>
      <p:pic>
        <p:nvPicPr>
          <p:cNvPr id="5" name="Resim 4">
            <a:extLst>
              <a:ext uri="{FF2B5EF4-FFF2-40B4-BE49-F238E27FC236}">
                <a16:creationId xmlns:a16="http://schemas.microsoft.com/office/drawing/2014/main" id="{AA246690-D58A-46B5-BD36-2BCBFA18E4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414B7E7F-0597-8BFA-35F5-B10642A72E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026874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FBD7AB76-443F-486D-91C3-1A94CBE722ED}"/>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457200" y="274638"/>
            <a:ext cx="8229600" cy="1143000"/>
          </a:xfrm>
        </p:spPr>
        <p:txBody>
          <a:bodyPr>
            <a:normAutofit/>
          </a:bodyPr>
          <a:lstStyle/>
          <a:p>
            <a:pPr algn="l"/>
            <a:r>
              <a:rPr lang="tr-TR" sz="3200" dirty="0"/>
              <a:t>Soğuk Acilleri</a:t>
            </a:r>
            <a:br>
              <a:rPr lang="tr-TR" dirty="0"/>
            </a:br>
            <a:r>
              <a:rPr lang="tr-TR" sz="2400" i="1" dirty="0"/>
              <a:t>Donma</a:t>
            </a:r>
            <a:endParaRPr lang="tr-TR" sz="2700" i="1" dirty="0"/>
          </a:p>
        </p:txBody>
      </p:sp>
      <p:sp>
        <p:nvSpPr>
          <p:cNvPr id="3" name="İçerik Yer Tutucusu 2">
            <a:extLst>
              <a:ext uri="{FF2B5EF4-FFF2-40B4-BE49-F238E27FC236}">
                <a16:creationId xmlns:a16="http://schemas.microsoft.com/office/drawing/2014/main" id="{3F8C9889-81C7-4314-A7D3-108CA39EC754}"/>
              </a:ext>
            </a:extLst>
          </p:cNvPr>
          <p:cNvSpPr>
            <a:spLocks noGrp="1"/>
          </p:cNvSpPr>
          <p:nvPr>
            <p:ph idx="1"/>
          </p:nvPr>
        </p:nvSpPr>
        <p:spPr>
          <a:xfrm>
            <a:off x="683568" y="2348880"/>
            <a:ext cx="7776864" cy="3024336"/>
          </a:xfrm>
        </p:spPr>
        <p:txBody>
          <a:bodyPr>
            <a:noAutofit/>
          </a:bodyPr>
          <a:lstStyle/>
          <a:p>
            <a:pPr algn="just">
              <a:spcAft>
                <a:spcPts val="1000"/>
              </a:spcAft>
            </a:pPr>
            <a:r>
              <a:rPr lang="tr-TR" sz="2400" dirty="0">
                <a:effectLst/>
                <a:ea typeface="Calibri" panose="020F0502020204030204" pitchFamily="34" charset="0"/>
                <a:cs typeface="Arial" panose="020B0604020202020204" pitchFamily="34" charset="0"/>
              </a:rPr>
              <a:t>Çok sıkı giysiler veya botlar, sıkışık bir konumda kalma, yorgunluk, bazı ilaçlar, sigara içme, alkol kullanımı veya şeker hastalığı gibi kan damarlarını etkileyen hastalıkların neden olduğu zayıf kan dolaşımı da süreci artırabilir.</a:t>
            </a:r>
            <a:endParaRPr lang="tr-TR" sz="2400" dirty="0">
              <a:ea typeface="Calibri" panose="020F0502020204030204" pitchFamily="34" charset="0"/>
              <a:cs typeface="Arial" panose="020B0604020202020204" pitchFamily="34" charset="0"/>
            </a:endParaRPr>
          </a:p>
          <a:p>
            <a:pPr algn="just">
              <a:spcAft>
                <a:spcPts val="1000"/>
              </a:spcAft>
            </a:pPr>
            <a:r>
              <a:rPr lang="tr-TR" sz="2400" dirty="0">
                <a:effectLst/>
                <a:ea typeface="Calibri" panose="020F0502020204030204" pitchFamily="34" charset="0"/>
                <a:cs typeface="Arial" panose="020B0604020202020204" pitchFamily="34" charset="0"/>
              </a:rPr>
              <a:t>Donma vücudumuzun herhangi bir bölümünü etkileyebilir. Ancak en fazla eller, ayaklar, kulaklar, burun ve dudaklar gibi uzuvların etkilenme olasılığı yüksektir.</a:t>
            </a:r>
          </a:p>
        </p:txBody>
      </p:sp>
      <p:pic>
        <p:nvPicPr>
          <p:cNvPr id="5" name="Resim 4">
            <a:extLst>
              <a:ext uri="{FF2B5EF4-FFF2-40B4-BE49-F238E27FC236}">
                <a16:creationId xmlns:a16="http://schemas.microsoft.com/office/drawing/2014/main" id="{A7049551-E322-4783-BD77-67800C7107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521021AD-6D67-D4EC-F1B2-02230850A0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982772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ACE60BB0-FF3F-43F2-BECE-DD9CF87F0C4C}"/>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3F8C9889-81C7-4314-A7D3-108CA39EC754}"/>
              </a:ext>
            </a:extLst>
          </p:cNvPr>
          <p:cNvSpPr>
            <a:spLocks noGrp="1"/>
          </p:cNvSpPr>
          <p:nvPr>
            <p:ph idx="1"/>
          </p:nvPr>
        </p:nvSpPr>
        <p:spPr>
          <a:xfrm>
            <a:off x="529208" y="1772816"/>
            <a:ext cx="7931224" cy="4205064"/>
          </a:xfrm>
        </p:spPr>
        <p:txBody>
          <a:bodyPr>
            <a:noAutofit/>
          </a:bodyPr>
          <a:lstStyle/>
          <a:p>
            <a:r>
              <a:rPr lang="tr-TR" sz="2400" b="1" i="1" dirty="0"/>
              <a:t>Başlangıçta:</a:t>
            </a:r>
            <a:endParaRPr lang="en-US" sz="2400" b="1" i="1" dirty="0">
              <a:solidFill>
                <a:srgbClr val="FF0000"/>
              </a:solidFill>
            </a:endParaRPr>
          </a:p>
          <a:p>
            <a:pPr lvl="1"/>
            <a:r>
              <a:rPr lang="tr-TR" sz="2000" dirty="0"/>
              <a:t>Hasta/yaralı, etkilenen bölgede iğnelenme, zonklama veya ağrıdan şikâyet eder.</a:t>
            </a:r>
            <a:endParaRPr lang="en-US" sz="2000" dirty="0"/>
          </a:p>
          <a:p>
            <a:pPr lvl="1"/>
            <a:r>
              <a:rPr lang="tr-TR" sz="2000" dirty="0"/>
              <a:t>Ciltte soğukluk, solukluk, uyuşma ve beyazlaşma vardır.</a:t>
            </a:r>
            <a:endParaRPr lang="en-US" sz="2000" dirty="0"/>
          </a:p>
          <a:p>
            <a:pPr lvl="1"/>
            <a:r>
              <a:rPr lang="tr-TR" sz="2000" dirty="0"/>
              <a:t>Etkilenen bölgede karıncalanma hissi ortaya çıkabilir.</a:t>
            </a:r>
            <a:endParaRPr lang="en-US" sz="2000" dirty="0"/>
          </a:p>
          <a:p>
            <a:r>
              <a:rPr lang="tr-TR" sz="2400" b="1" i="1" dirty="0"/>
              <a:t>Donma daha ilerlemişse:</a:t>
            </a:r>
            <a:endParaRPr lang="en-US" sz="2400" b="1" i="1" dirty="0">
              <a:solidFill>
                <a:srgbClr val="FF0000"/>
              </a:solidFill>
            </a:endParaRPr>
          </a:p>
          <a:p>
            <a:pPr lvl="1"/>
            <a:r>
              <a:rPr lang="tr-TR" sz="2000" dirty="0"/>
              <a:t>Etkilenen bölge sert ve donmuş hissedilebilir.</a:t>
            </a:r>
            <a:endParaRPr lang="en-US" sz="2000" dirty="0"/>
          </a:p>
          <a:p>
            <a:pPr lvl="1"/>
            <a:r>
              <a:rPr lang="tr-TR" sz="2000" dirty="0"/>
              <a:t>Hasta/yaralı soğuktan çıktığında ise:</a:t>
            </a:r>
            <a:endParaRPr lang="en-US" sz="2000" dirty="0"/>
          </a:p>
          <a:p>
            <a:pPr lvl="2"/>
            <a:r>
              <a:rPr lang="tr-TR" sz="2000" dirty="0"/>
              <a:t>Dokuda çözülme ve yumuşama</a:t>
            </a:r>
            <a:endParaRPr lang="en-US" sz="2000" dirty="0"/>
          </a:p>
          <a:p>
            <a:pPr lvl="2"/>
            <a:r>
              <a:rPr lang="tr-TR" sz="2000" dirty="0"/>
              <a:t>Ciltte kızarıklık, ağrı ve içi su dolu kabarcıklar</a:t>
            </a:r>
            <a:endParaRPr lang="en-US" sz="2000" dirty="0"/>
          </a:p>
          <a:p>
            <a:pPr lvl="2"/>
            <a:r>
              <a:rPr lang="tr-TR" sz="2000" dirty="0"/>
              <a:t>Şişme ve kaşıntı ortaya çıkabilir.</a:t>
            </a:r>
            <a:endParaRPr lang="en-US" sz="2000" dirty="0"/>
          </a:p>
        </p:txBody>
      </p:sp>
      <p:sp>
        <p:nvSpPr>
          <p:cNvPr id="8" name="Başlık 1">
            <a:extLst>
              <a:ext uri="{FF2B5EF4-FFF2-40B4-BE49-F238E27FC236}">
                <a16:creationId xmlns:a16="http://schemas.microsoft.com/office/drawing/2014/main" id="{C5C72B79-EE65-48C7-978C-CD1A4600FD5B}"/>
              </a:ext>
            </a:extLst>
          </p:cNvPr>
          <p:cNvSpPr>
            <a:spLocks noGrp="1"/>
          </p:cNvSpPr>
          <p:nvPr>
            <p:ph type="title"/>
          </p:nvPr>
        </p:nvSpPr>
        <p:spPr>
          <a:xfrm>
            <a:off x="457200" y="274638"/>
            <a:ext cx="8229600" cy="1143000"/>
          </a:xfrm>
        </p:spPr>
        <p:txBody>
          <a:bodyPr>
            <a:normAutofit/>
          </a:bodyPr>
          <a:lstStyle/>
          <a:p>
            <a:pPr algn="l"/>
            <a:r>
              <a:rPr lang="tr-TR" sz="3200" dirty="0"/>
              <a:t>Soğuk Acilleri</a:t>
            </a:r>
            <a:br>
              <a:rPr lang="tr-TR" dirty="0"/>
            </a:br>
            <a:r>
              <a:rPr lang="tr-TR" sz="2400" i="1" dirty="0"/>
              <a:t>Donma – Belirti Ve Bulgular</a:t>
            </a:r>
            <a:endParaRPr lang="tr-TR" sz="2700" i="1" dirty="0"/>
          </a:p>
        </p:txBody>
      </p:sp>
      <p:pic>
        <p:nvPicPr>
          <p:cNvPr id="5" name="Resim 4">
            <a:extLst>
              <a:ext uri="{FF2B5EF4-FFF2-40B4-BE49-F238E27FC236}">
                <a16:creationId xmlns:a16="http://schemas.microsoft.com/office/drawing/2014/main" id="{A958D789-8D06-45C6-B049-565E104694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797242FB-A90D-4643-AA9B-87E29870DC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34484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BB01D34A-0403-4808-9D48-66E1506D0D9A}"/>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3F8C9889-81C7-4314-A7D3-108CA39EC754}"/>
              </a:ext>
            </a:extLst>
          </p:cNvPr>
          <p:cNvSpPr>
            <a:spLocks noGrp="1"/>
          </p:cNvSpPr>
          <p:nvPr>
            <p:ph idx="1"/>
          </p:nvPr>
        </p:nvSpPr>
        <p:spPr>
          <a:xfrm>
            <a:off x="611559" y="2204864"/>
            <a:ext cx="8136905" cy="2885492"/>
          </a:xfrm>
        </p:spPr>
        <p:txBody>
          <a:bodyPr>
            <a:noAutofit/>
          </a:bodyPr>
          <a:lstStyle/>
          <a:p>
            <a:r>
              <a:rPr lang="tr-TR" sz="2400" b="1" i="1" dirty="0"/>
              <a:t>Soğuğa maruz kalma devam ederse ve donma daha da ilerlerse:</a:t>
            </a:r>
            <a:endParaRPr lang="en-US" sz="2400" b="1" i="1" dirty="0">
              <a:solidFill>
                <a:srgbClr val="FF0000"/>
              </a:solidFill>
            </a:endParaRPr>
          </a:p>
          <a:p>
            <a:pPr lvl="1" algn="just"/>
            <a:r>
              <a:rPr lang="tr-TR" sz="2000" dirty="0"/>
              <a:t>Cilt beyaz, mavi veya lekeli hale gelir ve altındaki dokuya dokunulduğunda sert ve soğuk hissedilir.</a:t>
            </a:r>
            <a:endParaRPr lang="en-US" sz="2000" dirty="0"/>
          </a:p>
          <a:p>
            <a:pPr lvl="1" algn="just"/>
            <a:r>
              <a:rPr lang="tr-TR" sz="2000" dirty="0"/>
              <a:t>Hasta/yaralı soğuktan çıktığında ve cilt çözüldüğünde ise;</a:t>
            </a:r>
            <a:endParaRPr lang="en-US" sz="2000" dirty="0"/>
          </a:p>
          <a:p>
            <a:pPr lvl="2" algn="just"/>
            <a:r>
              <a:rPr lang="tr-TR" sz="2000" dirty="0"/>
              <a:t>İçerisi kan ile dolu kabarcıklar oluşur ve bunlar kalın siyah kabuklara dönüşür. Bu aşamada, muhtemelen bazı dokular artık ölmüştür.</a:t>
            </a:r>
            <a:endParaRPr lang="en-US" sz="2000" dirty="0"/>
          </a:p>
        </p:txBody>
      </p:sp>
      <p:sp>
        <p:nvSpPr>
          <p:cNvPr id="9" name="Başlık 1">
            <a:extLst>
              <a:ext uri="{FF2B5EF4-FFF2-40B4-BE49-F238E27FC236}">
                <a16:creationId xmlns:a16="http://schemas.microsoft.com/office/drawing/2014/main" id="{A5DB52F8-D7ED-4362-9FA5-8E6333A1E139}"/>
              </a:ext>
            </a:extLst>
          </p:cNvPr>
          <p:cNvSpPr>
            <a:spLocks noGrp="1"/>
          </p:cNvSpPr>
          <p:nvPr>
            <p:ph type="title"/>
          </p:nvPr>
        </p:nvSpPr>
        <p:spPr>
          <a:xfrm>
            <a:off x="457200" y="274638"/>
            <a:ext cx="7427168" cy="1143000"/>
          </a:xfrm>
        </p:spPr>
        <p:txBody>
          <a:bodyPr>
            <a:normAutofit/>
          </a:bodyPr>
          <a:lstStyle/>
          <a:p>
            <a:pPr algn="l"/>
            <a:r>
              <a:rPr lang="tr-TR" sz="3200" dirty="0"/>
              <a:t>Soğuk Acilleri</a:t>
            </a:r>
            <a:br>
              <a:rPr lang="tr-TR" dirty="0"/>
            </a:br>
            <a:r>
              <a:rPr lang="tr-TR" sz="2400" i="1" dirty="0"/>
              <a:t>Donma – Belirti Ve Bulgular</a:t>
            </a:r>
            <a:endParaRPr lang="tr-TR" sz="2700" i="1" dirty="0"/>
          </a:p>
        </p:txBody>
      </p:sp>
      <p:pic>
        <p:nvPicPr>
          <p:cNvPr id="5" name="Resim 4">
            <a:extLst>
              <a:ext uri="{FF2B5EF4-FFF2-40B4-BE49-F238E27FC236}">
                <a16:creationId xmlns:a16="http://schemas.microsoft.com/office/drawing/2014/main" id="{A262B6CE-F4B7-42B5-AD1A-948CEA14F6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5F758C4D-6A82-AFB7-0542-9E74F192E1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925954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FCEBFEEB-EAEA-49A5-B243-FB17514EFC7F}"/>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3F8C9889-81C7-4314-A7D3-108CA39EC754}"/>
              </a:ext>
            </a:extLst>
          </p:cNvPr>
          <p:cNvSpPr>
            <a:spLocks noGrp="1"/>
          </p:cNvSpPr>
          <p:nvPr>
            <p:ph idx="1"/>
          </p:nvPr>
        </p:nvSpPr>
        <p:spPr>
          <a:xfrm>
            <a:off x="683568" y="2132856"/>
            <a:ext cx="7776864" cy="3240360"/>
          </a:xfrm>
        </p:spPr>
        <p:txBody>
          <a:bodyPr>
            <a:noAutofit/>
          </a:bodyPr>
          <a:lstStyle/>
          <a:p>
            <a:pPr algn="just"/>
            <a:r>
              <a:rPr lang="tr-TR" sz="2000" dirty="0">
                <a:effectLst/>
                <a:ea typeface="Calibri" panose="020F0502020204030204" pitchFamily="34" charset="0"/>
              </a:rPr>
              <a:t>Donmakta olan hasta/yaralıya yardım etmeden önce soğuğa karşı yeterince korunduğunuzdan emin olun.</a:t>
            </a:r>
            <a:endParaRPr lang="en-US" sz="2000" dirty="0">
              <a:effectLst/>
              <a:ea typeface="Times New Roman" panose="02020603050405020304" pitchFamily="18" charset="0"/>
            </a:endParaRPr>
          </a:p>
          <a:p>
            <a:pPr algn="just"/>
            <a:r>
              <a:rPr lang="tr-TR" sz="2000" dirty="0">
                <a:effectLst/>
                <a:ea typeface="Times New Roman" panose="02020603050405020304" pitchFamily="18" charset="0"/>
              </a:rPr>
              <a:t>Hasta/yaralıyı daha sıcak ve kapalı bir ortama alın. Ancak bunu yaparken </a:t>
            </a:r>
            <a:r>
              <a:rPr lang="tr-TR" sz="2000" b="1" dirty="0">
                <a:effectLst/>
                <a:ea typeface="Times New Roman" panose="02020603050405020304" pitchFamily="18" charset="0"/>
              </a:rPr>
              <a:t>hasta/yaralıyı hasarı artıracağından dolayı kesinlikle ayak ve ayak parmakları üzerinde yürütmeyin</a:t>
            </a:r>
            <a:r>
              <a:rPr lang="tr-TR" sz="2000" dirty="0">
                <a:effectLst/>
                <a:ea typeface="Times New Roman" panose="02020603050405020304" pitchFamily="18" charset="0"/>
              </a:rPr>
              <a:t>. Hasta/yaralıyı taşıyın.</a:t>
            </a:r>
            <a:endParaRPr lang="en-US" sz="2000" dirty="0">
              <a:effectLst/>
              <a:ea typeface="Times New Roman" panose="02020603050405020304" pitchFamily="18" charset="0"/>
            </a:endParaRPr>
          </a:p>
          <a:p>
            <a:pPr algn="just"/>
            <a:r>
              <a:rPr lang="tr-TR" sz="2000" dirty="0">
                <a:solidFill>
                  <a:srgbClr val="000000"/>
                </a:solidFill>
                <a:effectLst/>
                <a:ea typeface="Times New Roman" panose="02020603050405020304" pitchFamily="18" charset="0"/>
              </a:rPr>
              <a:t>Daha fazla ısı kaybını önlemek için ıslak giysileri yumuşak ve kuru kıyafetlerle değiştirin.</a:t>
            </a:r>
            <a:endParaRPr lang="en-US" sz="2000" dirty="0">
              <a:effectLst/>
              <a:ea typeface="Times New Roman" panose="02020603050405020304" pitchFamily="18" charset="0"/>
            </a:endParaRPr>
          </a:p>
          <a:p>
            <a:pPr algn="just"/>
            <a:r>
              <a:rPr lang="tr-TR" sz="2000" dirty="0">
                <a:solidFill>
                  <a:srgbClr val="000000"/>
                </a:solidFill>
                <a:effectLst/>
                <a:ea typeface="Times New Roman" panose="02020603050405020304" pitchFamily="18" charset="0"/>
              </a:rPr>
              <a:t>Eldiven, yüzük ve çizme gibi aksesuarları yavaşça çıkarın.</a:t>
            </a:r>
            <a:endParaRPr lang="en-US" sz="2000" dirty="0">
              <a:effectLst/>
              <a:ea typeface="Times New Roman" panose="02020603050405020304" pitchFamily="18" charset="0"/>
            </a:endParaRPr>
          </a:p>
          <a:p>
            <a:pPr algn="just"/>
            <a:r>
              <a:rPr lang="tr-TR" sz="2000" dirty="0">
                <a:effectLst/>
                <a:ea typeface="Times New Roman" panose="02020603050405020304" pitchFamily="18" charset="0"/>
              </a:rPr>
              <a:t>Bilinci açıksa sıcak içecekler verin.</a:t>
            </a:r>
            <a:endParaRPr lang="en-US" sz="2000" dirty="0">
              <a:effectLst/>
              <a:ea typeface="Times New Roman" panose="02020603050405020304" pitchFamily="18" charset="0"/>
            </a:endParaRPr>
          </a:p>
        </p:txBody>
      </p:sp>
      <p:sp>
        <p:nvSpPr>
          <p:cNvPr id="9" name="Başlık 1">
            <a:extLst>
              <a:ext uri="{FF2B5EF4-FFF2-40B4-BE49-F238E27FC236}">
                <a16:creationId xmlns:a16="http://schemas.microsoft.com/office/drawing/2014/main" id="{A5DB52F8-D7ED-4362-9FA5-8E6333A1E139}"/>
              </a:ext>
            </a:extLst>
          </p:cNvPr>
          <p:cNvSpPr>
            <a:spLocks noGrp="1"/>
          </p:cNvSpPr>
          <p:nvPr>
            <p:ph type="title"/>
          </p:nvPr>
        </p:nvSpPr>
        <p:spPr>
          <a:xfrm>
            <a:off x="457200" y="274638"/>
            <a:ext cx="7427168" cy="1143000"/>
          </a:xfrm>
        </p:spPr>
        <p:txBody>
          <a:bodyPr>
            <a:normAutofit/>
          </a:bodyPr>
          <a:lstStyle/>
          <a:p>
            <a:pPr algn="l"/>
            <a:r>
              <a:rPr lang="tr-TR" sz="3200" dirty="0"/>
              <a:t>Soğuk Acilleri</a:t>
            </a:r>
            <a:br>
              <a:rPr lang="tr-TR" dirty="0"/>
            </a:br>
            <a:r>
              <a:rPr lang="tr-TR" sz="2400" i="1" dirty="0"/>
              <a:t>Donma – İlk Yardım</a:t>
            </a:r>
            <a:endParaRPr lang="tr-TR" sz="2700" i="1" dirty="0"/>
          </a:p>
        </p:txBody>
      </p:sp>
      <p:pic>
        <p:nvPicPr>
          <p:cNvPr id="5" name="Resim 4">
            <a:extLst>
              <a:ext uri="{FF2B5EF4-FFF2-40B4-BE49-F238E27FC236}">
                <a16:creationId xmlns:a16="http://schemas.microsoft.com/office/drawing/2014/main" id="{B8377260-EECF-43FD-AA68-B512E3A79A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197720B8-B2B6-DC3B-5FE2-F14DABA04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808527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A84FB77C-FBBC-41D0-8C20-DF00D334E6CA}"/>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3F8C9889-81C7-4314-A7D3-108CA39EC754}"/>
              </a:ext>
            </a:extLst>
          </p:cNvPr>
          <p:cNvSpPr>
            <a:spLocks noGrp="1"/>
          </p:cNvSpPr>
          <p:nvPr>
            <p:ph idx="1"/>
          </p:nvPr>
        </p:nvSpPr>
        <p:spPr>
          <a:xfrm>
            <a:off x="611560" y="2204864"/>
            <a:ext cx="7920880" cy="3528392"/>
          </a:xfrm>
        </p:spPr>
        <p:txBody>
          <a:bodyPr>
            <a:noAutofit/>
          </a:bodyPr>
          <a:lstStyle/>
          <a:p>
            <a:pPr algn="just"/>
            <a:r>
              <a:rPr lang="tr-TR" sz="2000" dirty="0">
                <a:effectLst/>
                <a:ea typeface="Times New Roman" panose="02020603050405020304" pitchFamily="18" charset="0"/>
              </a:rPr>
              <a:t>Hasta/yaralının göğüs kafesi, koltuk altları ve kasık bölgelerine ılık su paketleri koyun. </a:t>
            </a:r>
            <a:endParaRPr lang="en-US" sz="2000" dirty="0">
              <a:effectLst/>
              <a:ea typeface="Times New Roman" panose="02020603050405020304" pitchFamily="18" charset="0"/>
            </a:endParaRPr>
          </a:p>
          <a:p>
            <a:pPr algn="just"/>
            <a:r>
              <a:rPr lang="tr-TR" sz="2000" dirty="0">
                <a:solidFill>
                  <a:srgbClr val="000000"/>
                </a:solidFill>
                <a:effectLst/>
                <a:ea typeface="Times New Roman" panose="02020603050405020304" pitchFamily="18" charset="0"/>
              </a:rPr>
              <a:t>Etkilenen alanları yeniden ısıtın. Fakat ısıtma işlemini soğuk ile temas tamamen ortadan kalktıktan sonra yapın.</a:t>
            </a:r>
          </a:p>
          <a:p>
            <a:pPr algn="just"/>
            <a:r>
              <a:rPr lang="tr-TR" sz="2000" dirty="0">
                <a:effectLst/>
                <a:ea typeface="Times New Roman" panose="02020603050405020304" pitchFamily="18" charset="0"/>
              </a:rPr>
              <a:t>Etkilenen kısımları ellerinizle veya kişinin koltuk altlarını kullanarak ısıtın.</a:t>
            </a:r>
          </a:p>
          <a:p>
            <a:pPr algn="just"/>
            <a:r>
              <a:rPr lang="tr-TR" sz="2000" dirty="0">
                <a:effectLst/>
                <a:ea typeface="Times New Roman" panose="02020603050405020304" pitchFamily="18" charset="0"/>
              </a:rPr>
              <a:t>Etkilenen bölgeyi ovmayın. Çünkü bu cilde ve diğer dokulara zarar verebilir.</a:t>
            </a:r>
          </a:p>
          <a:p>
            <a:pPr algn="just"/>
            <a:r>
              <a:rPr lang="tr-TR" sz="2000" dirty="0">
                <a:solidFill>
                  <a:srgbClr val="000000"/>
                </a:solidFill>
                <a:ea typeface="Calibri" panose="020F0502020204030204" pitchFamily="34" charset="0"/>
                <a:cs typeface="Arial" panose="020B0604020202020204" pitchFamily="34" charset="0"/>
              </a:rPr>
              <a:t>Daha fazla yaralanmaya neden olabileceğinden doğrudan ısı uygulamayın (ateş veya ısıtıcı gibi).</a:t>
            </a:r>
          </a:p>
        </p:txBody>
      </p:sp>
      <p:sp>
        <p:nvSpPr>
          <p:cNvPr id="9" name="Başlık 1">
            <a:extLst>
              <a:ext uri="{FF2B5EF4-FFF2-40B4-BE49-F238E27FC236}">
                <a16:creationId xmlns:a16="http://schemas.microsoft.com/office/drawing/2014/main" id="{A5DB52F8-D7ED-4362-9FA5-8E6333A1E139}"/>
              </a:ext>
            </a:extLst>
          </p:cNvPr>
          <p:cNvSpPr>
            <a:spLocks noGrp="1"/>
          </p:cNvSpPr>
          <p:nvPr>
            <p:ph type="title"/>
          </p:nvPr>
        </p:nvSpPr>
        <p:spPr>
          <a:xfrm>
            <a:off x="457200" y="274638"/>
            <a:ext cx="7427168" cy="1143000"/>
          </a:xfrm>
        </p:spPr>
        <p:txBody>
          <a:bodyPr>
            <a:normAutofit/>
          </a:bodyPr>
          <a:lstStyle/>
          <a:p>
            <a:pPr algn="l"/>
            <a:r>
              <a:rPr lang="tr-TR" sz="3200" dirty="0"/>
              <a:t>Soğuk Acilleri</a:t>
            </a:r>
            <a:br>
              <a:rPr lang="tr-TR" dirty="0"/>
            </a:br>
            <a:r>
              <a:rPr lang="tr-TR" sz="2400" i="1" dirty="0"/>
              <a:t>Donma – İlk Yardım</a:t>
            </a:r>
            <a:endParaRPr lang="tr-TR" sz="2700" i="1" dirty="0"/>
          </a:p>
        </p:txBody>
      </p:sp>
      <p:pic>
        <p:nvPicPr>
          <p:cNvPr id="5" name="Resim 4">
            <a:extLst>
              <a:ext uri="{FF2B5EF4-FFF2-40B4-BE49-F238E27FC236}">
                <a16:creationId xmlns:a16="http://schemas.microsoft.com/office/drawing/2014/main" id="{747EA079-27F3-4222-9E7A-5AE345197D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7EA931F8-8D12-734A-A916-11ABE6D609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6052231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6372B261-8B1B-4140-B708-BF239DA294F2}"/>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3F8C9889-81C7-4314-A7D3-108CA39EC754}"/>
              </a:ext>
            </a:extLst>
          </p:cNvPr>
          <p:cNvSpPr>
            <a:spLocks noGrp="1"/>
          </p:cNvSpPr>
          <p:nvPr>
            <p:ph idx="1"/>
          </p:nvPr>
        </p:nvSpPr>
        <p:spPr>
          <a:xfrm>
            <a:off x="539552" y="1795490"/>
            <a:ext cx="8064896" cy="3096344"/>
          </a:xfrm>
        </p:spPr>
        <p:txBody>
          <a:bodyPr>
            <a:noAutofit/>
          </a:bodyPr>
          <a:lstStyle/>
          <a:p>
            <a:pPr algn="just"/>
            <a:r>
              <a:rPr lang="tr-TR" sz="2400" dirty="0">
                <a:solidFill>
                  <a:srgbClr val="000000"/>
                </a:solidFill>
                <a:effectLst/>
                <a:ea typeface="Times New Roman" panose="02020603050405020304" pitchFamily="18" charset="0"/>
              </a:rPr>
              <a:t>Yeniden ısıtma işlemini en az 30 dakika sürdürün. Etkilenen vücut kısmı kırmızı-mor bir renge sahip olduğunda ve kolayca hareket ettirilebildiğinde ise yeniden ısıtma işlemini durdurun.</a:t>
            </a:r>
            <a:endParaRPr lang="en-US" sz="2400" dirty="0">
              <a:effectLst/>
              <a:ea typeface="Times New Roman" panose="02020603050405020304" pitchFamily="18" charset="0"/>
            </a:endParaRPr>
          </a:p>
          <a:p>
            <a:pPr algn="just"/>
            <a:r>
              <a:rPr lang="tr-TR" sz="2400" dirty="0">
                <a:solidFill>
                  <a:srgbClr val="000000"/>
                </a:solidFill>
                <a:effectLst/>
                <a:ea typeface="Times New Roman" panose="02020603050405020304" pitchFamily="18" charset="0"/>
              </a:rPr>
              <a:t>Hasta/yaralının sigara içmesine kesinlikle izin vermeyin. Çünkü bu kan dolaşımını </a:t>
            </a:r>
            <a:r>
              <a:rPr lang="tr-TR" sz="2400" dirty="0">
                <a:effectLst/>
                <a:ea typeface="Times New Roman" panose="02020603050405020304" pitchFamily="18" charset="0"/>
              </a:rPr>
              <a:t>olumsuz </a:t>
            </a:r>
            <a:r>
              <a:rPr lang="tr-TR" sz="2400" dirty="0">
                <a:solidFill>
                  <a:srgbClr val="000000"/>
                </a:solidFill>
                <a:effectLst/>
                <a:ea typeface="Times New Roman" panose="02020603050405020304" pitchFamily="18" charset="0"/>
              </a:rPr>
              <a:t>etkileyebilir.</a:t>
            </a:r>
          </a:p>
          <a:p>
            <a:pPr algn="just"/>
            <a:r>
              <a:rPr lang="tr-TR" sz="2400" dirty="0">
                <a:solidFill>
                  <a:srgbClr val="000000"/>
                </a:solidFill>
                <a:effectLst/>
                <a:ea typeface="Times New Roman" panose="02020603050405020304" pitchFamily="18" charset="0"/>
              </a:rPr>
              <a:t>Donmuş alan çözüldükten sonra, el ve ayak parmaklarını tek tek temiz bandajlar ile çok nazik bir şekilde sarın.</a:t>
            </a:r>
          </a:p>
          <a:p>
            <a:pPr algn="just"/>
            <a:r>
              <a:rPr lang="tr-TR" sz="2400" dirty="0">
                <a:solidFill>
                  <a:srgbClr val="000000"/>
                </a:solidFill>
                <a:effectLst/>
                <a:ea typeface="Times New Roman" panose="02020603050405020304" pitchFamily="18" charset="0"/>
              </a:rPr>
              <a:t>Enfeksiyonu önlemek için cildi temiz tutmak çok önemlidir. Bu yüzden yaralıya müdahale etmeden önce ellerinizi yıkayın.</a:t>
            </a:r>
            <a:endParaRPr lang="en-US" sz="2400" dirty="0">
              <a:effectLst/>
              <a:ea typeface="Times New Roman" panose="02020603050405020304" pitchFamily="18" charset="0"/>
            </a:endParaRPr>
          </a:p>
        </p:txBody>
      </p:sp>
      <p:sp>
        <p:nvSpPr>
          <p:cNvPr id="9" name="Başlık 1">
            <a:extLst>
              <a:ext uri="{FF2B5EF4-FFF2-40B4-BE49-F238E27FC236}">
                <a16:creationId xmlns:a16="http://schemas.microsoft.com/office/drawing/2014/main" id="{A5DB52F8-D7ED-4362-9FA5-8E6333A1E139}"/>
              </a:ext>
            </a:extLst>
          </p:cNvPr>
          <p:cNvSpPr>
            <a:spLocks noGrp="1"/>
          </p:cNvSpPr>
          <p:nvPr>
            <p:ph type="title"/>
          </p:nvPr>
        </p:nvSpPr>
        <p:spPr>
          <a:xfrm>
            <a:off x="457200" y="274638"/>
            <a:ext cx="7427168" cy="1143000"/>
          </a:xfrm>
        </p:spPr>
        <p:txBody>
          <a:bodyPr>
            <a:normAutofit/>
          </a:bodyPr>
          <a:lstStyle/>
          <a:p>
            <a:pPr algn="l"/>
            <a:r>
              <a:rPr lang="tr-TR" sz="3200" dirty="0"/>
              <a:t>Soğuk Acilleri</a:t>
            </a:r>
            <a:br>
              <a:rPr lang="tr-TR" dirty="0"/>
            </a:br>
            <a:r>
              <a:rPr lang="tr-TR" sz="2400" i="1" dirty="0"/>
              <a:t>Donma – İlk Yardım</a:t>
            </a:r>
            <a:endParaRPr lang="tr-TR" sz="2700" i="1" dirty="0"/>
          </a:p>
        </p:txBody>
      </p:sp>
      <p:pic>
        <p:nvPicPr>
          <p:cNvPr id="5" name="Resim 4">
            <a:extLst>
              <a:ext uri="{FF2B5EF4-FFF2-40B4-BE49-F238E27FC236}">
                <a16:creationId xmlns:a16="http://schemas.microsoft.com/office/drawing/2014/main" id="{FCC9215B-D41A-4608-BA51-92359CDA85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362E4882-EFF1-48AD-05D0-91B5B25F224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741726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1977BC5C-CBF3-4BE8-A2F5-A54DC304CE06}"/>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3F8C9889-81C7-4314-A7D3-108CA39EC754}"/>
              </a:ext>
            </a:extLst>
          </p:cNvPr>
          <p:cNvSpPr>
            <a:spLocks noGrp="1"/>
          </p:cNvSpPr>
          <p:nvPr>
            <p:ph idx="1"/>
          </p:nvPr>
        </p:nvSpPr>
        <p:spPr>
          <a:xfrm>
            <a:off x="539552" y="2132856"/>
            <a:ext cx="7920880" cy="3645532"/>
          </a:xfrm>
        </p:spPr>
        <p:txBody>
          <a:bodyPr>
            <a:noAutofit/>
          </a:bodyPr>
          <a:lstStyle/>
          <a:p>
            <a:pPr algn="just"/>
            <a:r>
              <a:rPr lang="tr-TR" sz="2400" dirty="0">
                <a:solidFill>
                  <a:srgbClr val="000000"/>
                </a:solidFill>
                <a:effectLst/>
                <a:ea typeface="Times New Roman" panose="02020603050405020304" pitchFamily="18" charset="0"/>
              </a:rPr>
              <a:t>Çok fazla </a:t>
            </a:r>
            <a:r>
              <a:rPr lang="tr-TR" sz="2400" dirty="0">
                <a:effectLst/>
                <a:ea typeface="Times New Roman" panose="02020603050405020304" pitchFamily="18" charset="0"/>
              </a:rPr>
              <a:t>hareketten kaçının ve mümkünse </a:t>
            </a:r>
            <a:r>
              <a:rPr lang="tr-TR" sz="2400" dirty="0">
                <a:ea typeface="Times New Roman" panose="02020603050405020304" pitchFamily="18" charset="0"/>
              </a:rPr>
              <a:t>şişmeyi</a:t>
            </a:r>
            <a:r>
              <a:rPr lang="tr-TR" sz="2400" dirty="0">
                <a:effectLst/>
                <a:ea typeface="Times New Roman" panose="02020603050405020304" pitchFamily="18" charset="0"/>
              </a:rPr>
              <a:t> önlemek için yaralı uzuvları yukarı kaldırın.</a:t>
            </a:r>
            <a:endParaRPr lang="en-US" sz="2400" dirty="0">
              <a:effectLst/>
              <a:ea typeface="Times New Roman" panose="02020603050405020304" pitchFamily="18" charset="0"/>
            </a:endParaRPr>
          </a:p>
          <a:p>
            <a:pPr algn="just"/>
            <a:r>
              <a:rPr lang="tr-TR" sz="2400" dirty="0">
                <a:solidFill>
                  <a:srgbClr val="000000"/>
                </a:solidFill>
                <a:effectLst/>
                <a:ea typeface="Times New Roman" panose="02020603050405020304" pitchFamily="18" charset="0"/>
              </a:rPr>
              <a:t>Dokular </a:t>
            </a:r>
            <a:r>
              <a:rPr lang="tr-TR" sz="2400" dirty="0">
                <a:effectLst/>
                <a:ea typeface="Times New Roman" panose="02020603050405020304" pitchFamily="18" charset="0"/>
              </a:rPr>
              <a:t>çok hassas olacağından, hasta/yaralıdan ısıtılan etkilenmiş kısımlar üzerinde yürümemesini isteyin.</a:t>
            </a:r>
            <a:endParaRPr lang="en-US" sz="2400" dirty="0">
              <a:effectLst/>
              <a:ea typeface="Times New Roman" panose="02020603050405020304" pitchFamily="18" charset="0"/>
            </a:endParaRPr>
          </a:p>
          <a:p>
            <a:pPr algn="just"/>
            <a:r>
              <a:rPr lang="tr-TR" sz="2400" dirty="0">
                <a:effectLst/>
                <a:ea typeface="Times New Roman" panose="02020603050405020304" pitchFamily="18" charset="0"/>
              </a:rPr>
              <a:t>Donuk alan ısıtılıp tekrar kanlandıktan sonra şiddetli ağrı meydana gelebilir. Bu durumda hasta/yaralıya ısıtma öncesi, ısıtma esnasında veya ısıtma sonrasında ağrı kesici verin.</a:t>
            </a:r>
            <a:endParaRPr lang="en-US" sz="2400" dirty="0">
              <a:effectLst/>
              <a:ea typeface="Times New Roman" panose="02020603050405020304" pitchFamily="18" charset="0"/>
            </a:endParaRPr>
          </a:p>
          <a:p>
            <a:pPr algn="just"/>
            <a:r>
              <a:rPr lang="tr-TR" sz="2400" dirty="0">
                <a:effectLst/>
                <a:ea typeface="Times New Roman" panose="02020603050405020304" pitchFamily="18" charset="0"/>
              </a:rPr>
              <a:t>112 acil yardım numarasını arayarak ya da aratarak tıbbi yardım istemeyi unutmayın.</a:t>
            </a:r>
            <a:endParaRPr lang="en-US" sz="2400" dirty="0">
              <a:effectLst/>
              <a:ea typeface="Times New Roman" panose="02020603050405020304" pitchFamily="18" charset="0"/>
            </a:endParaRPr>
          </a:p>
        </p:txBody>
      </p:sp>
      <p:sp>
        <p:nvSpPr>
          <p:cNvPr id="9" name="Başlık 1">
            <a:extLst>
              <a:ext uri="{FF2B5EF4-FFF2-40B4-BE49-F238E27FC236}">
                <a16:creationId xmlns:a16="http://schemas.microsoft.com/office/drawing/2014/main" id="{A5DB52F8-D7ED-4362-9FA5-8E6333A1E139}"/>
              </a:ext>
            </a:extLst>
          </p:cNvPr>
          <p:cNvSpPr>
            <a:spLocks noGrp="1"/>
          </p:cNvSpPr>
          <p:nvPr>
            <p:ph type="title"/>
          </p:nvPr>
        </p:nvSpPr>
        <p:spPr>
          <a:xfrm>
            <a:off x="457200" y="274638"/>
            <a:ext cx="7427168" cy="1143000"/>
          </a:xfrm>
        </p:spPr>
        <p:txBody>
          <a:bodyPr>
            <a:normAutofit/>
          </a:bodyPr>
          <a:lstStyle/>
          <a:p>
            <a:pPr algn="l"/>
            <a:r>
              <a:rPr lang="tr-TR" sz="3200" dirty="0"/>
              <a:t>Soğuk Acilleri</a:t>
            </a:r>
            <a:br>
              <a:rPr lang="tr-TR" dirty="0"/>
            </a:br>
            <a:r>
              <a:rPr lang="tr-TR" sz="2400" i="1" dirty="0"/>
              <a:t>Donma – İlk Yardım</a:t>
            </a:r>
            <a:endParaRPr lang="tr-TR" sz="2700" i="1" dirty="0"/>
          </a:p>
        </p:txBody>
      </p:sp>
      <p:pic>
        <p:nvPicPr>
          <p:cNvPr id="5" name="Resim 4">
            <a:extLst>
              <a:ext uri="{FF2B5EF4-FFF2-40B4-BE49-F238E27FC236}">
                <a16:creationId xmlns:a16="http://schemas.microsoft.com/office/drawing/2014/main" id="{BC21E3B4-D3C4-4C2D-A8C7-F1745479CD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CECFF799-1D05-9AA9-85B6-0005EBADDF7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119540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162E6FD-26E8-4F8C-A981-86A4C35C2E96}"/>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3F8C9889-81C7-4314-A7D3-108CA39EC754}"/>
              </a:ext>
            </a:extLst>
          </p:cNvPr>
          <p:cNvSpPr>
            <a:spLocks noGrp="1"/>
          </p:cNvSpPr>
          <p:nvPr>
            <p:ph idx="1"/>
          </p:nvPr>
        </p:nvSpPr>
        <p:spPr>
          <a:xfrm>
            <a:off x="611560" y="2276872"/>
            <a:ext cx="7892360" cy="3168352"/>
          </a:xfrm>
          <a:solidFill>
            <a:schemeClr val="bg1"/>
          </a:solidFill>
        </p:spPr>
        <p:txBody>
          <a:bodyPr>
            <a:noAutofit/>
          </a:bodyPr>
          <a:lstStyle/>
          <a:p>
            <a:pPr algn="just">
              <a:spcAft>
                <a:spcPts val="1000"/>
              </a:spcAft>
            </a:pPr>
            <a:r>
              <a:rPr lang="tr-TR" sz="2400" dirty="0" err="1">
                <a:effectLst/>
                <a:ea typeface="Calibri" panose="020F0502020204030204" pitchFamily="34" charset="0"/>
                <a:cs typeface="Arial" panose="020B0604020202020204" pitchFamily="34" charset="0"/>
              </a:rPr>
              <a:t>Hipotermi</a:t>
            </a:r>
            <a:r>
              <a:rPr lang="tr-TR" sz="2400" dirty="0">
                <a:effectLst/>
                <a:ea typeface="Calibri" panose="020F0502020204030204" pitchFamily="34" charset="0"/>
                <a:cs typeface="Arial" panose="020B0604020202020204" pitchFamily="34" charset="0"/>
              </a:rPr>
              <a:t>, hayatı tehdit eden bir durum olup hızla tedavi edilmesi gerekir.</a:t>
            </a:r>
            <a:endParaRPr lang="tr-TR" sz="2400" dirty="0">
              <a:ea typeface="Calibri" panose="020F0502020204030204" pitchFamily="34" charset="0"/>
              <a:cs typeface="Arial" panose="020B0604020202020204" pitchFamily="34" charset="0"/>
            </a:endParaRPr>
          </a:p>
          <a:p>
            <a:pPr algn="just">
              <a:spcAft>
                <a:spcPts val="1000"/>
              </a:spcAft>
            </a:pPr>
            <a:r>
              <a:rPr lang="tr-TR" sz="2400" dirty="0">
                <a:effectLst/>
                <a:ea typeface="Calibri" panose="020F0502020204030204" pitchFamily="34" charset="0"/>
                <a:cs typeface="Arial" panose="020B0604020202020204" pitchFamily="34" charset="0"/>
              </a:rPr>
              <a:t>Genellikle ortamın soğuk olmasından kaynaklanır.</a:t>
            </a:r>
          </a:p>
          <a:p>
            <a:pPr algn="just">
              <a:spcAft>
                <a:spcPts val="1000"/>
              </a:spcAft>
            </a:pPr>
            <a:r>
              <a:rPr lang="tr-TR" sz="2400" dirty="0">
                <a:effectLst/>
                <a:ea typeface="Calibri" panose="020F0502020204030204" pitchFamily="34" charset="0"/>
                <a:cs typeface="Arial" panose="020B0604020202020204" pitchFamily="34" charset="0"/>
              </a:rPr>
              <a:t>Bunlar; soğuk koşullarda uzun süre açık havada kalmak, yeterince ısıtılmamış bir evde yaşamak veya soğuk suya düşmek gibi nedenlerden ya da nedenlerin birlikteliğinden kaynaklanır.</a:t>
            </a:r>
            <a:endParaRPr lang="en-US" sz="2400" dirty="0">
              <a:effectLst/>
              <a:ea typeface="Calibri" panose="020F0502020204030204" pitchFamily="34" charset="0"/>
              <a:cs typeface="Arial" panose="020B0604020202020204" pitchFamily="34" charset="0"/>
            </a:endParaRPr>
          </a:p>
        </p:txBody>
      </p:sp>
      <p:sp>
        <p:nvSpPr>
          <p:cNvPr id="9" name="Başlık 1">
            <a:extLst>
              <a:ext uri="{FF2B5EF4-FFF2-40B4-BE49-F238E27FC236}">
                <a16:creationId xmlns:a16="http://schemas.microsoft.com/office/drawing/2014/main" id="{A5DB52F8-D7ED-4362-9FA5-8E6333A1E139}"/>
              </a:ext>
            </a:extLst>
          </p:cNvPr>
          <p:cNvSpPr>
            <a:spLocks noGrp="1"/>
          </p:cNvSpPr>
          <p:nvPr>
            <p:ph type="title"/>
          </p:nvPr>
        </p:nvSpPr>
        <p:spPr>
          <a:xfrm>
            <a:off x="457200" y="274638"/>
            <a:ext cx="7427168" cy="1143000"/>
          </a:xfrm>
          <a:solidFill>
            <a:schemeClr val="accent1">
              <a:lumMod val="20000"/>
              <a:lumOff val="80000"/>
            </a:schemeClr>
          </a:solidFill>
        </p:spPr>
        <p:txBody>
          <a:bodyPr>
            <a:normAutofit fontScale="90000"/>
          </a:bodyPr>
          <a:lstStyle/>
          <a:p>
            <a:pPr algn="l"/>
            <a:r>
              <a:rPr lang="tr-TR" sz="3200" dirty="0"/>
              <a:t>Soğuk Acilleri</a:t>
            </a:r>
            <a:br>
              <a:rPr lang="tr-TR" dirty="0"/>
            </a:br>
            <a:r>
              <a:rPr lang="tr-TR" sz="2700" i="1" dirty="0" err="1"/>
              <a:t>Hipotermi</a:t>
            </a:r>
            <a:r>
              <a:rPr lang="tr-TR" sz="2700" i="1" dirty="0"/>
              <a:t> </a:t>
            </a:r>
            <a:r>
              <a:rPr lang="tr-TR" sz="2200" i="1" dirty="0"/>
              <a:t>(</a:t>
            </a:r>
            <a:r>
              <a:rPr lang="tr-TR" sz="2200" i="1" dirty="0">
                <a:ea typeface="Calibri" panose="020F0502020204030204" pitchFamily="34" charset="0"/>
                <a:cs typeface="Arial" panose="020B0604020202020204" pitchFamily="34" charset="0"/>
              </a:rPr>
              <a:t>Vücut Sıcaklığının 35°c'nin Altına Düştüğünde Ortaya Çıkan Durum)</a:t>
            </a:r>
            <a:endParaRPr lang="tr-TR" sz="2200" i="1" dirty="0"/>
          </a:p>
        </p:txBody>
      </p:sp>
      <p:pic>
        <p:nvPicPr>
          <p:cNvPr id="5" name="Resim 4">
            <a:extLst>
              <a:ext uri="{FF2B5EF4-FFF2-40B4-BE49-F238E27FC236}">
                <a16:creationId xmlns:a16="http://schemas.microsoft.com/office/drawing/2014/main" id="{C11CFDB0-4A48-4602-9553-12B205313A4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4073BE8F-B9EF-FACB-7F26-695BE5A262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4999338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52A8FB3-F937-4AB5-B3F5-9318E57879BC}"/>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Termal Yanıklar- </a:t>
            </a:r>
            <a:r>
              <a:rPr lang="tr-TR" sz="2700" i="1" dirty="0">
                <a:effectLst/>
                <a:latin typeface="+mn-lt"/>
                <a:ea typeface="Calibri" panose="020F0502020204030204" pitchFamily="34" charset="0"/>
              </a:rPr>
              <a:t>Belirti Ve Bulgular</a:t>
            </a:r>
            <a:endParaRPr lang="tr-TR" sz="2700" i="1" dirty="0">
              <a:latin typeface="+mn-lt"/>
            </a:endParaRP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551064" y="1591113"/>
            <a:ext cx="7920880" cy="4824536"/>
          </a:xfrm>
        </p:spPr>
        <p:txBody>
          <a:bodyPr>
            <a:noAutofit/>
          </a:bodyPr>
          <a:lstStyle/>
          <a:p>
            <a:pPr algn="just"/>
            <a:r>
              <a:rPr lang="tr-TR" sz="2000" dirty="0">
                <a:effectLst/>
                <a:ea typeface="Times New Roman" panose="02020603050405020304" pitchFamily="18" charset="0"/>
              </a:rPr>
              <a:t>Termal yanıklarda belirti ve bulgular yanık derinliğine (derecesine) göre değişir. Yanık ne kadar derinse o kadar şiddetlidir.  Yanıklar 3 (üç) başlıkta ele alınır. Bunlar:</a:t>
            </a:r>
            <a:endParaRPr lang="en-US" sz="2000" dirty="0">
              <a:effectLst/>
              <a:ea typeface="Times New Roman" panose="02020603050405020304" pitchFamily="18" charset="0"/>
            </a:endParaRPr>
          </a:p>
          <a:p>
            <a:pPr lvl="1" indent="-342900" algn="just">
              <a:buFont typeface="Symbol" panose="05050102010706020507" pitchFamily="18" charset="2"/>
              <a:buChar char=""/>
            </a:pPr>
            <a:r>
              <a:rPr lang="tr-TR" sz="2000" b="1" i="1" u="sng" dirty="0">
                <a:effectLst/>
                <a:ea typeface="Times New Roman" panose="02020603050405020304" pitchFamily="18" charset="0"/>
              </a:rPr>
              <a:t>Birinci derece yanık (yüzeysel) yanıklar:</a:t>
            </a:r>
            <a:endParaRPr lang="en-US" sz="2000" dirty="0">
              <a:effectLst/>
              <a:ea typeface="Times New Roman" panose="02020603050405020304" pitchFamily="18" charset="0"/>
            </a:endParaRPr>
          </a:p>
          <a:p>
            <a:pPr lvl="2" indent="-285750" algn="just">
              <a:buFont typeface="Courier New" panose="02070309020205020404" pitchFamily="49" charset="0"/>
              <a:buChar char="o"/>
            </a:pPr>
            <a:r>
              <a:rPr lang="tr-TR" sz="2000" dirty="0">
                <a:effectLst/>
                <a:ea typeface="Times New Roman" panose="02020603050405020304" pitchFamily="18" charset="0"/>
              </a:rPr>
              <a:t>Cildin yalnızca üst tabakası etkilenmiştir. Kızarıklık, hafif şişlik, hassasiyet ve ağrı vardır.</a:t>
            </a:r>
            <a:endParaRPr lang="en-US" sz="2000" dirty="0">
              <a:effectLst/>
              <a:ea typeface="Times New Roman" panose="02020603050405020304" pitchFamily="18" charset="0"/>
            </a:endParaRPr>
          </a:p>
          <a:p>
            <a:pPr lvl="1" indent="-342900" algn="just">
              <a:buFont typeface="Symbol" panose="05050102010706020507" pitchFamily="18" charset="2"/>
              <a:buChar char=""/>
            </a:pPr>
            <a:r>
              <a:rPr lang="tr-TR" sz="2000" b="1" u="sng" dirty="0">
                <a:effectLst/>
                <a:ea typeface="Times New Roman" panose="02020603050405020304" pitchFamily="18" charset="0"/>
              </a:rPr>
              <a:t>İkinci derece yanık (kısmi kalınlık) yanıklar:</a:t>
            </a:r>
            <a:endParaRPr lang="en-US" sz="2000" dirty="0">
              <a:effectLst/>
              <a:ea typeface="Times New Roman" panose="02020603050405020304" pitchFamily="18" charset="0"/>
            </a:endParaRPr>
          </a:p>
          <a:p>
            <a:pPr lvl="2" indent="-285750" algn="just">
              <a:buFont typeface="Courier New" panose="02070309020205020404" pitchFamily="49" charset="0"/>
              <a:buChar char="o"/>
            </a:pPr>
            <a:r>
              <a:rPr lang="tr-TR" sz="2000" dirty="0">
                <a:effectLst/>
                <a:ea typeface="Times New Roman" panose="02020603050405020304" pitchFamily="18" charset="0"/>
              </a:rPr>
              <a:t>Cildin hem üst hem alt tabakası etkilenmiştir. Cilt kırmızı ve ağrılıdır. Ciltte içi su dolu kabarcıklar ortaya çıkar.</a:t>
            </a:r>
            <a:endParaRPr lang="en-US" sz="2000" dirty="0">
              <a:effectLst/>
              <a:ea typeface="Times New Roman" panose="02020603050405020304" pitchFamily="18" charset="0"/>
            </a:endParaRPr>
          </a:p>
          <a:p>
            <a:pPr lvl="1" indent="-342900" algn="just">
              <a:buFont typeface="Symbol" panose="05050102010706020507" pitchFamily="18" charset="2"/>
              <a:buChar char=""/>
            </a:pPr>
            <a:r>
              <a:rPr lang="tr-TR" sz="2000" b="1" u="sng" dirty="0">
                <a:effectLst/>
                <a:ea typeface="Times New Roman" panose="02020603050405020304" pitchFamily="18" charset="0"/>
              </a:rPr>
              <a:t>Üçüncü derece yanık (tam kalınlık) yanıklar: </a:t>
            </a:r>
            <a:r>
              <a:rPr lang="tr-TR" sz="2000" dirty="0">
                <a:effectLst/>
                <a:ea typeface="Times New Roman" panose="02020603050405020304" pitchFamily="18" charset="0"/>
              </a:rPr>
              <a:t>Cildin tüm tabakaları etkilenmiştir. Özellikle kaslar, sinirler ve damarlar etkilenir. Görünüşü kuru, sert, beyaz ya da kahverengi olabileceği gibi, kömürleşmiş bir görünümde de olabilir. Sinir uçları zarar gördüğü için ağrı yoktur.</a:t>
            </a:r>
            <a:endParaRPr lang="en-US" sz="20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7A3DBC5B-7859-4FFC-A8E4-84BD46251F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642B128A-116B-2659-481A-31D1310659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1259710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C4EDFDF8-669F-49F2-BA1C-CF810FFB4F28}"/>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3F8C9889-81C7-4314-A7D3-108CA39EC754}"/>
              </a:ext>
            </a:extLst>
          </p:cNvPr>
          <p:cNvSpPr>
            <a:spLocks noGrp="1"/>
          </p:cNvSpPr>
          <p:nvPr>
            <p:ph idx="1"/>
          </p:nvPr>
        </p:nvSpPr>
        <p:spPr>
          <a:xfrm>
            <a:off x="755576" y="1780890"/>
            <a:ext cx="7632848" cy="4176464"/>
          </a:xfrm>
          <a:solidFill>
            <a:schemeClr val="bg1"/>
          </a:solidFill>
        </p:spPr>
        <p:txBody>
          <a:bodyPr>
            <a:noAutofit/>
          </a:bodyPr>
          <a:lstStyle/>
          <a:p>
            <a:pPr algn="just">
              <a:lnSpc>
                <a:spcPct val="115000"/>
              </a:lnSpc>
            </a:pPr>
            <a:r>
              <a:rPr lang="tr-TR" sz="2400" dirty="0">
                <a:effectLst/>
                <a:ea typeface="Calibri" panose="020F0502020204030204" pitchFamily="34" charset="0"/>
                <a:cs typeface="Arial" panose="020B0604020202020204" pitchFamily="34" charset="0"/>
              </a:rPr>
              <a:t>Titreme (vücut sıcaklığı düştükçe titreme azalabilir ya da tamamen durabilir)</a:t>
            </a:r>
            <a:endParaRPr lang="tr-TR" sz="2400" dirty="0">
              <a:ea typeface="Calibri" panose="020F0502020204030204" pitchFamily="34" charset="0"/>
              <a:cs typeface="Arial" panose="020B0604020202020204" pitchFamily="34" charset="0"/>
            </a:endParaRPr>
          </a:p>
          <a:p>
            <a:pPr algn="just">
              <a:lnSpc>
                <a:spcPct val="115000"/>
              </a:lnSpc>
            </a:pPr>
            <a:r>
              <a:rPr lang="tr-TR" sz="2400" dirty="0">
                <a:effectLst/>
                <a:ea typeface="Calibri" panose="020F0502020204030204" pitchFamily="34" charset="0"/>
                <a:cs typeface="Arial" panose="020B0604020202020204" pitchFamily="34" charset="0"/>
              </a:rPr>
              <a:t>Konuşma bozukluğu veya mırıldanma</a:t>
            </a:r>
            <a:endParaRPr lang="tr-TR" sz="2400" dirty="0">
              <a:ea typeface="Calibri" panose="020F0502020204030204" pitchFamily="34" charset="0"/>
              <a:cs typeface="Arial" panose="020B0604020202020204" pitchFamily="34" charset="0"/>
            </a:endParaRPr>
          </a:p>
          <a:p>
            <a:pPr algn="just">
              <a:lnSpc>
                <a:spcPct val="115000"/>
              </a:lnSpc>
            </a:pPr>
            <a:r>
              <a:rPr lang="tr-TR" sz="2400" dirty="0">
                <a:effectLst/>
                <a:ea typeface="Calibri" panose="020F0502020204030204" pitchFamily="34" charset="0"/>
                <a:cs typeface="Arial" panose="020B0604020202020204" pitchFamily="34" charset="0"/>
              </a:rPr>
              <a:t>Yavaş veya sığ (yüzeysel) solunum</a:t>
            </a:r>
            <a:endParaRPr lang="tr-TR" sz="2400" dirty="0">
              <a:ea typeface="Calibri" panose="020F0502020204030204" pitchFamily="34" charset="0"/>
              <a:cs typeface="Arial" panose="020B0604020202020204" pitchFamily="34" charset="0"/>
            </a:endParaRPr>
          </a:p>
          <a:p>
            <a:pPr algn="just">
              <a:lnSpc>
                <a:spcPct val="115000"/>
              </a:lnSpc>
            </a:pPr>
            <a:r>
              <a:rPr lang="tr-TR" sz="2400" dirty="0">
                <a:effectLst/>
                <a:ea typeface="Calibri" panose="020F0502020204030204" pitchFamily="34" charset="0"/>
                <a:cs typeface="Arial" panose="020B0604020202020204" pitchFamily="34" charset="0"/>
              </a:rPr>
              <a:t>Zayıf nabız</a:t>
            </a:r>
            <a:endParaRPr lang="tr-TR" sz="2400" dirty="0">
              <a:ea typeface="Calibri" panose="020F0502020204030204" pitchFamily="34" charset="0"/>
              <a:cs typeface="Arial" panose="020B0604020202020204" pitchFamily="34" charset="0"/>
            </a:endParaRPr>
          </a:p>
          <a:p>
            <a:pPr algn="just">
              <a:lnSpc>
                <a:spcPct val="115000"/>
              </a:lnSpc>
            </a:pPr>
            <a:r>
              <a:rPr lang="tr-TR" sz="2400" dirty="0">
                <a:effectLst/>
                <a:ea typeface="Calibri" panose="020F0502020204030204" pitchFamily="34" charset="0"/>
                <a:cs typeface="Arial" panose="020B0604020202020204" pitchFamily="34" charset="0"/>
              </a:rPr>
              <a:t>Beceriksizlik veya koordinasyon eksikliği</a:t>
            </a:r>
            <a:endParaRPr lang="tr-TR" sz="2400" dirty="0">
              <a:ea typeface="Calibri" panose="020F0502020204030204" pitchFamily="34" charset="0"/>
              <a:cs typeface="Arial" panose="020B0604020202020204" pitchFamily="34" charset="0"/>
            </a:endParaRPr>
          </a:p>
          <a:p>
            <a:pPr algn="just">
              <a:lnSpc>
                <a:spcPct val="115000"/>
              </a:lnSpc>
            </a:pPr>
            <a:r>
              <a:rPr lang="tr-TR" sz="2400" dirty="0">
                <a:effectLst/>
                <a:ea typeface="Calibri" panose="020F0502020204030204" pitchFamily="34" charset="0"/>
                <a:cs typeface="Arial" panose="020B0604020202020204" pitchFamily="34" charset="0"/>
              </a:rPr>
              <a:t>Uyuşukluk veya enerji eksikliği</a:t>
            </a:r>
            <a:endParaRPr lang="tr-TR" sz="2400" dirty="0">
              <a:ea typeface="Calibri" panose="020F0502020204030204" pitchFamily="34" charset="0"/>
              <a:cs typeface="Arial" panose="020B0604020202020204" pitchFamily="34" charset="0"/>
            </a:endParaRPr>
          </a:p>
          <a:p>
            <a:pPr algn="just">
              <a:lnSpc>
                <a:spcPct val="115000"/>
              </a:lnSpc>
            </a:pPr>
            <a:r>
              <a:rPr lang="tr-TR" sz="2400" dirty="0">
                <a:effectLst/>
                <a:ea typeface="Calibri" panose="020F0502020204030204" pitchFamily="34" charset="0"/>
                <a:cs typeface="Arial" panose="020B0604020202020204" pitchFamily="34" charset="0"/>
              </a:rPr>
              <a:t>Uykuya meyil veya hafıza kaybı</a:t>
            </a:r>
            <a:endParaRPr lang="tr-TR" sz="2400" dirty="0">
              <a:ea typeface="Calibri" panose="020F0502020204030204" pitchFamily="34" charset="0"/>
              <a:cs typeface="Arial" panose="020B0604020202020204" pitchFamily="34" charset="0"/>
            </a:endParaRPr>
          </a:p>
          <a:p>
            <a:pPr algn="just">
              <a:lnSpc>
                <a:spcPct val="115000"/>
              </a:lnSpc>
            </a:pPr>
            <a:r>
              <a:rPr lang="tr-TR" sz="2400" dirty="0">
                <a:effectLst/>
                <a:ea typeface="Calibri" panose="020F0502020204030204" pitchFamily="34" charset="0"/>
                <a:cs typeface="Arial" panose="020B0604020202020204" pitchFamily="34" charset="0"/>
              </a:rPr>
              <a:t>Bilinç kaybı veya</a:t>
            </a:r>
            <a:endParaRPr lang="tr-TR" sz="2400" dirty="0">
              <a:ea typeface="Calibri" panose="020F0502020204030204" pitchFamily="34" charset="0"/>
              <a:cs typeface="Arial" panose="020B0604020202020204" pitchFamily="34" charset="0"/>
            </a:endParaRPr>
          </a:p>
          <a:p>
            <a:pPr algn="just">
              <a:lnSpc>
                <a:spcPct val="115000"/>
              </a:lnSpc>
            </a:pPr>
            <a:r>
              <a:rPr lang="tr-TR" sz="2400" dirty="0">
                <a:effectLst/>
                <a:ea typeface="Calibri" panose="020F0502020204030204" pitchFamily="34" charset="0"/>
                <a:cs typeface="Arial" panose="020B0604020202020204" pitchFamily="34" charset="0"/>
              </a:rPr>
              <a:t>Parlak kırmızı, soğuk cilt (bebeklerde)</a:t>
            </a:r>
            <a:endParaRPr lang="en-US" sz="2400" dirty="0">
              <a:effectLst/>
              <a:ea typeface="Calibri" panose="020F0502020204030204" pitchFamily="34" charset="0"/>
              <a:cs typeface="Arial" panose="020B0604020202020204" pitchFamily="34" charset="0"/>
            </a:endParaRPr>
          </a:p>
        </p:txBody>
      </p:sp>
      <p:sp>
        <p:nvSpPr>
          <p:cNvPr id="9" name="Başlık 1">
            <a:extLst>
              <a:ext uri="{FF2B5EF4-FFF2-40B4-BE49-F238E27FC236}">
                <a16:creationId xmlns:a16="http://schemas.microsoft.com/office/drawing/2014/main" id="{A5DB52F8-D7ED-4362-9FA5-8E6333A1E139}"/>
              </a:ext>
            </a:extLst>
          </p:cNvPr>
          <p:cNvSpPr>
            <a:spLocks noGrp="1"/>
          </p:cNvSpPr>
          <p:nvPr>
            <p:ph type="title"/>
          </p:nvPr>
        </p:nvSpPr>
        <p:spPr>
          <a:xfrm>
            <a:off x="457200" y="274638"/>
            <a:ext cx="7427168" cy="1143000"/>
          </a:xfrm>
          <a:solidFill>
            <a:schemeClr val="accent1">
              <a:lumMod val="20000"/>
              <a:lumOff val="80000"/>
            </a:schemeClr>
          </a:solidFill>
        </p:spPr>
        <p:txBody>
          <a:bodyPr>
            <a:normAutofit/>
          </a:bodyPr>
          <a:lstStyle/>
          <a:p>
            <a:pPr algn="l"/>
            <a:r>
              <a:rPr lang="tr-TR" sz="3200" dirty="0"/>
              <a:t>Soğuk Acilleri</a:t>
            </a:r>
            <a:br>
              <a:rPr lang="tr-TR" dirty="0"/>
            </a:br>
            <a:r>
              <a:rPr lang="tr-TR" sz="2400" i="1" dirty="0" err="1"/>
              <a:t>Hipotermi</a:t>
            </a:r>
            <a:r>
              <a:rPr lang="tr-TR" sz="2400" i="1" dirty="0"/>
              <a:t> –Belirti Ve Bulguları</a:t>
            </a:r>
            <a:endParaRPr lang="tr-TR" sz="2700" i="1" dirty="0"/>
          </a:p>
        </p:txBody>
      </p:sp>
      <p:pic>
        <p:nvPicPr>
          <p:cNvPr id="5" name="Resim 4">
            <a:extLst>
              <a:ext uri="{FF2B5EF4-FFF2-40B4-BE49-F238E27FC236}">
                <a16:creationId xmlns:a16="http://schemas.microsoft.com/office/drawing/2014/main" id="{84221ED1-2999-4921-A5C3-DB4CC32838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1E7F0003-D01A-A7A5-616B-28E5942088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565221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CFF9D2E9-A6DB-4278-8922-62768D3E310D}"/>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3F8C9889-81C7-4314-A7D3-108CA39EC754}"/>
              </a:ext>
            </a:extLst>
          </p:cNvPr>
          <p:cNvSpPr>
            <a:spLocks noGrp="1"/>
          </p:cNvSpPr>
          <p:nvPr>
            <p:ph idx="1"/>
          </p:nvPr>
        </p:nvSpPr>
        <p:spPr>
          <a:xfrm>
            <a:off x="467543" y="1880828"/>
            <a:ext cx="7920880" cy="3096344"/>
          </a:xfrm>
          <a:solidFill>
            <a:schemeClr val="bg1"/>
          </a:solidFill>
        </p:spPr>
        <p:txBody>
          <a:bodyPr>
            <a:noAutofit/>
          </a:bodyPr>
          <a:lstStyle/>
          <a:p>
            <a:pPr algn="just"/>
            <a:r>
              <a:rPr lang="tr-TR" sz="2400" dirty="0" err="1">
                <a:effectLst/>
                <a:ea typeface="Calibri" panose="020F0502020204030204" pitchFamily="34" charset="0"/>
              </a:rPr>
              <a:t>Hipotermide</a:t>
            </a:r>
            <a:r>
              <a:rPr lang="tr-TR" sz="2400" dirty="0">
                <a:effectLst/>
                <a:ea typeface="Calibri" panose="020F0502020204030204" pitchFamily="34" charset="0"/>
              </a:rPr>
              <a:t> olan bir hasta/yaralıya yardım etmeden önce soğuğa karşı yeterince korunduğunuzdan emin olun.</a:t>
            </a:r>
            <a:endParaRPr lang="en-US" sz="2400" dirty="0">
              <a:effectLst/>
              <a:ea typeface="Times New Roman" panose="02020603050405020304" pitchFamily="18" charset="0"/>
            </a:endParaRPr>
          </a:p>
          <a:p>
            <a:pPr algn="just"/>
            <a:r>
              <a:rPr lang="tr-TR" sz="2400" dirty="0">
                <a:effectLst/>
                <a:ea typeface="Times New Roman" panose="02020603050405020304" pitchFamily="18" charset="0"/>
              </a:rPr>
              <a:t>Mümkünse hasta/yaralıyı daha sıcak ve kapalı bir yere taşıyarak soğukla temasını kesin.</a:t>
            </a:r>
            <a:endParaRPr lang="en-US" sz="2400" dirty="0">
              <a:effectLst/>
              <a:ea typeface="Times New Roman" panose="02020603050405020304" pitchFamily="18" charset="0"/>
            </a:endParaRPr>
          </a:p>
          <a:p>
            <a:pPr algn="just"/>
            <a:r>
              <a:rPr lang="tr-TR" sz="2400" dirty="0">
                <a:effectLst/>
                <a:ea typeface="Times New Roman" panose="02020603050405020304" pitchFamily="18" charset="0"/>
              </a:rPr>
              <a:t>Eğer bu mümkün değil ise, hasta/yaralının özellikle baş ve boyun bölgesini rüzgârdan koruyun. Soğuk zemin ile olan teması ortadan kaldırın.</a:t>
            </a:r>
            <a:endParaRPr lang="en-US" sz="2400" dirty="0">
              <a:effectLst/>
              <a:ea typeface="Times New Roman" panose="02020603050405020304" pitchFamily="18" charset="0"/>
            </a:endParaRPr>
          </a:p>
          <a:p>
            <a:pPr algn="just"/>
            <a:r>
              <a:rPr lang="tr-TR" sz="2400" dirty="0">
                <a:effectLst/>
                <a:ea typeface="Times New Roman" panose="02020603050405020304" pitchFamily="18" charset="0"/>
              </a:rPr>
              <a:t>Islak giysileri yavaşça çıkarın. Islak kıyafetleri ılık, kuru kaban, palto, ceket veya battaniye ile değiştirin.</a:t>
            </a:r>
            <a:endParaRPr lang="en-US" sz="2400" dirty="0">
              <a:effectLst/>
              <a:ea typeface="Times New Roman" panose="02020603050405020304" pitchFamily="18" charset="0"/>
            </a:endParaRPr>
          </a:p>
        </p:txBody>
      </p:sp>
      <p:sp>
        <p:nvSpPr>
          <p:cNvPr id="9" name="Başlık 1">
            <a:extLst>
              <a:ext uri="{FF2B5EF4-FFF2-40B4-BE49-F238E27FC236}">
                <a16:creationId xmlns:a16="http://schemas.microsoft.com/office/drawing/2014/main" id="{A5DB52F8-D7ED-4362-9FA5-8E6333A1E139}"/>
              </a:ext>
            </a:extLst>
          </p:cNvPr>
          <p:cNvSpPr>
            <a:spLocks noGrp="1"/>
          </p:cNvSpPr>
          <p:nvPr>
            <p:ph type="title"/>
          </p:nvPr>
        </p:nvSpPr>
        <p:spPr>
          <a:xfrm>
            <a:off x="457200" y="274638"/>
            <a:ext cx="7427168" cy="1143000"/>
          </a:xfrm>
          <a:solidFill>
            <a:schemeClr val="accent1">
              <a:lumMod val="20000"/>
              <a:lumOff val="80000"/>
            </a:schemeClr>
          </a:solidFill>
        </p:spPr>
        <p:txBody>
          <a:bodyPr>
            <a:normAutofit/>
          </a:bodyPr>
          <a:lstStyle/>
          <a:p>
            <a:pPr algn="l"/>
            <a:r>
              <a:rPr lang="tr-TR" sz="3200" dirty="0"/>
              <a:t>Soğuk Acilleri</a:t>
            </a:r>
            <a:br>
              <a:rPr lang="tr-TR" dirty="0"/>
            </a:br>
            <a:r>
              <a:rPr lang="tr-TR" sz="2400" i="1" dirty="0" err="1"/>
              <a:t>Hipotermi</a:t>
            </a:r>
            <a:r>
              <a:rPr lang="tr-TR" sz="2400" i="1" dirty="0"/>
              <a:t> – İlk Yardım</a:t>
            </a:r>
            <a:endParaRPr lang="tr-TR" sz="2700" i="1" dirty="0"/>
          </a:p>
        </p:txBody>
      </p:sp>
      <p:pic>
        <p:nvPicPr>
          <p:cNvPr id="5" name="Resim 4">
            <a:extLst>
              <a:ext uri="{FF2B5EF4-FFF2-40B4-BE49-F238E27FC236}">
                <a16:creationId xmlns:a16="http://schemas.microsoft.com/office/drawing/2014/main" id="{D63B3C24-6999-4218-B516-AEEA421A25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3EB15F2D-F0A7-3CE8-CC7A-14D13BBE61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0659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73E48618-BB5E-4561-91D0-5E6710D69A26}"/>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3F8C9889-81C7-4314-A7D3-108CA39EC754}"/>
              </a:ext>
            </a:extLst>
          </p:cNvPr>
          <p:cNvSpPr>
            <a:spLocks noGrp="1"/>
          </p:cNvSpPr>
          <p:nvPr>
            <p:ph idx="1"/>
          </p:nvPr>
        </p:nvSpPr>
        <p:spPr>
          <a:xfrm>
            <a:off x="486583" y="1916832"/>
            <a:ext cx="7920880" cy="3816424"/>
          </a:xfrm>
          <a:solidFill>
            <a:schemeClr val="bg1"/>
          </a:solidFill>
        </p:spPr>
        <p:txBody>
          <a:bodyPr>
            <a:noAutofit/>
          </a:bodyPr>
          <a:lstStyle/>
          <a:p>
            <a:pPr algn="just"/>
            <a:r>
              <a:rPr lang="tr-TR" sz="2000" dirty="0">
                <a:effectLst/>
                <a:ea typeface="Times New Roman" panose="02020603050405020304" pitchFamily="18" charset="0"/>
              </a:rPr>
              <a:t>Daha fazla ısınma gerekiyorsa bunu yavaş yavaş yapın. Örneğin; boyun, göğüs ve kasık bölgeleri başta olmak üzere vücudun orta kısımlarına ılık-kuru kompresler uygulayın.</a:t>
            </a:r>
            <a:endParaRPr lang="en-US" sz="2000" dirty="0">
              <a:effectLst/>
              <a:ea typeface="Times New Roman" panose="02020603050405020304" pitchFamily="18" charset="0"/>
            </a:endParaRPr>
          </a:p>
          <a:p>
            <a:pPr algn="just"/>
            <a:r>
              <a:rPr lang="tr-TR" sz="2000" dirty="0">
                <a:effectLst/>
                <a:ea typeface="Times New Roman" panose="02020603050405020304" pitchFamily="18" charset="0"/>
              </a:rPr>
              <a:t>Hasta/yaralıya, </a:t>
            </a:r>
            <a:r>
              <a:rPr lang="tr-TR" sz="2000" dirty="0">
                <a:solidFill>
                  <a:srgbClr val="000000"/>
                </a:solidFill>
                <a:effectLst/>
                <a:ea typeface="Times New Roman" panose="02020603050405020304" pitchFamily="18" charset="0"/>
              </a:rPr>
              <a:t>ilk yardımın genel ilkelerine göre önemli bir istisna oluşturmasına rağmen yudum </a:t>
            </a:r>
            <a:r>
              <a:rPr lang="tr-TR" sz="2000" dirty="0" err="1">
                <a:solidFill>
                  <a:srgbClr val="000000"/>
                </a:solidFill>
                <a:effectLst/>
                <a:ea typeface="Times New Roman" panose="02020603050405020304" pitchFamily="18" charset="0"/>
              </a:rPr>
              <a:t>yudum</a:t>
            </a:r>
            <a:r>
              <a:rPr lang="tr-TR" sz="2000" dirty="0">
                <a:solidFill>
                  <a:srgbClr val="000000"/>
                </a:solidFill>
                <a:effectLst/>
                <a:ea typeface="Times New Roman" panose="02020603050405020304" pitchFamily="18" charset="0"/>
              </a:rPr>
              <a:t> olacak şekilde yavaşça ılık, tatlı ve alkolsüz içecekler verin.</a:t>
            </a:r>
            <a:endParaRPr lang="en-US" sz="2000" dirty="0">
              <a:effectLst/>
              <a:ea typeface="Times New Roman" panose="02020603050405020304" pitchFamily="18" charset="0"/>
            </a:endParaRPr>
          </a:p>
          <a:p>
            <a:pPr algn="just"/>
            <a:r>
              <a:rPr lang="tr-TR" sz="2000" dirty="0">
                <a:solidFill>
                  <a:srgbClr val="000000"/>
                </a:solidFill>
                <a:effectLst/>
                <a:ea typeface="Times New Roman" panose="02020603050405020304" pitchFamily="18" charset="0"/>
              </a:rPr>
              <a:t>Doğrudan ısı uygulamayın. Bir ısıtma lambası veya sıcak banyo gibi bir yöntem kullanarak </a:t>
            </a:r>
            <a:r>
              <a:rPr lang="tr-TR" sz="2000" dirty="0">
                <a:effectLst/>
                <a:ea typeface="Times New Roman" panose="02020603050405020304" pitchFamily="18" charset="0"/>
              </a:rPr>
              <a:t>hasta/yaralıyı yavaş yavaş ısıtın.</a:t>
            </a:r>
            <a:endParaRPr lang="en-US" sz="2000" dirty="0">
              <a:effectLst/>
              <a:ea typeface="Times New Roman" panose="02020603050405020304" pitchFamily="18" charset="0"/>
            </a:endParaRPr>
          </a:p>
          <a:p>
            <a:pPr algn="just"/>
            <a:r>
              <a:rPr lang="tr-TR" sz="2000" dirty="0">
                <a:solidFill>
                  <a:srgbClr val="000000"/>
                </a:solidFill>
                <a:effectLst/>
                <a:ea typeface="Times New Roman" panose="02020603050405020304" pitchFamily="18" charset="0"/>
              </a:rPr>
              <a:t>Kollar ve bacaklar gibi uzuvları ısıtmaya çalışmayın. Uzuvları ısıtmak veya masaj yapmak kalbe ve akciğerlere ek yük oluşturabilir.</a:t>
            </a:r>
            <a:endParaRPr lang="en-US" sz="2000" dirty="0">
              <a:effectLst/>
              <a:ea typeface="Times New Roman" panose="02020603050405020304" pitchFamily="18" charset="0"/>
            </a:endParaRPr>
          </a:p>
          <a:p>
            <a:pPr algn="just"/>
            <a:r>
              <a:rPr lang="tr-TR" sz="2000" dirty="0">
                <a:solidFill>
                  <a:srgbClr val="000000"/>
                </a:solidFill>
                <a:ea typeface="Times New Roman" panose="02020603050405020304" pitchFamily="18" charset="0"/>
              </a:rPr>
              <a:t>Hasta/yaralının sigara içmesine kesinlikle izin vermeyin.</a:t>
            </a:r>
            <a:endParaRPr lang="en-US" sz="2000" dirty="0">
              <a:effectLst/>
              <a:ea typeface="Times New Roman" panose="02020603050405020304" pitchFamily="18" charset="0"/>
            </a:endParaRPr>
          </a:p>
        </p:txBody>
      </p:sp>
      <p:sp>
        <p:nvSpPr>
          <p:cNvPr id="9" name="Başlık 1">
            <a:extLst>
              <a:ext uri="{FF2B5EF4-FFF2-40B4-BE49-F238E27FC236}">
                <a16:creationId xmlns:a16="http://schemas.microsoft.com/office/drawing/2014/main" id="{A5DB52F8-D7ED-4362-9FA5-8E6333A1E139}"/>
              </a:ext>
            </a:extLst>
          </p:cNvPr>
          <p:cNvSpPr>
            <a:spLocks noGrp="1"/>
          </p:cNvSpPr>
          <p:nvPr>
            <p:ph type="title"/>
          </p:nvPr>
        </p:nvSpPr>
        <p:spPr>
          <a:xfrm>
            <a:off x="457200" y="274638"/>
            <a:ext cx="7427168" cy="1143000"/>
          </a:xfrm>
          <a:solidFill>
            <a:schemeClr val="accent1">
              <a:lumMod val="20000"/>
              <a:lumOff val="80000"/>
            </a:schemeClr>
          </a:solidFill>
        </p:spPr>
        <p:txBody>
          <a:bodyPr>
            <a:normAutofit/>
          </a:bodyPr>
          <a:lstStyle/>
          <a:p>
            <a:pPr algn="l"/>
            <a:r>
              <a:rPr lang="tr-TR" sz="3200" dirty="0"/>
              <a:t>Soğuk Acilleri</a:t>
            </a:r>
            <a:br>
              <a:rPr lang="tr-TR" dirty="0"/>
            </a:br>
            <a:r>
              <a:rPr lang="tr-TR" sz="2400" i="1" dirty="0" err="1"/>
              <a:t>Hipotermi</a:t>
            </a:r>
            <a:r>
              <a:rPr lang="tr-TR" sz="2400" i="1" dirty="0"/>
              <a:t> – İlk Yardım</a:t>
            </a:r>
            <a:endParaRPr lang="tr-TR" sz="2700" i="1" dirty="0"/>
          </a:p>
        </p:txBody>
      </p:sp>
      <p:pic>
        <p:nvPicPr>
          <p:cNvPr id="5" name="Resim 4">
            <a:extLst>
              <a:ext uri="{FF2B5EF4-FFF2-40B4-BE49-F238E27FC236}">
                <a16:creationId xmlns:a16="http://schemas.microsoft.com/office/drawing/2014/main" id="{5ED654F8-1CAC-4B67-9D5A-75EAB45FFEB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CC6850AB-2A1C-2039-F0F4-1EB2E82FC4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5198469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35CCA48D-EEA0-45CE-8E76-8E30CA6E5677}"/>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İçerik Yer Tutucusu 2">
            <a:extLst>
              <a:ext uri="{FF2B5EF4-FFF2-40B4-BE49-F238E27FC236}">
                <a16:creationId xmlns:a16="http://schemas.microsoft.com/office/drawing/2014/main" id="{F3DB523F-8E76-4FE0-8C1D-6816FC03632F}"/>
              </a:ext>
            </a:extLst>
          </p:cNvPr>
          <p:cNvSpPr>
            <a:spLocks noGrp="1"/>
          </p:cNvSpPr>
          <p:nvPr>
            <p:ph idx="1"/>
          </p:nvPr>
        </p:nvSpPr>
        <p:spPr>
          <a:xfrm>
            <a:off x="755576" y="1628800"/>
            <a:ext cx="7776864" cy="4608512"/>
          </a:xfrm>
          <a:solidFill>
            <a:schemeClr val="bg1"/>
          </a:solidFill>
        </p:spPr>
        <p:txBody>
          <a:bodyPr>
            <a:noAutofit/>
          </a:bodyPr>
          <a:lstStyle/>
          <a:p>
            <a:pPr algn="just">
              <a:tabLst>
                <a:tab pos="5213350" algn="l"/>
              </a:tabLst>
            </a:pPr>
            <a:r>
              <a:rPr lang="tr-TR" sz="2400" dirty="0">
                <a:effectLst/>
                <a:ea typeface="Times New Roman" panose="02020603050405020304" pitchFamily="18" charset="0"/>
              </a:rPr>
              <a:t>Hasta/yaralıda bilinç kaybı var ancak hala nefes almaya devam ediyorsa;</a:t>
            </a:r>
            <a:endParaRPr lang="en-US" sz="2400" dirty="0">
              <a:effectLst/>
              <a:ea typeface="Times New Roman" panose="02020603050405020304" pitchFamily="18" charset="0"/>
            </a:endParaRPr>
          </a:p>
          <a:p>
            <a:pPr lvl="1" algn="just">
              <a:tabLst>
                <a:tab pos="5213350" algn="l"/>
              </a:tabLst>
            </a:pPr>
            <a:r>
              <a:rPr lang="tr-TR" sz="2000" dirty="0">
                <a:effectLst/>
                <a:ea typeface="Times New Roman" panose="02020603050405020304" pitchFamily="18" charset="0"/>
              </a:rPr>
              <a:t>Hasta/yaralıyı kurtarma (iyileşme, derlenme) pozisyonuna getirin.</a:t>
            </a:r>
            <a:endParaRPr lang="en-US" sz="2000" dirty="0">
              <a:effectLst/>
              <a:ea typeface="Times New Roman" panose="02020603050405020304" pitchFamily="18" charset="0"/>
            </a:endParaRPr>
          </a:p>
          <a:p>
            <a:pPr lvl="1" algn="just">
              <a:tabLst>
                <a:tab pos="5213350" algn="l"/>
              </a:tabLst>
            </a:pPr>
            <a:r>
              <a:rPr lang="tr-TR" sz="2000" dirty="0">
                <a:effectLst/>
                <a:ea typeface="Times New Roman" panose="02020603050405020304" pitchFamily="18" charset="0"/>
              </a:rPr>
              <a:t>Hasta/yaralıyı gözlemlemeye ve solunumunu kontrol etmeye devam edin.</a:t>
            </a:r>
            <a:endParaRPr lang="en-US" sz="2000" dirty="0">
              <a:effectLst/>
              <a:ea typeface="Times New Roman" panose="02020603050405020304" pitchFamily="18" charset="0"/>
            </a:endParaRPr>
          </a:p>
          <a:p>
            <a:pPr algn="just">
              <a:tabLst>
                <a:tab pos="5213350" algn="l"/>
              </a:tabLst>
            </a:pPr>
            <a:r>
              <a:rPr lang="tr-TR" sz="2400" dirty="0">
                <a:effectLst/>
                <a:ea typeface="Times New Roman" panose="02020603050405020304" pitchFamily="18" charset="0"/>
              </a:rPr>
              <a:t>Ancak hasta/yaralının solunumu durursa:</a:t>
            </a:r>
            <a:endParaRPr lang="en-US" sz="2400" dirty="0">
              <a:effectLst/>
              <a:ea typeface="Times New Roman" panose="02020603050405020304" pitchFamily="18" charset="0"/>
            </a:endParaRPr>
          </a:p>
          <a:p>
            <a:pPr lvl="1" algn="just">
              <a:tabLst>
                <a:tab pos="5213350" algn="l"/>
              </a:tabLst>
            </a:pPr>
            <a:r>
              <a:rPr lang="tr-TR" sz="2000" dirty="0">
                <a:effectLst/>
                <a:ea typeface="Times New Roman" panose="02020603050405020304" pitchFamily="18" charset="0"/>
              </a:rPr>
              <a:t>Temel Yaşam Desteğine başlayın.</a:t>
            </a:r>
            <a:endParaRPr lang="en-US" sz="2000" dirty="0">
              <a:effectLst/>
              <a:ea typeface="Times New Roman" panose="02020603050405020304" pitchFamily="18" charset="0"/>
            </a:endParaRPr>
          </a:p>
          <a:p>
            <a:pPr lvl="1" algn="just">
              <a:spcAft>
                <a:spcPts val="1200"/>
              </a:spcAft>
              <a:tabLst>
                <a:tab pos="5213350" algn="l"/>
              </a:tabLst>
            </a:pPr>
            <a:r>
              <a:rPr lang="tr-TR" sz="2000" dirty="0">
                <a:effectLst/>
                <a:ea typeface="Times New Roman" panose="02020603050405020304" pitchFamily="18" charset="0"/>
              </a:rPr>
              <a:t>Temel Yaşam Desteği; hasta/yaralı uyanıncaya, hareket edinceye, gözlerini açıncaya ve normal nefes alma başlayıncaya kadar; yardım (deneyimli sağlık ekibi) gelinceye ve devralıncaya kadar; devam edemeyecek kadar yorgun hale gelinceye kadar veya olay yeri sizin devam etmeniz için güvensiz hale gelinceye kadar kesilmemelidir.</a:t>
            </a:r>
            <a:endParaRPr lang="en-US" sz="2000" dirty="0">
              <a:effectLst/>
              <a:ea typeface="Times New Roman" panose="02020603050405020304" pitchFamily="18" charset="0"/>
            </a:endParaRPr>
          </a:p>
        </p:txBody>
      </p:sp>
      <p:sp>
        <p:nvSpPr>
          <p:cNvPr id="7" name="Başlık 1">
            <a:extLst>
              <a:ext uri="{FF2B5EF4-FFF2-40B4-BE49-F238E27FC236}">
                <a16:creationId xmlns:a16="http://schemas.microsoft.com/office/drawing/2014/main" id="{2093B481-0009-43B5-B0AB-E7990044A737}"/>
              </a:ext>
            </a:extLst>
          </p:cNvPr>
          <p:cNvSpPr>
            <a:spLocks noGrp="1"/>
          </p:cNvSpPr>
          <p:nvPr>
            <p:ph type="title"/>
          </p:nvPr>
        </p:nvSpPr>
        <p:spPr>
          <a:xfrm>
            <a:off x="457200" y="274638"/>
            <a:ext cx="7427168" cy="1143000"/>
          </a:xfrm>
          <a:solidFill>
            <a:schemeClr val="accent1">
              <a:lumMod val="20000"/>
              <a:lumOff val="80000"/>
            </a:schemeClr>
          </a:solidFill>
        </p:spPr>
        <p:txBody>
          <a:bodyPr>
            <a:normAutofit/>
          </a:bodyPr>
          <a:lstStyle/>
          <a:p>
            <a:pPr algn="l"/>
            <a:r>
              <a:rPr lang="tr-TR" sz="3200" dirty="0"/>
              <a:t>Soğuk Acilleri</a:t>
            </a:r>
            <a:br>
              <a:rPr lang="tr-TR" dirty="0"/>
            </a:br>
            <a:r>
              <a:rPr lang="tr-TR" sz="2400" i="1" dirty="0" err="1"/>
              <a:t>Hipotermi</a:t>
            </a:r>
            <a:r>
              <a:rPr lang="tr-TR" sz="2400" i="1" dirty="0"/>
              <a:t> – İlk Yardım</a:t>
            </a:r>
            <a:endParaRPr lang="tr-TR" sz="2700" i="1" dirty="0"/>
          </a:p>
        </p:txBody>
      </p:sp>
      <p:pic>
        <p:nvPicPr>
          <p:cNvPr id="5" name="Resim 4">
            <a:extLst>
              <a:ext uri="{FF2B5EF4-FFF2-40B4-BE49-F238E27FC236}">
                <a16:creationId xmlns:a16="http://schemas.microsoft.com/office/drawing/2014/main" id="{429DCCDC-CDEA-4F92-8B10-AF2E252320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B38BD638-7E68-2155-3266-C0C84EB2DC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423824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Dikdörtgen 8">
            <a:extLst>
              <a:ext uri="{FF2B5EF4-FFF2-40B4-BE49-F238E27FC236}">
                <a16:creationId xmlns:a16="http://schemas.microsoft.com/office/drawing/2014/main" id="{DD50566A-60E1-4098-8121-FE7CEAEF325E}"/>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İçerik Yer Tutucusu 2">
            <a:extLst>
              <a:ext uri="{FF2B5EF4-FFF2-40B4-BE49-F238E27FC236}">
                <a16:creationId xmlns:a16="http://schemas.microsoft.com/office/drawing/2014/main" id="{F3DB523F-8E76-4FE0-8C1D-6816FC03632F}"/>
              </a:ext>
            </a:extLst>
          </p:cNvPr>
          <p:cNvSpPr>
            <a:spLocks noGrp="1"/>
          </p:cNvSpPr>
          <p:nvPr>
            <p:ph idx="1"/>
          </p:nvPr>
        </p:nvSpPr>
        <p:spPr>
          <a:xfrm>
            <a:off x="568528" y="1681077"/>
            <a:ext cx="8006943" cy="1512288"/>
          </a:xfrm>
        </p:spPr>
        <p:txBody>
          <a:bodyPr>
            <a:noAutofit/>
          </a:bodyPr>
          <a:lstStyle/>
          <a:p>
            <a:pPr algn="just"/>
            <a:r>
              <a:rPr lang="tr-TR" sz="2400" b="1" i="1" dirty="0"/>
              <a:t>Sıcak yorgunluğu nedir?</a:t>
            </a:r>
            <a:endParaRPr lang="en-US" sz="2400" b="1" i="1" dirty="0"/>
          </a:p>
          <a:p>
            <a:pPr lvl="1" algn="just"/>
            <a:r>
              <a:rPr lang="tr-TR" sz="2000" dirty="0"/>
              <a:t>Yüksek sıcaklıklara uzun süre maruz kalınmasına ve sıvıların yetersiz veya dengesiz alımına bağlı olarak ortaya çıkabilen, hafif seyirli bir hastalık türüdür.</a:t>
            </a:r>
          </a:p>
        </p:txBody>
      </p:sp>
      <p:sp>
        <p:nvSpPr>
          <p:cNvPr id="8" name="Başlık 1">
            <a:extLst>
              <a:ext uri="{FF2B5EF4-FFF2-40B4-BE49-F238E27FC236}">
                <a16:creationId xmlns:a16="http://schemas.microsoft.com/office/drawing/2014/main" id="{AB48BF5A-AD1F-4B52-B91A-6CB861F8DF32}"/>
              </a:ext>
            </a:extLst>
          </p:cNvPr>
          <p:cNvSpPr>
            <a:spLocks noGrp="1"/>
          </p:cNvSpPr>
          <p:nvPr>
            <p:ph type="title"/>
          </p:nvPr>
        </p:nvSpPr>
        <p:spPr>
          <a:xfrm>
            <a:off x="457200" y="274638"/>
            <a:ext cx="7427168" cy="1143000"/>
          </a:xfrm>
          <a:solidFill>
            <a:schemeClr val="accent1">
              <a:lumMod val="20000"/>
              <a:lumOff val="80000"/>
            </a:schemeClr>
          </a:solidFill>
        </p:spPr>
        <p:txBody>
          <a:bodyPr>
            <a:normAutofit/>
          </a:bodyPr>
          <a:lstStyle/>
          <a:p>
            <a:pPr algn="l"/>
            <a:r>
              <a:rPr lang="tr-TR" sz="3200" dirty="0"/>
              <a:t>Sıcak Acilleri</a:t>
            </a:r>
            <a:br>
              <a:rPr lang="tr-TR" dirty="0"/>
            </a:br>
            <a:r>
              <a:rPr lang="tr-TR" sz="2400" i="1" dirty="0"/>
              <a:t>Sıcak Yorgunluğu</a:t>
            </a:r>
            <a:endParaRPr lang="tr-TR" sz="2700" i="1" dirty="0"/>
          </a:p>
        </p:txBody>
      </p:sp>
      <p:pic>
        <p:nvPicPr>
          <p:cNvPr id="2" name="Resi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0933" y="3717272"/>
            <a:ext cx="2880000" cy="2160000"/>
          </a:xfrm>
          <a:prstGeom prst="rect">
            <a:avLst/>
          </a:prstGeom>
        </p:spPr>
      </p:pic>
      <p:sp>
        <p:nvSpPr>
          <p:cNvPr id="7" name="İçerik Yer Tutucusu 2">
            <a:extLst>
              <a:ext uri="{FF2B5EF4-FFF2-40B4-BE49-F238E27FC236}">
                <a16:creationId xmlns:a16="http://schemas.microsoft.com/office/drawing/2014/main" id="{F3DB523F-8E76-4FE0-8C1D-6816FC03632F}"/>
              </a:ext>
            </a:extLst>
          </p:cNvPr>
          <p:cNvSpPr txBox="1">
            <a:spLocks/>
          </p:cNvSpPr>
          <p:nvPr/>
        </p:nvSpPr>
        <p:spPr>
          <a:xfrm>
            <a:off x="4427984" y="3068960"/>
            <a:ext cx="4046503" cy="3456504"/>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400" b="1" dirty="0">
                <a:ea typeface="Calibri" panose="020F0502020204030204" pitchFamily="34" charset="0"/>
                <a:cs typeface="Arial" panose="020B0604020202020204" pitchFamily="34" charset="0"/>
              </a:rPr>
              <a:t>Belirti ve bulgular;</a:t>
            </a:r>
          </a:p>
          <a:p>
            <a:pPr lvl="1" algn="just"/>
            <a:r>
              <a:rPr lang="tr-TR" sz="2000" dirty="0">
                <a:ea typeface="Calibri" panose="020F0502020204030204" pitchFamily="34" charset="0"/>
                <a:cs typeface="Arial" panose="020B0604020202020204" pitchFamily="34" charset="0"/>
              </a:rPr>
              <a:t>Aşırı terleme</a:t>
            </a:r>
            <a:endParaRPr lang="en-US" sz="2000" dirty="0">
              <a:ea typeface="Calibri" panose="020F0502020204030204" pitchFamily="34" charset="0"/>
              <a:cs typeface="Arial" panose="020B0604020202020204" pitchFamily="34" charset="0"/>
            </a:endParaRPr>
          </a:p>
          <a:p>
            <a:pPr lvl="1" algn="just"/>
            <a:r>
              <a:rPr lang="tr-TR" sz="2000" dirty="0">
                <a:ea typeface="Calibri" panose="020F0502020204030204" pitchFamily="34" charset="0"/>
                <a:cs typeface="Arial" panose="020B0604020202020204" pitchFamily="34" charset="0"/>
              </a:rPr>
              <a:t>Solgunluk</a:t>
            </a:r>
            <a:endParaRPr lang="en-US" sz="2000" dirty="0">
              <a:ea typeface="Calibri" panose="020F0502020204030204" pitchFamily="34" charset="0"/>
              <a:cs typeface="Arial" panose="020B0604020202020204" pitchFamily="34" charset="0"/>
            </a:endParaRPr>
          </a:p>
          <a:p>
            <a:pPr lvl="1" algn="just"/>
            <a:r>
              <a:rPr lang="tr-TR" sz="2000" dirty="0">
                <a:ea typeface="Calibri" panose="020F0502020204030204" pitchFamily="34" charset="0"/>
                <a:cs typeface="Arial" panose="020B0604020202020204" pitchFamily="34" charset="0"/>
              </a:rPr>
              <a:t>Kas krampları</a:t>
            </a:r>
            <a:endParaRPr lang="en-US" sz="2000" dirty="0">
              <a:ea typeface="Calibri" panose="020F0502020204030204" pitchFamily="34" charset="0"/>
              <a:cs typeface="Arial" panose="020B0604020202020204" pitchFamily="34" charset="0"/>
            </a:endParaRPr>
          </a:p>
          <a:p>
            <a:pPr lvl="1" algn="just"/>
            <a:r>
              <a:rPr lang="tr-TR" sz="2000" dirty="0">
                <a:ea typeface="Calibri" panose="020F0502020204030204" pitchFamily="34" charset="0"/>
                <a:cs typeface="Arial" panose="020B0604020202020204" pitchFamily="34" charset="0"/>
              </a:rPr>
              <a:t>Baş ağrısı, baş dönmesi veya yorgunluk</a:t>
            </a:r>
            <a:endParaRPr lang="en-US" sz="2000" dirty="0">
              <a:ea typeface="Calibri" panose="020F0502020204030204" pitchFamily="34" charset="0"/>
              <a:cs typeface="Arial" panose="020B0604020202020204" pitchFamily="34" charset="0"/>
            </a:endParaRPr>
          </a:p>
          <a:p>
            <a:pPr lvl="1" algn="just"/>
            <a:r>
              <a:rPr lang="tr-TR" sz="2000" dirty="0">
                <a:ea typeface="Calibri" panose="020F0502020204030204" pitchFamily="34" charset="0"/>
                <a:cs typeface="Arial" panose="020B0604020202020204" pitchFamily="34" charset="0"/>
              </a:rPr>
              <a:t>Uykuya meyil</a:t>
            </a:r>
            <a:endParaRPr lang="en-US" sz="2000" dirty="0">
              <a:ea typeface="Calibri" panose="020F0502020204030204" pitchFamily="34" charset="0"/>
              <a:cs typeface="Arial" panose="020B0604020202020204" pitchFamily="34" charset="0"/>
            </a:endParaRPr>
          </a:p>
          <a:p>
            <a:pPr lvl="1" algn="just"/>
            <a:r>
              <a:rPr lang="tr-TR" sz="2000" dirty="0">
                <a:ea typeface="Calibri" panose="020F0502020204030204" pitchFamily="34" charset="0"/>
                <a:cs typeface="Arial" panose="020B0604020202020204" pitchFamily="34" charset="0"/>
              </a:rPr>
              <a:t>Hızlı, zayıf nabız</a:t>
            </a:r>
            <a:endParaRPr lang="en-US" sz="2000" dirty="0">
              <a:ea typeface="Calibri" panose="020F0502020204030204" pitchFamily="34" charset="0"/>
              <a:cs typeface="Arial" panose="020B0604020202020204" pitchFamily="34" charset="0"/>
            </a:endParaRPr>
          </a:p>
          <a:p>
            <a:pPr lvl="1" algn="just">
              <a:spcAft>
                <a:spcPts val="1000"/>
              </a:spcAft>
            </a:pPr>
            <a:r>
              <a:rPr lang="tr-TR" sz="2000" dirty="0">
                <a:ea typeface="Calibri" panose="020F0502020204030204" pitchFamily="34" charset="0"/>
                <a:cs typeface="Arial" panose="020B0604020202020204" pitchFamily="34" charset="0"/>
              </a:rPr>
              <a:t>Hızlı, yüzeysel nefes alma</a:t>
            </a:r>
            <a:endParaRPr lang="en-US" sz="2000" dirty="0">
              <a:ea typeface="Calibri" panose="020F0502020204030204" pitchFamily="34" charset="0"/>
              <a:cs typeface="Arial" panose="020B0604020202020204" pitchFamily="34" charset="0"/>
            </a:endParaRPr>
          </a:p>
        </p:txBody>
      </p:sp>
      <p:pic>
        <p:nvPicPr>
          <p:cNvPr id="10" name="Resim 9">
            <a:extLst>
              <a:ext uri="{FF2B5EF4-FFF2-40B4-BE49-F238E27FC236}">
                <a16:creationId xmlns:a16="http://schemas.microsoft.com/office/drawing/2014/main" id="{795C1E5A-DA82-4D98-9B52-D5A366BAB6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3" name="Resim 2">
            <a:extLst>
              <a:ext uri="{FF2B5EF4-FFF2-40B4-BE49-F238E27FC236}">
                <a16:creationId xmlns:a16="http://schemas.microsoft.com/office/drawing/2014/main" id="{F3D24087-8381-FA8B-D944-6D46046A0AD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8230745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6516CDF7-D67D-42F5-BD43-E1EB46B1C115}"/>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İçerik Yer Tutucusu 2">
            <a:extLst>
              <a:ext uri="{FF2B5EF4-FFF2-40B4-BE49-F238E27FC236}">
                <a16:creationId xmlns:a16="http://schemas.microsoft.com/office/drawing/2014/main" id="{F3DB523F-8E76-4FE0-8C1D-6816FC03632F}"/>
              </a:ext>
            </a:extLst>
          </p:cNvPr>
          <p:cNvSpPr>
            <a:spLocks noGrp="1"/>
          </p:cNvSpPr>
          <p:nvPr>
            <p:ph idx="1"/>
          </p:nvPr>
        </p:nvSpPr>
        <p:spPr>
          <a:xfrm>
            <a:off x="683567" y="3789040"/>
            <a:ext cx="7560840" cy="1872208"/>
          </a:xfrm>
          <a:solidFill>
            <a:schemeClr val="bg1"/>
          </a:solidFill>
        </p:spPr>
        <p:txBody>
          <a:bodyPr>
            <a:noAutofit/>
          </a:bodyPr>
          <a:lstStyle/>
          <a:p>
            <a:pPr algn="just"/>
            <a:r>
              <a:rPr lang="tr-TR" sz="2000" dirty="0">
                <a:effectLst/>
                <a:ea typeface="Calibri" panose="020F0502020204030204" pitchFamily="34" charset="0"/>
                <a:cs typeface="Arial" panose="020B0604020202020204" pitchFamily="34" charset="0"/>
              </a:rPr>
              <a:t>Hasta/yaralının serin bir yere taşınmasına yardımcı olun.</a:t>
            </a:r>
            <a:endParaRPr lang="tr-TR" sz="2000" dirty="0">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Bacaklarını hafifçe kaldırmış bir vaziyette uzanmasını yardım edin.</a:t>
            </a:r>
            <a:endParaRPr lang="tr-TR" sz="2000" dirty="0">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Hasta/yaralıyı temiz bir bez veya sünger gibi bir malzemeyle silerek ya da serin bir duş almasını sağlayarak soğutun.</a:t>
            </a:r>
            <a:endParaRPr lang="tr-TR" sz="2000" dirty="0">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rPr>
              <a:t>Hasta/yaralının dinlenmesini isteyin.</a:t>
            </a:r>
          </a:p>
        </p:txBody>
      </p:sp>
      <p:sp>
        <p:nvSpPr>
          <p:cNvPr id="8" name="Başlık 1">
            <a:extLst>
              <a:ext uri="{FF2B5EF4-FFF2-40B4-BE49-F238E27FC236}">
                <a16:creationId xmlns:a16="http://schemas.microsoft.com/office/drawing/2014/main" id="{AB48BF5A-AD1F-4B52-B91A-6CB861F8DF32}"/>
              </a:ext>
            </a:extLst>
          </p:cNvPr>
          <p:cNvSpPr>
            <a:spLocks noGrp="1"/>
          </p:cNvSpPr>
          <p:nvPr>
            <p:ph type="title"/>
          </p:nvPr>
        </p:nvSpPr>
        <p:spPr>
          <a:xfrm>
            <a:off x="467544" y="116632"/>
            <a:ext cx="7427168" cy="1143000"/>
          </a:xfrm>
          <a:solidFill>
            <a:schemeClr val="accent1">
              <a:lumMod val="20000"/>
              <a:lumOff val="80000"/>
            </a:schemeClr>
          </a:solidFill>
        </p:spPr>
        <p:txBody>
          <a:bodyPr>
            <a:normAutofit/>
          </a:bodyPr>
          <a:lstStyle/>
          <a:p>
            <a:pPr algn="l"/>
            <a:r>
              <a:rPr lang="tr-TR" sz="3200" dirty="0"/>
              <a:t>Sıcak acilleri</a:t>
            </a:r>
            <a:br>
              <a:rPr lang="tr-TR" dirty="0"/>
            </a:br>
            <a:r>
              <a:rPr lang="tr-TR" sz="2400" i="1" dirty="0"/>
              <a:t>Sıcak yorgunluğu – İlk yardım</a:t>
            </a:r>
            <a:endParaRPr lang="tr-TR" sz="2700" i="1" dirty="0"/>
          </a:p>
        </p:txBody>
      </p:sp>
      <p:pic>
        <p:nvPicPr>
          <p:cNvPr id="3" name="Resim 2">
            <a:extLst>
              <a:ext uri="{FF2B5EF4-FFF2-40B4-BE49-F238E27FC236}">
                <a16:creationId xmlns:a16="http://schemas.microsoft.com/office/drawing/2014/main" id="{E887C414-F456-9145-8799-D6DE3E545E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63987" y="1700808"/>
            <a:ext cx="2400000" cy="1800000"/>
          </a:xfrm>
          <a:prstGeom prst="rect">
            <a:avLst/>
          </a:prstGeom>
        </p:spPr>
      </p:pic>
      <p:pic>
        <p:nvPicPr>
          <p:cNvPr id="7" name="Resim 6">
            <a:extLst>
              <a:ext uri="{FF2B5EF4-FFF2-40B4-BE49-F238E27FC236}">
                <a16:creationId xmlns:a16="http://schemas.microsoft.com/office/drawing/2014/main" id="{C04378B6-BB55-490E-BFF3-827DC8ED95B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7400D226-F9BC-65CF-12ED-3D16242522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6169240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Dikdörtgen 6">
            <a:extLst>
              <a:ext uri="{FF2B5EF4-FFF2-40B4-BE49-F238E27FC236}">
                <a16:creationId xmlns:a16="http://schemas.microsoft.com/office/drawing/2014/main" id="{51FB9B26-E64C-4B05-8EDF-ACF9FE1C7E6C}"/>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İçerik Yer Tutucusu 2">
            <a:extLst>
              <a:ext uri="{FF2B5EF4-FFF2-40B4-BE49-F238E27FC236}">
                <a16:creationId xmlns:a16="http://schemas.microsoft.com/office/drawing/2014/main" id="{F3DB523F-8E76-4FE0-8C1D-6816FC03632F}"/>
              </a:ext>
            </a:extLst>
          </p:cNvPr>
          <p:cNvSpPr>
            <a:spLocks noGrp="1"/>
          </p:cNvSpPr>
          <p:nvPr>
            <p:ph idx="1"/>
          </p:nvPr>
        </p:nvSpPr>
        <p:spPr>
          <a:xfrm>
            <a:off x="467544" y="2492896"/>
            <a:ext cx="5743792" cy="2736304"/>
          </a:xfrm>
          <a:solidFill>
            <a:schemeClr val="bg1"/>
          </a:solidFill>
        </p:spPr>
        <p:txBody>
          <a:bodyPr>
            <a:noAutofit/>
          </a:bodyPr>
          <a:lstStyle/>
          <a:p>
            <a:pPr algn="just"/>
            <a:r>
              <a:rPr lang="tr-TR" sz="2000" dirty="0">
                <a:effectLst/>
                <a:ea typeface="Calibri" panose="020F0502020204030204" pitchFamily="34" charset="0"/>
                <a:cs typeface="Arial" panose="020B0604020202020204" pitchFamily="34" charset="0"/>
              </a:rPr>
              <a:t>Normal şartlarda hasta/yaralıdan ilk yardımın temel bir kuralı olarak herhangi bir şey yememesi ve içmemesi istenirken, sıcak yorgunluğunda istisnai bir durum olarak bol su içmesi istenir.</a:t>
            </a:r>
            <a:endParaRPr lang="tr-TR" sz="2000" dirty="0">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112 acil yardım numarasını arayarak ya da aratarak yardım istemeyi unutmayın.</a:t>
            </a:r>
            <a:endParaRPr lang="tr-TR" sz="2000" dirty="0">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Hasta/yaralının nefesini ve bilincini gözlemlemeye devam edin.</a:t>
            </a:r>
            <a:endParaRPr lang="en-US" sz="2000" dirty="0">
              <a:effectLst/>
              <a:ea typeface="Calibri" panose="020F0502020204030204" pitchFamily="34" charset="0"/>
              <a:cs typeface="Arial" panose="020B0604020202020204" pitchFamily="34" charset="0"/>
            </a:endParaRPr>
          </a:p>
        </p:txBody>
      </p:sp>
      <p:sp>
        <p:nvSpPr>
          <p:cNvPr id="8" name="Başlık 1">
            <a:extLst>
              <a:ext uri="{FF2B5EF4-FFF2-40B4-BE49-F238E27FC236}">
                <a16:creationId xmlns:a16="http://schemas.microsoft.com/office/drawing/2014/main" id="{AB48BF5A-AD1F-4B52-B91A-6CB861F8DF32}"/>
              </a:ext>
            </a:extLst>
          </p:cNvPr>
          <p:cNvSpPr>
            <a:spLocks noGrp="1"/>
          </p:cNvSpPr>
          <p:nvPr>
            <p:ph type="title"/>
          </p:nvPr>
        </p:nvSpPr>
        <p:spPr>
          <a:xfrm>
            <a:off x="467544" y="116632"/>
            <a:ext cx="7427168" cy="1143000"/>
          </a:xfrm>
          <a:solidFill>
            <a:schemeClr val="accent1">
              <a:lumMod val="20000"/>
              <a:lumOff val="80000"/>
            </a:schemeClr>
          </a:solidFill>
        </p:spPr>
        <p:txBody>
          <a:bodyPr>
            <a:normAutofit/>
          </a:bodyPr>
          <a:lstStyle/>
          <a:p>
            <a:pPr algn="l"/>
            <a:r>
              <a:rPr lang="tr-TR" sz="3200" dirty="0"/>
              <a:t>Sıcak Acilleri</a:t>
            </a:r>
            <a:br>
              <a:rPr lang="tr-TR" dirty="0"/>
            </a:br>
            <a:r>
              <a:rPr lang="tr-TR" sz="2400" i="1" dirty="0"/>
              <a:t>Sıcak Yorgunluğu – İlk Yardım</a:t>
            </a:r>
            <a:endParaRPr lang="tr-TR" sz="2700" i="1" dirty="0"/>
          </a:p>
        </p:txBody>
      </p:sp>
      <p:pic>
        <p:nvPicPr>
          <p:cNvPr id="9" name="Resim 8">
            <a:extLst>
              <a:ext uri="{FF2B5EF4-FFF2-40B4-BE49-F238E27FC236}">
                <a16:creationId xmlns:a16="http://schemas.microsoft.com/office/drawing/2014/main" id="{0876BAFB-0C8B-4D20-A1B6-25479C1C85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3" name="Resim 2">
            <a:extLst>
              <a:ext uri="{FF2B5EF4-FFF2-40B4-BE49-F238E27FC236}">
                <a16:creationId xmlns:a16="http://schemas.microsoft.com/office/drawing/2014/main" id="{38E39723-435B-4A46-B02F-448CA34E1BD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85649" y="2708920"/>
            <a:ext cx="2555776" cy="1916832"/>
          </a:xfrm>
          <a:prstGeom prst="rect">
            <a:avLst/>
          </a:prstGeom>
        </p:spPr>
      </p:pic>
      <p:pic>
        <p:nvPicPr>
          <p:cNvPr id="2" name="Resim 1">
            <a:extLst>
              <a:ext uri="{FF2B5EF4-FFF2-40B4-BE49-F238E27FC236}">
                <a16:creationId xmlns:a16="http://schemas.microsoft.com/office/drawing/2014/main" id="{FBA0C50A-EA9A-BC7D-1957-18AD2CB086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4104594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0DD3FA3-9F31-4FFF-AEB1-3893EA19B9F1}"/>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İçerik Yer Tutucusu 2">
            <a:extLst>
              <a:ext uri="{FF2B5EF4-FFF2-40B4-BE49-F238E27FC236}">
                <a16:creationId xmlns:a16="http://schemas.microsoft.com/office/drawing/2014/main" id="{F3DB523F-8E76-4FE0-8C1D-6816FC03632F}"/>
              </a:ext>
            </a:extLst>
          </p:cNvPr>
          <p:cNvSpPr>
            <a:spLocks noGrp="1"/>
          </p:cNvSpPr>
          <p:nvPr>
            <p:ph idx="1"/>
          </p:nvPr>
        </p:nvSpPr>
        <p:spPr>
          <a:xfrm>
            <a:off x="755576" y="1628800"/>
            <a:ext cx="7776864" cy="4608512"/>
          </a:xfrm>
          <a:solidFill>
            <a:schemeClr val="bg1"/>
          </a:solidFill>
        </p:spPr>
        <p:txBody>
          <a:bodyPr>
            <a:noAutofit/>
          </a:bodyPr>
          <a:lstStyle/>
          <a:p>
            <a:pPr algn="just">
              <a:tabLst>
                <a:tab pos="5213350" algn="l"/>
              </a:tabLst>
            </a:pPr>
            <a:r>
              <a:rPr lang="tr-TR" sz="2400" dirty="0">
                <a:effectLst/>
                <a:ea typeface="Times New Roman" panose="02020603050405020304" pitchFamily="18" charset="0"/>
              </a:rPr>
              <a:t>Hasta/yaralıda bilinç kaybı var ancak hala nefes almaya devam ediyorsa;</a:t>
            </a:r>
            <a:endParaRPr lang="en-US" sz="2400" dirty="0">
              <a:effectLst/>
              <a:ea typeface="Times New Roman" panose="02020603050405020304" pitchFamily="18" charset="0"/>
            </a:endParaRPr>
          </a:p>
          <a:p>
            <a:pPr lvl="1" algn="just">
              <a:tabLst>
                <a:tab pos="5213350" algn="l"/>
              </a:tabLst>
            </a:pPr>
            <a:r>
              <a:rPr lang="tr-TR" sz="2000" dirty="0">
                <a:effectLst/>
                <a:ea typeface="Times New Roman" panose="02020603050405020304" pitchFamily="18" charset="0"/>
              </a:rPr>
              <a:t>Hasta/yaralıyı kurtarma (iyileşme, derlenme) pozisyonuna getirin.</a:t>
            </a:r>
            <a:endParaRPr lang="en-US" sz="2000" dirty="0">
              <a:effectLst/>
              <a:ea typeface="Times New Roman" panose="02020603050405020304" pitchFamily="18" charset="0"/>
            </a:endParaRPr>
          </a:p>
          <a:p>
            <a:pPr lvl="1" algn="just">
              <a:tabLst>
                <a:tab pos="5213350" algn="l"/>
              </a:tabLst>
            </a:pPr>
            <a:r>
              <a:rPr lang="tr-TR" sz="2000" dirty="0">
                <a:effectLst/>
                <a:ea typeface="Times New Roman" panose="02020603050405020304" pitchFamily="18" charset="0"/>
              </a:rPr>
              <a:t>Hasta/yaralıyı gözlemlemeye ve solunumunu kontrol etmeye devam edin.</a:t>
            </a:r>
            <a:endParaRPr lang="en-US" sz="2000" dirty="0">
              <a:effectLst/>
              <a:ea typeface="Times New Roman" panose="02020603050405020304" pitchFamily="18" charset="0"/>
            </a:endParaRPr>
          </a:p>
          <a:p>
            <a:pPr algn="just">
              <a:tabLst>
                <a:tab pos="5213350" algn="l"/>
              </a:tabLst>
            </a:pPr>
            <a:r>
              <a:rPr lang="tr-TR" sz="2400" dirty="0">
                <a:effectLst/>
                <a:ea typeface="Times New Roman" panose="02020603050405020304" pitchFamily="18" charset="0"/>
              </a:rPr>
              <a:t>Ancak hasta/yaralının solunumu durursa:</a:t>
            </a:r>
            <a:endParaRPr lang="en-US" sz="2400" dirty="0">
              <a:effectLst/>
              <a:ea typeface="Times New Roman" panose="02020603050405020304" pitchFamily="18" charset="0"/>
            </a:endParaRPr>
          </a:p>
          <a:p>
            <a:pPr lvl="1" algn="just">
              <a:tabLst>
                <a:tab pos="5213350" algn="l"/>
              </a:tabLst>
            </a:pPr>
            <a:r>
              <a:rPr lang="tr-TR" sz="2000" dirty="0">
                <a:effectLst/>
                <a:ea typeface="Times New Roman" panose="02020603050405020304" pitchFamily="18" charset="0"/>
              </a:rPr>
              <a:t>Temel Yaşam Desteğine başlayın.</a:t>
            </a:r>
            <a:endParaRPr lang="en-US" sz="2000" dirty="0">
              <a:effectLst/>
              <a:ea typeface="Times New Roman" panose="02020603050405020304" pitchFamily="18" charset="0"/>
            </a:endParaRPr>
          </a:p>
          <a:p>
            <a:pPr lvl="1" algn="just">
              <a:spcAft>
                <a:spcPts val="1200"/>
              </a:spcAft>
              <a:tabLst>
                <a:tab pos="5213350" algn="l"/>
              </a:tabLst>
            </a:pPr>
            <a:r>
              <a:rPr lang="tr-TR" sz="2000" dirty="0">
                <a:effectLst/>
                <a:ea typeface="Times New Roman" panose="02020603050405020304" pitchFamily="18" charset="0"/>
              </a:rPr>
              <a:t>Temel Yaşam Desteği; hasta/yaralı uyanıncaya, hareket edinceye, gözlerini açıncaya ve normal nefes alma başlayıncaya kadar; yardım (deneyimli sağlık ekibi) gelinceye ve devralıncaya kadar; devam edemeyecek kadar yorgun hale gelinceye kadar veya olay yeri sizin devam etmeniz için güvensiz hale gelinceye kadar kesilmemelidir.</a:t>
            </a:r>
            <a:endParaRPr lang="en-US" sz="2000" dirty="0">
              <a:effectLst/>
              <a:ea typeface="Times New Roman" panose="02020603050405020304" pitchFamily="18" charset="0"/>
            </a:endParaRPr>
          </a:p>
        </p:txBody>
      </p:sp>
      <p:sp>
        <p:nvSpPr>
          <p:cNvPr id="8" name="Başlık 1">
            <a:extLst>
              <a:ext uri="{FF2B5EF4-FFF2-40B4-BE49-F238E27FC236}">
                <a16:creationId xmlns:a16="http://schemas.microsoft.com/office/drawing/2014/main" id="{FBF39984-1AF4-4C91-B241-911A1E40CA8B}"/>
              </a:ext>
            </a:extLst>
          </p:cNvPr>
          <p:cNvSpPr>
            <a:spLocks noGrp="1"/>
          </p:cNvSpPr>
          <p:nvPr>
            <p:ph type="title"/>
          </p:nvPr>
        </p:nvSpPr>
        <p:spPr>
          <a:xfrm>
            <a:off x="467544" y="116632"/>
            <a:ext cx="7427168" cy="1143000"/>
          </a:xfrm>
          <a:solidFill>
            <a:schemeClr val="accent1">
              <a:lumMod val="20000"/>
              <a:lumOff val="80000"/>
            </a:schemeClr>
          </a:solidFill>
        </p:spPr>
        <p:txBody>
          <a:bodyPr>
            <a:normAutofit/>
          </a:bodyPr>
          <a:lstStyle/>
          <a:p>
            <a:pPr algn="l"/>
            <a:r>
              <a:rPr lang="tr-TR" sz="3200" dirty="0"/>
              <a:t>Sıcak Acilleri</a:t>
            </a:r>
            <a:br>
              <a:rPr lang="tr-TR" dirty="0"/>
            </a:br>
            <a:r>
              <a:rPr lang="tr-TR" sz="2400" i="1" dirty="0"/>
              <a:t>Sıcak Yorgunluğu – İlk Yardım</a:t>
            </a:r>
            <a:endParaRPr lang="tr-TR" sz="2700" i="1" dirty="0"/>
          </a:p>
        </p:txBody>
      </p:sp>
      <p:pic>
        <p:nvPicPr>
          <p:cNvPr id="5" name="Resim 4">
            <a:extLst>
              <a:ext uri="{FF2B5EF4-FFF2-40B4-BE49-F238E27FC236}">
                <a16:creationId xmlns:a16="http://schemas.microsoft.com/office/drawing/2014/main" id="{DE824257-F2DE-4F1B-BD89-A8F90821A6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708980B8-DB41-C063-F4CD-80BBFB32F9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8649628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BBB34C16-B964-42C6-8B40-516B75C1EA17}"/>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8" name="Başlık 1">
            <a:extLst>
              <a:ext uri="{FF2B5EF4-FFF2-40B4-BE49-F238E27FC236}">
                <a16:creationId xmlns:a16="http://schemas.microsoft.com/office/drawing/2014/main" id="{FBF39984-1AF4-4C91-B241-911A1E40CA8B}"/>
              </a:ext>
            </a:extLst>
          </p:cNvPr>
          <p:cNvSpPr>
            <a:spLocks noGrp="1"/>
          </p:cNvSpPr>
          <p:nvPr>
            <p:ph type="title"/>
          </p:nvPr>
        </p:nvSpPr>
        <p:spPr>
          <a:xfrm>
            <a:off x="467544" y="116632"/>
            <a:ext cx="7427168" cy="1143000"/>
          </a:xfrm>
        </p:spPr>
        <p:txBody>
          <a:bodyPr>
            <a:normAutofit/>
          </a:bodyPr>
          <a:lstStyle/>
          <a:p>
            <a:pPr algn="l"/>
            <a:r>
              <a:rPr lang="tr-TR" sz="3200" dirty="0"/>
              <a:t>Sıcak Acilleri</a:t>
            </a:r>
            <a:br>
              <a:rPr lang="tr-TR" dirty="0"/>
            </a:br>
            <a:r>
              <a:rPr lang="tr-TR" sz="2400" i="1" dirty="0"/>
              <a:t>Sıcak Çarpması</a:t>
            </a:r>
            <a:endParaRPr lang="tr-TR" sz="2700" i="1" dirty="0"/>
          </a:p>
        </p:txBody>
      </p:sp>
      <p:sp>
        <p:nvSpPr>
          <p:cNvPr id="4" name="İçerik Yer Tutucusu 2">
            <a:extLst>
              <a:ext uri="{FF2B5EF4-FFF2-40B4-BE49-F238E27FC236}">
                <a16:creationId xmlns:a16="http://schemas.microsoft.com/office/drawing/2014/main" id="{F3DB523F-8E76-4FE0-8C1D-6816FC03632F}"/>
              </a:ext>
            </a:extLst>
          </p:cNvPr>
          <p:cNvSpPr txBox="1">
            <a:spLocks/>
          </p:cNvSpPr>
          <p:nvPr/>
        </p:nvSpPr>
        <p:spPr>
          <a:xfrm>
            <a:off x="683568" y="2636912"/>
            <a:ext cx="7488832" cy="201622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tr-TR" sz="2400" b="1" i="1" dirty="0"/>
              <a:t>Sıcak çarpması nedir?</a:t>
            </a:r>
          </a:p>
          <a:p>
            <a:pPr lvl="1" algn="just"/>
            <a:r>
              <a:rPr lang="tr-TR" sz="2000" dirty="0"/>
              <a:t>Vücut sıcaklığının 41,1 santigrat derece veya daha yüksek bir sıcaklığa yükselmesi ile karakterize bir hastalık türüdür,</a:t>
            </a:r>
          </a:p>
          <a:p>
            <a:pPr lvl="1" algn="just"/>
            <a:r>
              <a:rPr lang="tr-TR" sz="2000" dirty="0"/>
              <a:t>Temel sorun vücudun ısı düzenleme mekanizmasının bozulmuş olmasıdır.</a:t>
            </a:r>
            <a:endParaRPr lang="en-US" sz="2000" dirty="0"/>
          </a:p>
        </p:txBody>
      </p:sp>
      <p:pic>
        <p:nvPicPr>
          <p:cNvPr id="6" name="Resim 5">
            <a:extLst>
              <a:ext uri="{FF2B5EF4-FFF2-40B4-BE49-F238E27FC236}">
                <a16:creationId xmlns:a16="http://schemas.microsoft.com/office/drawing/2014/main" id="{BAF4B636-AA52-4CB0-BC1F-2FCD94A563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881CD02F-F68F-D168-8D94-27711F71A5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670778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12E9E512-3450-4B4E-A6A2-41A3939F47A8}"/>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İçerik Yer Tutucusu 2">
            <a:extLst>
              <a:ext uri="{FF2B5EF4-FFF2-40B4-BE49-F238E27FC236}">
                <a16:creationId xmlns:a16="http://schemas.microsoft.com/office/drawing/2014/main" id="{F3DB523F-8E76-4FE0-8C1D-6816FC03632F}"/>
              </a:ext>
            </a:extLst>
          </p:cNvPr>
          <p:cNvSpPr>
            <a:spLocks noGrp="1"/>
          </p:cNvSpPr>
          <p:nvPr>
            <p:ph idx="1"/>
          </p:nvPr>
        </p:nvSpPr>
        <p:spPr>
          <a:xfrm>
            <a:off x="611560" y="2060848"/>
            <a:ext cx="7848872" cy="3888432"/>
          </a:xfrm>
        </p:spPr>
        <p:txBody>
          <a:bodyPr>
            <a:noAutofit/>
          </a:bodyPr>
          <a:lstStyle/>
          <a:p>
            <a:pPr algn="just"/>
            <a:r>
              <a:rPr lang="tr-TR" sz="2000" dirty="0">
                <a:effectLst/>
                <a:ea typeface="Calibri" panose="020F0502020204030204" pitchFamily="34" charset="0"/>
                <a:cs typeface="Arial" panose="020B0604020202020204" pitchFamily="34" charset="0"/>
              </a:rPr>
              <a:t>Özellikle şapka, güneş gözlüğü ve şemsiye gibi güneş ışığından koruyacak aksesuarlar kullanılmalıdır.</a:t>
            </a:r>
            <a:endParaRPr lang="en-US" sz="2000" dirty="0">
              <a:effectLst/>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Güneşe çıkmadan en az 30 dakika önce en az 30 faktörlü koruyucu bir güneş kremi kullanılmalıdır. Eğer yüzülüyorsa güneş koruyucu krem iki saatte bir yenilenmelidir.</a:t>
            </a:r>
            <a:endParaRPr lang="en-US" sz="2000" dirty="0">
              <a:effectLst/>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Mevsim şartlarına uygun, bol, terletmeyen, açık renkli ve hafif giysiler giyilmelidir.</a:t>
            </a:r>
            <a:endParaRPr lang="en-US" sz="2000" dirty="0">
              <a:effectLst/>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Bol miktarda sıvı tüketilmelidir.</a:t>
            </a:r>
            <a:endParaRPr lang="en-US" sz="2000" dirty="0">
              <a:effectLst/>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Vücut temiz tutulmalıdır.</a:t>
            </a:r>
            <a:endParaRPr lang="en-US" sz="2000" dirty="0">
              <a:effectLst/>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Her öğünde yeteri miktarda sindirimi kolay hafif yiyecekler tercih edilmelidir.</a:t>
            </a:r>
            <a:endParaRPr lang="en-US" sz="2000" dirty="0">
              <a:effectLst/>
              <a:ea typeface="Calibri" panose="020F0502020204030204" pitchFamily="34" charset="0"/>
              <a:cs typeface="Arial" panose="020B0604020202020204" pitchFamily="34" charset="0"/>
            </a:endParaRPr>
          </a:p>
        </p:txBody>
      </p:sp>
      <p:sp>
        <p:nvSpPr>
          <p:cNvPr id="8" name="Başlık 1">
            <a:extLst>
              <a:ext uri="{FF2B5EF4-FFF2-40B4-BE49-F238E27FC236}">
                <a16:creationId xmlns:a16="http://schemas.microsoft.com/office/drawing/2014/main" id="{FBF39984-1AF4-4C91-B241-911A1E40CA8B}"/>
              </a:ext>
            </a:extLst>
          </p:cNvPr>
          <p:cNvSpPr>
            <a:spLocks noGrp="1"/>
          </p:cNvSpPr>
          <p:nvPr>
            <p:ph type="title"/>
          </p:nvPr>
        </p:nvSpPr>
        <p:spPr>
          <a:xfrm>
            <a:off x="467544" y="116632"/>
            <a:ext cx="7427168" cy="1143000"/>
          </a:xfrm>
        </p:spPr>
        <p:txBody>
          <a:bodyPr>
            <a:normAutofit/>
          </a:bodyPr>
          <a:lstStyle/>
          <a:p>
            <a:pPr algn="l"/>
            <a:r>
              <a:rPr lang="tr-TR" sz="3200" dirty="0"/>
              <a:t>Sıcak Acilleri</a:t>
            </a:r>
            <a:br>
              <a:rPr lang="tr-TR" dirty="0"/>
            </a:br>
            <a:r>
              <a:rPr lang="tr-TR" sz="2400" i="1" dirty="0"/>
              <a:t>Sıcak Çarpması – Korunma Yöntemleri</a:t>
            </a:r>
            <a:endParaRPr lang="tr-TR" sz="2700" i="1" dirty="0"/>
          </a:p>
        </p:txBody>
      </p:sp>
      <p:pic>
        <p:nvPicPr>
          <p:cNvPr id="5" name="Resim 4">
            <a:extLst>
              <a:ext uri="{FF2B5EF4-FFF2-40B4-BE49-F238E27FC236}">
                <a16:creationId xmlns:a16="http://schemas.microsoft.com/office/drawing/2014/main" id="{F47875AF-7812-4199-A92F-C49B2D9400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A7CA526D-973F-A27E-DFB0-AD3FA2D40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77550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E273F7CE-2CEE-4DFF-99AE-A0E66A854217}"/>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Termal Yanıklar- </a:t>
            </a:r>
            <a:r>
              <a:rPr lang="tr-TR" sz="2700" i="1" dirty="0">
                <a:latin typeface="+mn-lt"/>
              </a:rPr>
              <a:t>İlk Yardım</a:t>
            </a: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06868" y="1772816"/>
            <a:ext cx="7997580" cy="3744416"/>
          </a:xfrm>
        </p:spPr>
        <p:txBody>
          <a:bodyPr>
            <a:noAutofit/>
          </a:bodyPr>
          <a:lstStyle/>
          <a:p>
            <a:pPr algn="just">
              <a:lnSpc>
                <a:spcPct val="115000"/>
              </a:lnSpc>
            </a:pPr>
            <a:r>
              <a:rPr lang="tr-TR" sz="2400" dirty="0">
                <a:ea typeface="Times New Roman" panose="02020603050405020304" pitchFamily="18" charset="0"/>
              </a:rPr>
              <a:t>Olay yerinin sizin ve hasta/yaralı için güvenli olduğundan emin olun.</a:t>
            </a:r>
          </a:p>
          <a:p>
            <a:pPr algn="just">
              <a:lnSpc>
                <a:spcPct val="115000"/>
              </a:lnSpc>
            </a:pPr>
            <a:r>
              <a:rPr lang="tr-TR" sz="2400" dirty="0">
                <a:effectLst/>
                <a:ea typeface="Times New Roman" panose="02020603050405020304" pitchFamily="18" charset="0"/>
              </a:rPr>
              <a:t>Yanma nedenini ortadan kaldırın. </a:t>
            </a:r>
            <a:r>
              <a:rPr lang="tr-TR" sz="2400" dirty="0">
                <a:solidFill>
                  <a:srgbClr val="2C2F34"/>
                </a:solidFill>
                <a:effectLst/>
                <a:ea typeface="Times New Roman" panose="02020603050405020304" pitchFamily="18" charset="0"/>
              </a:rPr>
              <a:t>Ateş varsa söndürün ve </a:t>
            </a:r>
            <a:r>
              <a:rPr lang="tr-TR" sz="2400" dirty="0">
                <a:effectLst/>
                <a:ea typeface="Times New Roman" panose="02020603050405020304" pitchFamily="18" charset="0"/>
              </a:rPr>
              <a:t>gerekiyorsa</a:t>
            </a:r>
            <a:r>
              <a:rPr lang="tr-TR" sz="2400" dirty="0">
                <a:solidFill>
                  <a:srgbClr val="2C2F34"/>
                </a:solidFill>
                <a:effectLst/>
                <a:ea typeface="Times New Roman" panose="02020603050405020304" pitchFamily="18" charset="0"/>
              </a:rPr>
              <a:t> elektrik sigortalarını kapatın.</a:t>
            </a:r>
          </a:p>
          <a:p>
            <a:pPr algn="just">
              <a:lnSpc>
                <a:spcPct val="115000"/>
              </a:lnSpc>
            </a:pPr>
            <a:r>
              <a:rPr lang="tr-TR" sz="2400" dirty="0">
                <a:solidFill>
                  <a:srgbClr val="2C2F34"/>
                </a:solidFill>
                <a:effectLst/>
                <a:ea typeface="Times New Roman" panose="02020603050405020304" pitchFamily="18" charset="0"/>
              </a:rPr>
              <a:t>Alev almış ve hala yanmakta olan hasta/yaralının paniğine engel olun. Koşmasını engelleyin. Yerde yuvarlanmasını sağlayın. </a:t>
            </a:r>
            <a:r>
              <a:rPr lang="tr-TR" sz="2400" dirty="0">
                <a:effectLst/>
                <a:ea typeface="Times New Roman" panose="02020603050405020304" pitchFamily="18" charset="0"/>
              </a:rPr>
              <a:t>Mümkünse üzerini battaniye ya da bir örtü ile kapatarak alevin hava ile temasını kesin.</a:t>
            </a:r>
            <a:endParaRPr lang="en-US" sz="24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46177735-8147-475D-8510-7D57554082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7A17BEA4-FD5E-C947-FF02-F5AEFEF49A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8032877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FF7A12EB-2943-4FC7-9E86-B43218503ACF}"/>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İçerik Yer Tutucusu 2">
            <a:extLst>
              <a:ext uri="{FF2B5EF4-FFF2-40B4-BE49-F238E27FC236}">
                <a16:creationId xmlns:a16="http://schemas.microsoft.com/office/drawing/2014/main" id="{F3DB523F-8E76-4FE0-8C1D-6816FC03632F}"/>
              </a:ext>
            </a:extLst>
          </p:cNvPr>
          <p:cNvSpPr>
            <a:spLocks noGrp="1"/>
          </p:cNvSpPr>
          <p:nvPr>
            <p:ph idx="1"/>
          </p:nvPr>
        </p:nvSpPr>
        <p:spPr>
          <a:xfrm>
            <a:off x="647564" y="2132856"/>
            <a:ext cx="7848872" cy="3312368"/>
          </a:xfrm>
        </p:spPr>
        <p:txBody>
          <a:bodyPr>
            <a:noAutofit/>
          </a:bodyPr>
          <a:lstStyle/>
          <a:p>
            <a:pPr algn="just"/>
            <a:r>
              <a:rPr lang="tr-TR" sz="2000" dirty="0">
                <a:effectLst/>
                <a:ea typeface="Calibri" panose="020F0502020204030204" pitchFamily="34" charset="0"/>
                <a:cs typeface="Arial" panose="020B0604020202020204" pitchFamily="34" charset="0"/>
              </a:rPr>
              <a:t>Gereksiz ve bilinçsiz ilaç kullanılmamalıdır.</a:t>
            </a:r>
            <a:endParaRPr lang="en-US" sz="2000" dirty="0">
              <a:effectLst/>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Direkt güneş ışığında kalınmamalıdır.</a:t>
            </a:r>
            <a:endParaRPr lang="en-US" sz="2000" dirty="0">
              <a:effectLst/>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Kapalı mekânların düzenli aralıklarla havalandırılmasına özen gösterilmelidir.</a:t>
            </a:r>
            <a:endParaRPr lang="en-US" sz="2000" dirty="0">
              <a:effectLst/>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Ağır egzersiz yapılmamalı, fırsat buldukça ılık duş alınmalıdır.</a:t>
            </a:r>
            <a:endParaRPr lang="en-US" sz="2000" dirty="0">
              <a:effectLst/>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Park halindeki arabaların içerisinde beklenmemelidir.</a:t>
            </a:r>
            <a:endParaRPr lang="en-US" sz="2000" dirty="0">
              <a:effectLst/>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Alkol ve kahve tüketilmemelidir.</a:t>
            </a:r>
            <a:endParaRPr lang="tr-TR" sz="2000" dirty="0">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Günün sıcak saatlerinde aktiviteler yapılmamalıdır.</a:t>
            </a:r>
          </a:p>
          <a:p>
            <a:pPr algn="just"/>
            <a:r>
              <a:rPr lang="tr-TR" sz="2000" dirty="0">
                <a:effectLst/>
                <a:ea typeface="Calibri" panose="020F0502020204030204" pitchFamily="34" charset="0"/>
                <a:cs typeface="Arial" panose="020B0604020202020204" pitchFamily="34" charset="0"/>
              </a:rPr>
              <a:t>Mümkünse 10.00-16.00 saatleri arasında güneşe çıkılmamalıdır.</a:t>
            </a:r>
            <a:endParaRPr lang="en-US" sz="2000" dirty="0">
              <a:effectLst/>
              <a:ea typeface="Calibri" panose="020F0502020204030204" pitchFamily="34" charset="0"/>
              <a:cs typeface="Arial" panose="020B0604020202020204" pitchFamily="34" charset="0"/>
            </a:endParaRPr>
          </a:p>
        </p:txBody>
      </p:sp>
      <p:sp>
        <p:nvSpPr>
          <p:cNvPr id="8" name="Başlık 1">
            <a:extLst>
              <a:ext uri="{FF2B5EF4-FFF2-40B4-BE49-F238E27FC236}">
                <a16:creationId xmlns:a16="http://schemas.microsoft.com/office/drawing/2014/main" id="{FBF39984-1AF4-4C91-B241-911A1E40CA8B}"/>
              </a:ext>
            </a:extLst>
          </p:cNvPr>
          <p:cNvSpPr>
            <a:spLocks noGrp="1"/>
          </p:cNvSpPr>
          <p:nvPr>
            <p:ph type="title"/>
          </p:nvPr>
        </p:nvSpPr>
        <p:spPr>
          <a:xfrm>
            <a:off x="467544" y="116632"/>
            <a:ext cx="7427168" cy="1143000"/>
          </a:xfrm>
        </p:spPr>
        <p:txBody>
          <a:bodyPr>
            <a:normAutofit/>
          </a:bodyPr>
          <a:lstStyle/>
          <a:p>
            <a:pPr algn="l"/>
            <a:r>
              <a:rPr lang="tr-TR" sz="3200" dirty="0"/>
              <a:t>Sıcak Acilleri</a:t>
            </a:r>
            <a:br>
              <a:rPr lang="tr-TR" dirty="0"/>
            </a:br>
            <a:r>
              <a:rPr lang="tr-TR" sz="2400" i="1" dirty="0"/>
              <a:t>Sıcak Çarpması – Korunma Yöntemleri</a:t>
            </a:r>
            <a:endParaRPr lang="tr-TR" sz="2700" i="1" dirty="0"/>
          </a:p>
        </p:txBody>
      </p:sp>
      <p:pic>
        <p:nvPicPr>
          <p:cNvPr id="5" name="Resim 4">
            <a:extLst>
              <a:ext uri="{FF2B5EF4-FFF2-40B4-BE49-F238E27FC236}">
                <a16:creationId xmlns:a16="http://schemas.microsoft.com/office/drawing/2014/main" id="{7FC9C332-A950-4F48-8950-6DEA54B875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7F5640C5-3822-5B98-9A7E-91305C2BD1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9802528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3A8423F8-0FF4-4602-A7A4-53349BF27F30}"/>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İçerik Yer Tutucusu 2">
            <a:extLst>
              <a:ext uri="{FF2B5EF4-FFF2-40B4-BE49-F238E27FC236}">
                <a16:creationId xmlns:a16="http://schemas.microsoft.com/office/drawing/2014/main" id="{F3DB523F-8E76-4FE0-8C1D-6816FC03632F}"/>
              </a:ext>
            </a:extLst>
          </p:cNvPr>
          <p:cNvSpPr>
            <a:spLocks noGrp="1"/>
          </p:cNvSpPr>
          <p:nvPr>
            <p:ph idx="1"/>
          </p:nvPr>
        </p:nvSpPr>
        <p:spPr>
          <a:xfrm>
            <a:off x="1043608" y="1700808"/>
            <a:ext cx="7427168" cy="4176464"/>
          </a:xfrm>
        </p:spPr>
        <p:txBody>
          <a:bodyPr>
            <a:noAutofit/>
          </a:bodyPr>
          <a:lstStyle/>
          <a:p>
            <a:pPr lvl="0"/>
            <a:r>
              <a:rPr lang="tr-TR" sz="2000" dirty="0"/>
              <a:t>Sıcak, kızarmış, kırmızı kuru bir cilt</a:t>
            </a:r>
            <a:endParaRPr lang="en-US" sz="2000" dirty="0"/>
          </a:p>
          <a:p>
            <a:pPr lvl="0"/>
            <a:r>
              <a:rPr lang="tr-TR" sz="2000" dirty="0"/>
              <a:t>Baş ağrısı veya baş dönmesi</a:t>
            </a:r>
            <a:endParaRPr lang="en-US" sz="2000" dirty="0"/>
          </a:p>
          <a:p>
            <a:pPr lvl="0"/>
            <a:r>
              <a:rPr lang="tr-TR" sz="2000" dirty="0"/>
              <a:t>Uykuya meyil veya huzursuzluk</a:t>
            </a:r>
            <a:endParaRPr lang="en-US" sz="2000" dirty="0"/>
          </a:p>
          <a:p>
            <a:pPr lvl="0"/>
            <a:r>
              <a:rPr lang="tr-TR" sz="2000" dirty="0"/>
              <a:t>Çarpıntı</a:t>
            </a:r>
            <a:endParaRPr lang="en-US" sz="2000" dirty="0"/>
          </a:p>
          <a:p>
            <a:pPr lvl="0"/>
            <a:r>
              <a:rPr lang="tr-TR" sz="2000" dirty="0"/>
              <a:t>Terlemenin olmaması (egzersize bağlı olanlar hariç)</a:t>
            </a:r>
            <a:endParaRPr lang="en-US" sz="2000" dirty="0"/>
          </a:p>
          <a:p>
            <a:pPr lvl="0"/>
            <a:r>
              <a:rPr lang="tr-TR" sz="2000" dirty="0"/>
              <a:t>Kaslarda hassasiyet ve kramp</a:t>
            </a:r>
            <a:endParaRPr lang="en-US" sz="2000" dirty="0"/>
          </a:p>
          <a:p>
            <a:pPr lvl="0"/>
            <a:r>
              <a:rPr lang="tr-TR" sz="2000" dirty="0"/>
              <a:t>İdrar miktarında azalma</a:t>
            </a:r>
            <a:endParaRPr lang="en-US" sz="2000" dirty="0"/>
          </a:p>
          <a:p>
            <a:pPr lvl="0"/>
            <a:r>
              <a:rPr lang="tr-TR" sz="2000" dirty="0"/>
              <a:t>Görme bozukluğu</a:t>
            </a:r>
            <a:endParaRPr lang="en-US" sz="2000" dirty="0"/>
          </a:p>
          <a:p>
            <a:pPr lvl="0"/>
            <a:r>
              <a:rPr lang="tr-TR" sz="2000" dirty="0"/>
              <a:t>Nöbet</a:t>
            </a:r>
            <a:endParaRPr lang="en-US" sz="2000" dirty="0"/>
          </a:p>
          <a:p>
            <a:pPr lvl="0"/>
            <a:r>
              <a:rPr lang="tr-TR" sz="2000" dirty="0"/>
              <a:t>Koma</a:t>
            </a:r>
            <a:endParaRPr lang="en-US" sz="2000" dirty="0"/>
          </a:p>
          <a:p>
            <a:pPr lvl="0"/>
            <a:r>
              <a:rPr lang="tr-TR" sz="2000" dirty="0"/>
              <a:t>Vücut sıcaklığının 41.1 santigrat derece ve üzerinde olmasıdır.</a:t>
            </a:r>
            <a:endParaRPr lang="en-US" sz="2000" dirty="0"/>
          </a:p>
        </p:txBody>
      </p:sp>
      <p:sp>
        <p:nvSpPr>
          <p:cNvPr id="9" name="Başlık 1">
            <a:extLst>
              <a:ext uri="{FF2B5EF4-FFF2-40B4-BE49-F238E27FC236}">
                <a16:creationId xmlns:a16="http://schemas.microsoft.com/office/drawing/2014/main" id="{FE5E7E4D-291C-4807-AF41-AB8193ECFADC}"/>
              </a:ext>
            </a:extLst>
          </p:cNvPr>
          <p:cNvSpPr>
            <a:spLocks noGrp="1"/>
          </p:cNvSpPr>
          <p:nvPr>
            <p:ph type="title"/>
          </p:nvPr>
        </p:nvSpPr>
        <p:spPr>
          <a:xfrm>
            <a:off x="467544" y="116632"/>
            <a:ext cx="7427168" cy="1143000"/>
          </a:xfrm>
        </p:spPr>
        <p:txBody>
          <a:bodyPr>
            <a:normAutofit/>
          </a:bodyPr>
          <a:lstStyle/>
          <a:p>
            <a:pPr algn="l"/>
            <a:r>
              <a:rPr lang="tr-TR" sz="3200" dirty="0"/>
              <a:t>Sıcak Acilleri</a:t>
            </a:r>
            <a:br>
              <a:rPr lang="tr-TR" dirty="0"/>
            </a:br>
            <a:r>
              <a:rPr lang="tr-TR" sz="2400" i="1" dirty="0"/>
              <a:t>Sıcak Çarpması – Belirti Ve Bulguları</a:t>
            </a:r>
            <a:endParaRPr lang="tr-TR" sz="2700" i="1" dirty="0"/>
          </a:p>
        </p:txBody>
      </p:sp>
      <p:pic>
        <p:nvPicPr>
          <p:cNvPr id="5" name="Resim 4">
            <a:extLst>
              <a:ext uri="{FF2B5EF4-FFF2-40B4-BE49-F238E27FC236}">
                <a16:creationId xmlns:a16="http://schemas.microsoft.com/office/drawing/2014/main" id="{1A7D310D-CB03-43B9-8F29-0DA46C04BD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68BA55F3-4D08-C72B-6D8B-0F99E2A10A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6558278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72C089C-7DAA-43B1-BA72-C8140B44E389}"/>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İçerik Yer Tutucusu 2">
            <a:extLst>
              <a:ext uri="{FF2B5EF4-FFF2-40B4-BE49-F238E27FC236}">
                <a16:creationId xmlns:a16="http://schemas.microsoft.com/office/drawing/2014/main" id="{F3DB523F-8E76-4FE0-8C1D-6816FC03632F}"/>
              </a:ext>
            </a:extLst>
          </p:cNvPr>
          <p:cNvSpPr>
            <a:spLocks noGrp="1"/>
          </p:cNvSpPr>
          <p:nvPr>
            <p:ph idx="1"/>
          </p:nvPr>
        </p:nvSpPr>
        <p:spPr>
          <a:xfrm>
            <a:off x="467544" y="1844824"/>
            <a:ext cx="7992888" cy="4032448"/>
          </a:xfrm>
        </p:spPr>
        <p:txBody>
          <a:bodyPr>
            <a:noAutofit/>
          </a:bodyPr>
          <a:lstStyle/>
          <a:p>
            <a:r>
              <a:rPr lang="tr-TR" sz="2400" dirty="0"/>
              <a:t>Hasta/yaralının;</a:t>
            </a:r>
            <a:endParaRPr lang="en-US" sz="2400" dirty="0"/>
          </a:p>
          <a:p>
            <a:pPr lvl="1"/>
            <a:r>
              <a:rPr lang="tr-TR" sz="2000" dirty="0"/>
              <a:t>Serin bir yere taşınmasına yardımcı olun.</a:t>
            </a:r>
            <a:endParaRPr lang="en-US" sz="2000" dirty="0"/>
          </a:p>
          <a:p>
            <a:pPr lvl="1"/>
            <a:r>
              <a:rPr lang="tr-TR" sz="2000" dirty="0"/>
              <a:t>Nefesini ve bilincini kontrol edin.</a:t>
            </a:r>
            <a:endParaRPr lang="en-US" sz="2000" dirty="0"/>
          </a:p>
          <a:p>
            <a:pPr lvl="1"/>
            <a:r>
              <a:rPr lang="tr-TR" sz="2000" dirty="0"/>
              <a:t>Bacakları hafifçe kaldırılmış bir vaziyette uzanmasına yardım edin.</a:t>
            </a:r>
            <a:endParaRPr lang="en-US" sz="2000" dirty="0"/>
          </a:p>
          <a:p>
            <a:pPr lvl="1"/>
            <a:r>
              <a:rPr lang="tr-TR" sz="2000" dirty="0"/>
              <a:t>Soğutma işlemi uygulayın</a:t>
            </a:r>
            <a:r>
              <a:rPr lang="tr-TR" sz="2400" dirty="0"/>
              <a:t>.</a:t>
            </a:r>
            <a:endParaRPr lang="en-US" sz="2400" dirty="0"/>
          </a:p>
          <a:p>
            <a:pPr lvl="2"/>
            <a:r>
              <a:rPr lang="tr-TR" sz="2000" dirty="0"/>
              <a:t>Kişiyi temiz bir bez veya sünger gibi bir malzemeyle silerek ya da serin bir duş almasını sağlayarak soğutun.</a:t>
            </a:r>
            <a:endParaRPr lang="en-US" sz="2000" dirty="0"/>
          </a:p>
          <a:p>
            <a:pPr lvl="2"/>
            <a:r>
              <a:rPr lang="tr-TR" sz="2000" dirty="0"/>
              <a:t>Bilinç değişikliği olan hastalarda soğutma için acele edilmeli, ateş ölçümü nedeniyle tedavi geciktirilmemelidir. Soğutma işlemi vücut sıcaklığı 38-39 santigrat derece olduğunda durdurulmalıdır.</a:t>
            </a:r>
            <a:endParaRPr lang="en-US" sz="2000" dirty="0"/>
          </a:p>
        </p:txBody>
      </p:sp>
      <p:sp>
        <p:nvSpPr>
          <p:cNvPr id="9" name="Başlık 1">
            <a:extLst>
              <a:ext uri="{FF2B5EF4-FFF2-40B4-BE49-F238E27FC236}">
                <a16:creationId xmlns:a16="http://schemas.microsoft.com/office/drawing/2014/main" id="{C1DDBC6F-4D73-4428-9C65-208C5BF46AD1}"/>
              </a:ext>
            </a:extLst>
          </p:cNvPr>
          <p:cNvSpPr>
            <a:spLocks noGrp="1"/>
          </p:cNvSpPr>
          <p:nvPr>
            <p:ph type="title"/>
          </p:nvPr>
        </p:nvSpPr>
        <p:spPr>
          <a:xfrm>
            <a:off x="467544" y="116632"/>
            <a:ext cx="7427168" cy="1143000"/>
          </a:xfrm>
        </p:spPr>
        <p:txBody>
          <a:bodyPr>
            <a:normAutofit/>
          </a:bodyPr>
          <a:lstStyle/>
          <a:p>
            <a:pPr algn="l"/>
            <a:r>
              <a:rPr lang="tr-TR" sz="3200" dirty="0"/>
              <a:t>Sıcak Acilleri</a:t>
            </a:r>
            <a:br>
              <a:rPr lang="tr-TR" dirty="0"/>
            </a:br>
            <a:r>
              <a:rPr lang="tr-TR" sz="2400" i="1" dirty="0"/>
              <a:t>Sıcak Çarpması – İlk Yardım</a:t>
            </a:r>
            <a:endParaRPr lang="tr-TR" sz="2700" i="1" dirty="0"/>
          </a:p>
        </p:txBody>
      </p:sp>
      <p:pic>
        <p:nvPicPr>
          <p:cNvPr id="5" name="Resim 4">
            <a:extLst>
              <a:ext uri="{FF2B5EF4-FFF2-40B4-BE49-F238E27FC236}">
                <a16:creationId xmlns:a16="http://schemas.microsoft.com/office/drawing/2014/main" id="{6C5B03E3-F1FF-4BA0-8AE6-D5F65DFD16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D8A8A1B5-CA03-5446-BBD3-1F300A60634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132691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FD157FA6-AE69-4677-99F7-B425F6576C19}"/>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İçerik Yer Tutucusu 2">
            <a:extLst>
              <a:ext uri="{FF2B5EF4-FFF2-40B4-BE49-F238E27FC236}">
                <a16:creationId xmlns:a16="http://schemas.microsoft.com/office/drawing/2014/main" id="{F3DB523F-8E76-4FE0-8C1D-6816FC03632F}"/>
              </a:ext>
            </a:extLst>
          </p:cNvPr>
          <p:cNvSpPr>
            <a:spLocks noGrp="1"/>
          </p:cNvSpPr>
          <p:nvPr>
            <p:ph idx="1"/>
          </p:nvPr>
        </p:nvSpPr>
        <p:spPr>
          <a:xfrm>
            <a:off x="466705" y="1988840"/>
            <a:ext cx="8229600" cy="3268960"/>
          </a:xfrm>
        </p:spPr>
        <p:txBody>
          <a:bodyPr>
            <a:noAutofit/>
          </a:bodyPr>
          <a:lstStyle/>
          <a:p>
            <a:pPr algn="just"/>
            <a:r>
              <a:rPr lang="tr-TR" sz="2400" dirty="0"/>
              <a:t>Egzersize bağlı sıcak çarpmalarında:</a:t>
            </a:r>
          </a:p>
          <a:p>
            <a:pPr lvl="1" algn="just"/>
            <a:r>
              <a:rPr lang="tr-TR" sz="2400" b="1" i="1" dirty="0"/>
              <a:t>Sporcu ise:</a:t>
            </a:r>
          </a:p>
          <a:p>
            <a:pPr lvl="2" algn="just"/>
            <a:r>
              <a:rPr lang="tr-TR" sz="2000" dirty="0"/>
              <a:t>Sahada soğutulmalıdır. Kıyafetler soğutma çabası ile birlikte aynı anda çıkarılmalıdır. Buzlu su olan küvete daldırılmalıdır. Su sıcaklığı 2-15 santigrat derece olmalıdır.</a:t>
            </a:r>
          </a:p>
          <a:p>
            <a:pPr lvl="1" algn="just"/>
            <a:r>
              <a:rPr lang="tr-TR" sz="2400" b="1" i="1" dirty="0"/>
              <a:t>Çocuklarda egzersizle ilgili sıcak çarpmasında ise;</a:t>
            </a:r>
          </a:p>
          <a:p>
            <a:pPr lvl="2" algn="just"/>
            <a:r>
              <a:rPr lang="tr-TR" sz="2000" dirty="0"/>
              <a:t>Baş ve göğsün üst kısmı dışarıda kalacak şekilde buzlu suya sokulması en etkili yöntemdir.</a:t>
            </a:r>
            <a:endParaRPr lang="en-US" sz="2000" dirty="0"/>
          </a:p>
        </p:txBody>
      </p:sp>
      <p:sp>
        <p:nvSpPr>
          <p:cNvPr id="9" name="Başlık 1">
            <a:extLst>
              <a:ext uri="{FF2B5EF4-FFF2-40B4-BE49-F238E27FC236}">
                <a16:creationId xmlns:a16="http://schemas.microsoft.com/office/drawing/2014/main" id="{327D2814-BCC7-4F41-98A6-224973178E41}"/>
              </a:ext>
            </a:extLst>
          </p:cNvPr>
          <p:cNvSpPr>
            <a:spLocks noGrp="1"/>
          </p:cNvSpPr>
          <p:nvPr>
            <p:ph type="title"/>
          </p:nvPr>
        </p:nvSpPr>
        <p:spPr>
          <a:xfrm>
            <a:off x="467544" y="116632"/>
            <a:ext cx="7427168" cy="1143000"/>
          </a:xfrm>
        </p:spPr>
        <p:txBody>
          <a:bodyPr>
            <a:normAutofit/>
          </a:bodyPr>
          <a:lstStyle/>
          <a:p>
            <a:pPr algn="l"/>
            <a:r>
              <a:rPr lang="tr-TR" sz="3200" dirty="0"/>
              <a:t>Sıcak Acilleri</a:t>
            </a:r>
            <a:br>
              <a:rPr lang="tr-TR" dirty="0"/>
            </a:br>
            <a:r>
              <a:rPr lang="tr-TR" sz="2400" i="1" dirty="0"/>
              <a:t>Sıcak Çarpması – İlk Yardım</a:t>
            </a:r>
            <a:endParaRPr lang="tr-TR" sz="2700" i="1" dirty="0"/>
          </a:p>
        </p:txBody>
      </p:sp>
      <p:pic>
        <p:nvPicPr>
          <p:cNvPr id="5" name="Resim 4">
            <a:extLst>
              <a:ext uri="{FF2B5EF4-FFF2-40B4-BE49-F238E27FC236}">
                <a16:creationId xmlns:a16="http://schemas.microsoft.com/office/drawing/2014/main" id="{1DECCFAD-CC8B-4DD1-B986-87AEDE1DA0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2893DDD8-1011-EAD0-F100-A32983066B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18845306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A6E3F2D7-481E-44F8-94D0-800D3D00D0DF}"/>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İçerik Yer Tutucusu 2">
            <a:extLst>
              <a:ext uri="{FF2B5EF4-FFF2-40B4-BE49-F238E27FC236}">
                <a16:creationId xmlns:a16="http://schemas.microsoft.com/office/drawing/2014/main" id="{F3DB523F-8E76-4FE0-8C1D-6816FC03632F}"/>
              </a:ext>
            </a:extLst>
          </p:cNvPr>
          <p:cNvSpPr>
            <a:spLocks noGrp="1"/>
          </p:cNvSpPr>
          <p:nvPr>
            <p:ph idx="1"/>
          </p:nvPr>
        </p:nvSpPr>
        <p:spPr>
          <a:xfrm>
            <a:off x="539552" y="2348880"/>
            <a:ext cx="7848872" cy="2592288"/>
          </a:xfrm>
        </p:spPr>
        <p:txBody>
          <a:bodyPr>
            <a:noAutofit/>
          </a:bodyPr>
          <a:lstStyle/>
          <a:p>
            <a:pPr algn="just"/>
            <a:r>
              <a:rPr lang="tr-TR" sz="2000" dirty="0">
                <a:effectLst/>
                <a:ea typeface="Calibri" panose="020F0502020204030204" pitchFamily="34" charset="0"/>
                <a:cs typeface="Arial" panose="020B0604020202020204" pitchFamily="34" charset="0"/>
              </a:rPr>
              <a:t>Hasta/yaralının dinlenmesini isteyin.</a:t>
            </a:r>
            <a:endParaRPr lang="en-US" sz="2000" dirty="0">
              <a:effectLst/>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Normal şartlarda hasta/yaralılardan ilk yardımın temel bir kuralı herhangi bir şey yememesi ve içmemesi istenirken, sıcak çarpmasında istisnai bir durum olarak bol su içmeleri istenir.</a:t>
            </a:r>
            <a:endParaRPr lang="en-US" sz="2000" dirty="0">
              <a:effectLst/>
              <a:ea typeface="Calibri" panose="020F0502020204030204" pitchFamily="34" charset="0"/>
              <a:cs typeface="Arial" panose="020B0604020202020204" pitchFamily="34" charset="0"/>
            </a:endParaRPr>
          </a:p>
          <a:p>
            <a:pPr algn="just"/>
            <a:r>
              <a:rPr lang="tr-TR" sz="2000" dirty="0">
                <a:effectLst/>
                <a:ea typeface="Calibri" panose="020F0502020204030204" pitchFamily="34" charset="0"/>
                <a:cs typeface="Arial" panose="020B0604020202020204" pitchFamily="34" charset="0"/>
              </a:rPr>
              <a:t>112 acil yardım numarasını arayarak ya da aratarak yardım istemeyi unutmayın.</a:t>
            </a:r>
            <a:endParaRPr lang="en-US" sz="2000" dirty="0">
              <a:effectLst/>
              <a:ea typeface="Calibri" panose="020F0502020204030204" pitchFamily="34" charset="0"/>
              <a:cs typeface="Arial" panose="020B0604020202020204" pitchFamily="34" charset="0"/>
            </a:endParaRPr>
          </a:p>
          <a:p>
            <a:pPr algn="just">
              <a:spcAft>
                <a:spcPts val="1000"/>
              </a:spcAft>
            </a:pPr>
            <a:r>
              <a:rPr lang="tr-TR" sz="2000" dirty="0">
                <a:effectLst/>
                <a:ea typeface="Calibri" panose="020F0502020204030204" pitchFamily="34" charset="0"/>
                <a:cs typeface="Arial" panose="020B0604020202020204" pitchFamily="34" charset="0"/>
              </a:rPr>
              <a:t>Hasta/yaralının nefesini ve bilincini gözlemlemeye devam edin.</a:t>
            </a:r>
            <a:endParaRPr lang="en-US" sz="2000" dirty="0">
              <a:effectLst/>
              <a:ea typeface="Calibri" panose="020F0502020204030204" pitchFamily="34" charset="0"/>
              <a:cs typeface="Arial" panose="020B0604020202020204" pitchFamily="34" charset="0"/>
            </a:endParaRPr>
          </a:p>
        </p:txBody>
      </p:sp>
      <p:sp>
        <p:nvSpPr>
          <p:cNvPr id="9" name="Başlık 1">
            <a:extLst>
              <a:ext uri="{FF2B5EF4-FFF2-40B4-BE49-F238E27FC236}">
                <a16:creationId xmlns:a16="http://schemas.microsoft.com/office/drawing/2014/main" id="{327D2814-BCC7-4F41-98A6-224973178E41}"/>
              </a:ext>
            </a:extLst>
          </p:cNvPr>
          <p:cNvSpPr>
            <a:spLocks noGrp="1"/>
          </p:cNvSpPr>
          <p:nvPr>
            <p:ph type="title"/>
          </p:nvPr>
        </p:nvSpPr>
        <p:spPr>
          <a:xfrm>
            <a:off x="467544" y="116632"/>
            <a:ext cx="7427168" cy="1143000"/>
          </a:xfrm>
        </p:spPr>
        <p:txBody>
          <a:bodyPr>
            <a:normAutofit/>
          </a:bodyPr>
          <a:lstStyle/>
          <a:p>
            <a:pPr algn="l"/>
            <a:r>
              <a:rPr lang="tr-TR" sz="3200" dirty="0"/>
              <a:t>Sıcak Acilleri</a:t>
            </a:r>
            <a:br>
              <a:rPr lang="tr-TR" dirty="0"/>
            </a:br>
            <a:r>
              <a:rPr lang="tr-TR" sz="2400" i="1" dirty="0"/>
              <a:t>Sıcak Çarpması – İlk Yardım</a:t>
            </a:r>
            <a:endParaRPr lang="tr-TR" sz="2700" i="1" dirty="0"/>
          </a:p>
        </p:txBody>
      </p:sp>
      <p:pic>
        <p:nvPicPr>
          <p:cNvPr id="5" name="Resim 4">
            <a:extLst>
              <a:ext uri="{FF2B5EF4-FFF2-40B4-BE49-F238E27FC236}">
                <a16:creationId xmlns:a16="http://schemas.microsoft.com/office/drawing/2014/main" id="{6057433D-08F9-4B91-9E46-E9F6535CC9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6CD3E296-FD12-8F82-62EC-41BBCFAF153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224676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F75730FD-7D33-4BF0-B3C4-D5493E995364}"/>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İçerik Yer Tutucusu 2">
            <a:extLst>
              <a:ext uri="{FF2B5EF4-FFF2-40B4-BE49-F238E27FC236}">
                <a16:creationId xmlns:a16="http://schemas.microsoft.com/office/drawing/2014/main" id="{F3DB523F-8E76-4FE0-8C1D-6816FC03632F}"/>
              </a:ext>
            </a:extLst>
          </p:cNvPr>
          <p:cNvSpPr>
            <a:spLocks noGrp="1"/>
          </p:cNvSpPr>
          <p:nvPr>
            <p:ph idx="1"/>
          </p:nvPr>
        </p:nvSpPr>
        <p:spPr>
          <a:xfrm>
            <a:off x="755576" y="1628800"/>
            <a:ext cx="7776864" cy="4608512"/>
          </a:xfrm>
        </p:spPr>
        <p:txBody>
          <a:bodyPr>
            <a:noAutofit/>
          </a:bodyPr>
          <a:lstStyle/>
          <a:p>
            <a:pPr algn="just">
              <a:tabLst>
                <a:tab pos="5213350" algn="l"/>
              </a:tabLst>
            </a:pPr>
            <a:r>
              <a:rPr lang="tr-TR" sz="2400" dirty="0">
                <a:effectLst/>
                <a:ea typeface="Times New Roman" panose="02020603050405020304" pitchFamily="18" charset="0"/>
              </a:rPr>
              <a:t>Hasta/yaralıda bilinç kaybı var ancak hala nefes almaya devam ediyorsa;</a:t>
            </a:r>
            <a:endParaRPr lang="en-US" sz="2400" dirty="0">
              <a:effectLst/>
              <a:ea typeface="Times New Roman" panose="02020603050405020304" pitchFamily="18" charset="0"/>
            </a:endParaRPr>
          </a:p>
          <a:p>
            <a:pPr lvl="1" algn="just">
              <a:tabLst>
                <a:tab pos="5213350" algn="l"/>
              </a:tabLst>
            </a:pPr>
            <a:r>
              <a:rPr lang="tr-TR" sz="2000" dirty="0">
                <a:effectLst/>
                <a:ea typeface="Times New Roman" panose="02020603050405020304" pitchFamily="18" charset="0"/>
              </a:rPr>
              <a:t>Hasta/yaralıyı kurtarma (iyileşme, derlenme) pozisyonuna getirin.</a:t>
            </a:r>
            <a:endParaRPr lang="en-US" sz="2000" dirty="0">
              <a:effectLst/>
              <a:ea typeface="Times New Roman" panose="02020603050405020304" pitchFamily="18" charset="0"/>
            </a:endParaRPr>
          </a:p>
          <a:p>
            <a:pPr lvl="1" algn="just">
              <a:tabLst>
                <a:tab pos="5213350" algn="l"/>
              </a:tabLst>
            </a:pPr>
            <a:r>
              <a:rPr lang="tr-TR" sz="2000" dirty="0">
                <a:effectLst/>
                <a:ea typeface="Times New Roman" panose="02020603050405020304" pitchFamily="18" charset="0"/>
              </a:rPr>
              <a:t>Hasta/yaralıyı gözlemlemeye ve solunumunu kontrol etmeye devam edin.</a:t>
            </a:r>
            <a:endParaRPr lang="en-US" sz="2000" dirty="0">
              <a:effectLst/>
              <a:ea typeface="Times New Roman" panose="02020603050405020304" pitchFamily="18" charset="0"/>
            </a:endParaRPr>
          </a:p>
          <a:p>
            <a:pPr algn="just">
              <a:tabLst>
                <a:tab pos="5213350" algn="l"/>
              </a:tabLst>
            </a:pPr>
            <a:r>
              <a:rPr lang="tr-TR" sz="2400" dirty="0">
                <a:effectLst/>
                <a:ea typeface="Times New Roman" panose="02020603050405020304" pitchFamily="18" charset="0"/>
              </a:rPr>
              <a:t>Ancak hasta/yaralının solunumu durursa:</a:t>
            </a:r>
            <a:endParaRPr lang="en-US" sz="2400" dirty="0">
              <a:effectLst/>
              <a:ea typeface="Times New Roman" panose="02020603050405020304" pitchFamily="18" charset="0"/>
            </a:endParaRPr>
          </a:p>
          <a:p>
            <a:pPr lvl="1" algn="just">
              <a:tabLst>
                <a:tab pos="5213350" algn="l"/>
              </a:tabLst>
            </a:pPr>
            <a:r>
              <a:rPr lang="tr-TR" sz="2000" dirty="0">
                <a:effectLst/>
                <a:ea typeface="Times New Roman" panose="02020603050405020304" pitchFamily="18" charset="0"/>
              </a:rPr>
              <a:t>Temel Yaşam Desteğine başlayın.</a:t>
            </a:r>
            <a:endParaRPr lang="en-US" sz="2000" dirty="0">
              <a:effectLst/>
              <a:ea typeface="Times New Roman" panose="02020603050405020304" pitchFamily="18" charset="0"/>
            </a:endParaRPr>
          </a:p>
          <a:p>
            <a:pPr lvl="1" algn="just">
              <a:spcAft>
                <a:spcPts val="1200"/>
              </a:spcAft>
              <a:tabLst>
                <a:tab pos="5213350" algn="l"/>
              </a:tabLst>
            </a:pPr>
            <a:r>
              <a:rPr lang="tr-TR" sz="2000" dirty="0">
                <a:effectLst/>
                <a:ea typeface="Times New Roman" panose="02020603050405020304" pitchFamily="18" charset="0"/>
              </a:rPr>
              <a:t>Temel Yaşam Desteği; hasta/yaralı uyanıncaya, hareket edinceye, gözlerini açıncaya ve normal nefes alma başlayıncaya kadar; yardım (deneyimli sağlık ekibi) gelinceye ve devralıncaya kadar; devam edemeyecek kadar yorgun hale gelinceye kadar veya olay yeri sizin devam etmeniz için güvensiz hale gelinceye kadar kesilmemelidir.</a:t>
            </a:r>
            <a:endParaRPr lang="en-US" sz="2000" dirty="0">
              <a:effectLst/>
              <a:ea typeface="Times New Roman" panose="02020603050405020304" pitchFamily="18" charset="0"/>
            </a:endParaRPr>
          </a:p>
        </p:txBody>
      </p:sp>
      <p:sp>
        <p:nvSpPr>
          <p:cNvPr id="7" name="Başlık 1">
            <a:extLst>
              <a:ext uri="{FF2B5EF4-FFF2-40B4-BE49-F238E27FC236}">
                <a16:creationId xmlns:a16="http://schemas.microsoft.com/office/drawing/2014/main" id="{8BD475ED-434E-43A9-91B3-7052162581D6}"/>
              </a:ext>
            </a:extLst>
          </p:cNvPr>
          <p:cNvSpPr>
            <a:spLocks noGrp="1"/>
          </p:cNvSpPr>
          <p:nvPr>
            <p:ph type="title"/>
          </p:nvPr>
        </p:nvSpPr>
        <p:spPr>
          <a:xfrm>
            <a:off x="467544" y="116632"/>
            <a:ext cx="7427168" cy="1143000"/>
          </a:xfrm>
        </p:spPr>
        <p:txBody>
          <a:bodyPr>
            <a:normAutofit/>
          </a:bodyPr>
          <a:lstStyle/>
          <a:p>
            <a:pPr algn="l"/>
            <a:r>
              <a:rPr lang="tr-TR" sz="3200" dirty="0"/>
              <a:t>Sıcak Acilleri</a:t>
            </a:r>
            <a:br>
              <a:rPr lang="tr-TR" dirty="0"/>
            </a:br>
            <a:r>
              <a:rPr lang="tr-TR" sz="2400" i="1" dirty="0"/>
              <a:t>Sıcak Çarpması – İlk Yardım</a:t>
            </a:r>
            <a:endParaRPr lang="tr-TR" sz="2700" i="1" dirty="0"/>
          </a:p>
        </p:txBody>
      </p:sp>
      <p:pic>
        <p:nvPicPr>
          <p:cNvPr id="5" name="Resim 4">
            <a:extLst>
              <a:ext uri="{FF2B5EF4-FFF2-40B4-BE49-F238E27FC236}">
                <a16:creationId xmlns:a16="http://schemas.microsoft.com/office/drawing/2014/main" id="{B9CDBF95-F2B0-4980-8908-826D6ED79D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C92B58F6-A678-2E7D-9497-E2B2AE16A1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926278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0F2095C8-56EB-440F-B08C-2E8D6B3B8B10}"/>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189ACE11-0887-413E-8BF3-C4B41614259F}"/>
              </a:ext>
            </a:extLst>
          </p:cNvPr>
          <p:cNvSpPr>
            <a:spLocks noGrp="1"/>
          </p:cNvSpPr>
          <p:nvPr>
            <p:ph idx="1"/>
          </p:nvPr>
        </p:nvSpPr>
        <p:spPr>
          <a:xfrm>
            <a:off x="701570" y="1700808"/>
            <a:ext cx="7740860" cy="4464496"/>
          </a:xfrm>
          <a:solidFill>
            <a:schemeClr val="bg1"/>
          </a:solidFill>
        </p:spPr>
        <p:txBody>
          <a:bodyPr>
            <a:noAutofit/>
          </a:bodyPr>
          <a:lstStyle/>
          <a:p>
            <a:pPr lvl="0" algn="just"/>
            <a:r>
              <a:rPr lang="tr-TR" sz="2400" dirty="0"/>
              <a:t>Termal yanıklar en sık görülen yanık tipidir. Erken ve doğru ilk yardım yanığın oluşturduğu hasar ve yaygınlığı azaltır.</a:t>
            </a:r>
          </a:p>
          <a:p>
            <a:pPr lvl="0" algn="just"/>
            <a:r>
              <a:rPr lang="tr-TR" sz="2400" dirty="0"/>
              <a:t>Kimyasal yanıklar, kimyasal madde tamamen uzaklaştırılıncaya kadar derin dokulara doğru ilerleyerek devam eder. Kimyasal yanıklar her zaman ciddi olarak düşünülmelidir.</a:t>
            </a:r>
          </a:p>
          <a:p>
            <a:pPr lvl="0" algn="just"/>
            <a:r>
              <a:rPr lang="tr-TR" sz="2400" dirty="0"/>
              <a:t>Elektrik yanıkları elektrik akımının neden olduğu yanıklardır ve İlk yardımda öncelik güvenliktir. </a:t>
            </a:r>
            <a:endParaRPr lang="en-US" sz="2400" dirty="0"/>
          </a:p>
          <a:p>
            <a:pPr algn="just"/>
            <a:r>
              <a:rPr lang="tr-TR" sz="2400" dirty="0"/>
              <a:t>Dokuların soğuğa maruz kalarak hasarlanmasına donma denir. En fazla eller, ayaklar, kulaklar, burun ve dudaklar gibi uzuvların etkilenme olasılığı yüksektir</a:t>
            </a:r>
            <a:r>
              <a:rPr lang="tr-TR" sz="2000" dirty="0"/>
              <a:t>.</a:t>
            </a:r>
            <a:endParaRPr lang="en-US" sz="2000" dirty="0"/>
          </a:p>
        </p:txBody>
      </p:sp>
      <p:sp>
        <p:nvSpPr>
          <p:cNvPr id="8" name="Başlık 1">
            <a:extLst>
              <a:ext uri="{FF2B5EF4-FFF2-40B4-BE49-F238E27FC236}">
                <a16:creationId xmlns:a16="http://schemas.microsoft.com/office/drawing/2014/main" id="{C23E3F8D-7D55-481E-B942-C8E37C460BD5}"/>
              </a:ext>
            </a:extLst>
          </p:cNvPr>
          <p:cNvSpPr>
            <a:spLocks noGrp="1"/>
          </p:cNvSpPr>
          <p:nvPr>
            <p:ph type="title"/>
          </p:nvPr>
        </p:nvSpPr>
        <p:spPr>
          <a:xfrm>
            <a:off x="597844" y="260648"/>
            <a:ext cx="6494436" cy="994122"/>
          </a:xfrm>
          <a:solidFill>
            <a:schemeClr val="accent1">
              <a:lumMod val="20000"/>
              <a:lumOff val="80000"/>
            </a:schemeClr>
          </a:solidFill>
        </p:spPr>
        <p:txBody>
          <a:bodyPr>
            <a:normAutofit/>
          </a:bodyPr>
          <a:lstStyle/>
          <a:p>
            <a:pPr algn="l"/>
            <a:r>
              <a:rPr lang="tr-TR" sz="3200" dirty="0"/>
              <a:t>Özet</a:t>
            </a:r>
            <a:endParaRPr lang="tr-TR" sz="4000" i="1" dirty="0"/>
          </a:p>
        </p:txBody>
      </p:sp>
      <p:pic>
        <p:nvPicPr>
          <p:cNvPr id="5" name="Resim 4">
            <a:extLst>
              <a:ext uri="{FF2B5EF4-FFF2-40B4-BE49-F238E27FC236}">
                <a16:creationId xmlns:a16="http://schemas.microsoft.com/office/drawing/2014/main" id="{8DB3713E-8B49-4C9A-8E8C-E67F0DF3E2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B93EB192-BAA1-3702-1AB5-F3FBD6448B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8695444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FDB62CAF-B9A0-441E-8C99-A536A9648C67}"/>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 name="İçerik Yer Tutucusu 2">
            <a:extLst>
              <a:ext uri="{FF2B5EF4-FFF2-40B4-BE49-F238E27FC236}">
                <a16:creationId xmlns:a16="http://schemas.microsoft.com/office/drawing/2014/main" id="{189ACE11-0887-413E-8BF3-C4B41614259F}"/>
              </a:ext>
            </a:extLst>
          </p:cNvPr>
          <p:cNvSpPr>
            <a:spLocks noGrp="1"/>
          </p:cNvSpPr>
          <p:nvPr>
            <p:ph idx="1"/>
          </p:nvPr>
        </p:nvSpPr>
        <p:spPr>
          <a:xfrm>
            <a:off x="755576" y="2060848"/>
            <a:ext cx="7416824" cy="2880319"/>
          </a:xfrm>
          <a:solidFill>
            <a:schemeClr val="bg1"/>
          </a:solidFill>
        </p:spPr>
        <p:txBody>
          <a:bodyPr>
            <a:noAutofit/>
          </a:bodyPr>
          <a:lstStyle/>
          <a:p>
            <a:pPr lvl="0" algn="just"/>
            <a:r>
              <a:rPr lang="tr-TR" sz="2400" dirty="0" err="1"/>
              <a:t>Hipotermi</a:t>
            </a:r>
            <a:r>
              <a:rPr lang="tr-TR" sz="2400" dirty="0"/>
              <a:t> hayatı tehdit edici bir durum olup hızla tedavi edilmesi gerekir.</a:t>
            </a:r>
          </a:p>
          <a:p>
            <a:pPr algn="just"/>
            <a:r>
              <a:rPr lang="tr-TR" sz="2400" dirty="0"/>
              <a:t>Sıcak yorgunluğu, yüksek sıcaklıklara uzun süre maruz kalma ve sıvıların yetersiz veya dengesiz alımı ile ilişkili bir durumdur.</a:t>
            </a:r>
            <a:endParaRPr lang="en-US" sz="2400" dirty="0"/>
          </a:p>
          <a:p>
            <a:pPr algn="just"/>
            <a:r>
              <a:rPr lang="tr-TR" sz="2400" dirty="0"/>
              <a:t>Sıcak çarpması, doğru ve hızlı bir şekilde tedavi edilmezse ölümcül olabilecek gerçek bir acil durumdur.</a:t>
            </a:r>
            <a:endParaRPr lang="en-US" sz="2400" dirty="0"/>
          </a:p>
          <a:p>
            <a:pPr lvl="0"/>
            <a:endParaRPr lang="en-US" dirty="0"/>
          </a:p>
        </p:txBody>
      </p:sp>
      <p:sp>
        <p:nvSpPr>
          <p:cNvPr id="9" name="Başlık 1">
            <a:extLst>
              <a:ext uri="{FF2B5EF4-FFF2-40B4-BE49-F238E27FC236}">
                <a16:creationId xmlns:a16="http://schemas.microsoft.com/office/drawing/2014/main" id="{46762DD2-A2A0-4952-BB80-8F0E24DE05A9}"/>
              </a:ext>
            </a:extLst>
          </p:cNvPr>
          <p:cNvSpPr>
            <a:spLocks noGrp="1"/>
          </p:cNvSpPr>
          <p:nvPr>
            <p:ph type="title"/>
          </p:nvPr>
        </p:nvSpPr>
        <p:spPr>
          <a:xfrm>
            <a:off x="597844" y="260648"/>
            <a:ext cx="6494436" cy="994122"/>
          </a:xfrm>
          <a:solidFill>
            <a:schemeClr val="accent1">
              <a:lumMod val="20000"/>
              <a:lumOff val="80000"/>
            </a:schemeClr>
          </a:solidFill>
        </p:spPr>
        <p:txBody>
          <a:bodyPr>
            <a:normAutofit/>
          </a:bodyPr>
          <a:lstStyle/>
          <a:p>
            <a:pPr algn="l"/>
            <a:r>
              <a:rPr lang="tr-TR" sz="3200" dirty="0"/>
              <a:t>Özet</a:t>
            </a:r>
            <a:endParaRPr lang="tr-TR" sz="3600" i="1" dirty="0"/>
          </a:p>
        </p:txBody>
      </p:sp>
      <p:pic>
        <p:nvPicPr>
          <p:cNvPr id="5" name="Resim 4">
            <a:extLst>
              <a:ext uri="{FF2B5EF4-FFF2-40B4-BE49-F238E27FC236}">
                <a16:creationId xmlns:a16="http://schemas.microsoft.com/office/drawing/2014/main" id="{56A97734-B090-4063-9D59-60CB060D5C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2" name="Resim 1">
            <a:extLst>
              <a:ext uri="{FF2B5EF4-FFF2-40B4-BE49-F238E27FC236}">
                <a16:creationId xmlns:a16="http://schemas.microsoft.com/office/drawing/2014/main" id="{ADCEDEFC-7010-F3C1-54E9-DB596FEE18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156950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2BCCA32B-0B03-4813-8E69-3A02B4BFD245}"/>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Termal Yanıklar- </a:t>
            </a:r>
            <a:r>
              <a:rPr lang="tr-TR" sz="2700" i="1" dirty="0">
                <a:latin typeface="+mn-lt"/>
              </a:rPr>
              <a:t>İlk Yardım</a:t>
            </a: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47564" y="1988840"/>
            <a:ext cx="7848872" cy="3816424"/>
          </a:xfrm>
        </p:spPr>
        <p:txBody>
          <a:bodyPr>
            <a:normAutofit/>
          </a:bodyPr>
          <a:lstStyle/>
          <a:p>
            <a:pPr algn="just">
              <a:lnSpc>
                <a:spcPct val="115000"/>
              </a:lnSpc>
            </a:pPr>
            <a:r>
              <a:rPr lang="tr-TR" sz="2400" dirty="0">
                <a:effectLst/>
                <a:ea typeface="Times New Roman" panose="02020603050405020304" pitchFamily="18" charset="0"/>
              </a:rPr>
              <a:t>Eğer gerekli ise hasta/yaralıyı, taşıma tekniklerini kullanarak müdahalenin yapılabileceği güvenli bir alana taşıyın.</a:t>
            </a:r>
            <a:endParaRPr lang="en-US" sz="2400" dirty="0">
              <a:effectLst/>
              <a:ea typeface="Times New Roman" panose="02020603050405020304" pitchFamily="18" charset="0"/>
            </a:endParaRPr>
          </a:p>
          <a:p>
            <a:pPr algn="just">
              <a:lnSpc>
                <a:spcPct val="115000"/>
              </a:lnSpc>
            </a:pPr>
            <a:r>
              <a:rPr lang="tr-TR" sz="2400" dirty="0">
                <a:effectLst/>
                <a:ea typeface="Times New Roman" panose="02020603050405020304" pitchFamily="18" charset="0"/>
              </a:rPr>
              <a:t>Hasta/yaralının </a:t>
            </a:r>
            <a:r>
              <a:rPr lang="tr-TR" sz="2400" dirty="0">
                <a:solidFill>
                  <a:srgbClr val="000000"/>
                </a:solidFill>
                <a:effectLst/>
                <a:ea typeface="Times New Roman" panose="02020603050405020304" pitchFamily="18" charset="0"/>
              </a:rPr>
              <a:t>y</a:t>
            </a:r>
            <a:r>
              <a:rPr lang="tr-TR" sz="2400" dirty="0">
                <a:effectLst/>
                <a:ea typeface="Times New Roman" panose="02020603050405020304" pitchFamily="18" charset="0"/>
              </a:rPr>
              <a:t>aşam belirtilerini değerlendirin.</a:t>
            </a:r>
            <a:endParaRPr lang="en-US" sz="2400" dirty="0">
              <a:effectLst/>
              <a:ea typeface="Times New Roman" panose="02020603050405020304" pitchFamily="18" charset="0"/>
            </a:endParaRPr>
          </a:p>
          <a:p>
            <a:pPr algn="just">
              <a:lnSpc>
                <a:spcPct val="115000"/>
              </a:lnSpc>
            </a:pPr>
            <a:r>
              <a:rPr lang="tr-TR" sz="2400" dirty="0">
                <a:effectLst/>
                <a:ea typeface="Times New Roman" panose="02020603050405020304" pitchFamily="18" charset="0"/>
              </a:rPr>
              <a:t>Solunum yolunun etkilenip etkilenmediğini, eğer etkilenmişse solunum sıkıntısı olup olmadığını kontrol edin.</a:t>
            </a:r>
          </a:p>
          <a:p>
            <a:pPr algn="just">
              <a:lnSpc>
                <a:spcPct val="115000"/>
              </a:lnSpc>
            </a:pPr>
            <a:r>
              <a:rPr lang="tr-TR" sz="2400" dirty="0">
                <a:effectLst/>
                <a:ea typeface="Times New Roman" panose="02020603050405020304" pitchFamily="18" charset="0"/>
              </a:rPr>
              <a:t>Etkilenme varsa ve eğer temin edebilirseniz hastaya oksijen verin.</a:t>
            </a:r>
            <a:endParaRPr lang="en-US" sz="24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2446753A-DACB-44FA-90D3-FD747718BB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9A372038-D8C4-3B8E-8E08-8309631930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384305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Dikdörtgen 4">
            <a:extLst>
              <a:ext uri="{FF2B5EF4-FFF2-40B4-BE49-F238E27FC236}">
                <a16:creationId xmlns:a16="http://schemas.microsoft.com/office/drawing/2014/main" id="{BBCDEC9A-1AF7-43E5-AE3A-EE50052BE083}"/>
              </a:ext>
            </a:extLst>
          </p:cNvPr>
          <p:cNvSpPr/>
          <p:nvPr/>
        </p:nvSpPr>
        <p:spPr>
          <a:xfrm>
            <a:off x="31947" y="31016"/>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Termal Yanıklar- </a:t>
            </a:r>
            <a:r>
              <a:rPr lang="tr-TR" sz="2700" i="1" dirty="0">
                <a:latin typeface="+mn-lt"/>
              </a:rPr>
              <a:t>İlk Yardım</a:t>
            </a: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683568" y="1916832"/>
            <a:ext cx="7776864" cy="4104456"/>
          </a:xfrm>
        </p:spPr>
        <p:txBody>
          <a:bodyPr>
            <a:normAutofit/>
          </a:bodyPr>
          <a:lstStyle/>
          <a:p>
            <a:pPr algn="just">
              <a:lnSpc>
                <a:spcPct val="115000"/>
              </a:lnSpc>
            </a:pPr>
            <a:r>
              <a:rPr lang="tr-TR" sz="2400" dirty="0">
                <a:effectLst/>
                <a:latin typeface="Calibri" panose="020F0502020204030204" pitchFamily="34" charset="0"/>
                <a:ea typeface="Calibri" panose="020F0502020204030204" pitchFamily="34" charset="0"/>
                <a:cs typeface="Arial" panose="020B0604020202020204" pitchFamily="34" charset="0"/>
              </a:rPr>
              <a:t>Yanık bölgeyi en az 20 dakika soğuk su altında tutun. Ancak yanık yüzeyi büyükse ısı kaybı çok olacağından bu işlemi yapmayın.</a:t>
            </a:r>
          </a:p>
          <a:p>
            <a:pPr algn="just">
              <a:lnSpc>
                <a:spcPct val="115000"/>
              </a:lnSpc>
            </a:pPr>
            <a:r>
              <a:rPr lang="tr-TR" sz="2400" b="1" dirty="0">
                <a:effectLst/>
                <a:latin typeface="Calibri" panose="020F0502020204030204" pitchFamily="34" charset="0"/>
                <a:ea typeface="Calibri" panose="020F0502020204030204" pitchFamily="34" charset="0"/>
                <a:cs typeface="Arial" panose="020B0604020202020204" pitchFamily="34" charset="0"/>
              </a:rPr>
              <a:t>Bunun yerine yanmış bölgelere soğuk su ile ıslatılmış gazlı bez ya da temiz bir bez örterek soğutma işlemini yapın.</a:t>
            </a:r>
            <a:r>
              <a:rPr lang="tr-TR" sz="2400" dirty="0">
                <a:effectLst/>
                <a:latin typeface="Calibri" panose="020F0502020204030204" pitchFamily="34" charset="0"/>
                <a:ea typeface="Calibri" panose="020F0502020204030204" pitchFamily="34" charset="0"/>
                <a:cs typeface="Arial" panose="020B0604020202020204" pitchFamily="34" charset="0"/>
              </a:rPr>
              <a:t> Bu işlemi 15-30 dakika olacak şekilde uygulayın. </a:t>
            </a:r>
            <a:endParaRPr lang="en-US" sz="2400" u="sng" dirty="0">
              <a:effectLst/>
              <a:ea typeface="Times New Roman" panose="02020603050405020304" pitchFamily="18" charset="0"/>
            </a:endParaRPr>
          </a:p>
        </p:txBody>
      </p:sp>
      <p:pic>
        <p:nvPicPr>
          <p:cNvPr id="4" name="Resi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68172" y="4797152"/>
            <a:ext cx="2249162" cy="1686871"/>
          </a:xfrm>
          <a:prstGeom prst="rect">
            <a:avLst/>
          </a:prstGeom>
        </p:spPr>
      </p:pic>
      <p:pic>
        <p:nvPicPr>
          <p:cNvPr id="6" name="Resim 5">
            <a:extLst>
              <a:ext uri="{FF2B5EF4-FFF2-40B4-BE49-F238E27FC236}">
                <a16:creationId xmlns:a16="http://schemas.microsoft.com/office/drawing/2014/main" id="{9057C108-10FF-4B74-BC80-0DC665055C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7" name="Resim 6">
            <a:extLst>
              <a:ext uri="{FF2B5EF4-FFF2-40B4-BE49-F238E27FC236}">
                <a16:creationId xmlns:a16="http://schemas.microsoft.com/office/drawing/2014/main" id="{370E5226-BA26-BA03-3616-75AC1C5B6A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83530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DE421900-B75E-4A54-B369-BFCD2AC94BD4}"/>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Termal Yanıklar- </a:t>
            </a:r>
            <a:r>
              <a:rPr lang="tr-TR" sz="2700" i="1" dirty="0">
                <a:latin typeface="+mn-lt"/>
              </a:rPr>
              <a:t>İlk Yardım</a:t>
            </a: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574152" y="2276872"/>
            <a:ext cx="7958288" cy="2232248"/>
          </a:xfrm>
        </p:spPr>
        <p:txBody>
          <a:bodyPr>
            <a:noAutofit/>
          </a:bodyPr>
          <a:lstStyle/>
          <a:p>
            <a:pPr algn="just"/>
            <a:r>
              <a:rPr lang="tr-TR" sz="2400" dirty="0">
                <a:effectLst/>
                <a:ea typeface="Times New Roman" panose="02020603050405020304" pitchFamily="18" charset="0"/>
              </a:rPr>
              <a:t>Soğutma işlemi yaparken hasta/yaralıyı battaniye ile örtün.</a:t>
            </a:r>
          </a:p>
          <a:p>
            <a:pPr algn="just"/>
            <a:endParaRPr lang="tr-TR" sz="2400" dirty="0">
              <a:effectLst/>
              <a:ea typeface="Times New Roman" panose="02020603050405020304" pitchFamily="18" charset="0"/>
            </a:endParaRPr>
          </a:p>
          <a:p>
            <a:pPr algn="just"/>
            <a:r>
              <a:rPr lang="tr-TR" sz="2400" dirty="0">
                <a:effectLst/>
                <a:ea typeface="Times New Roman" panose="02020603050405020304" pitchFamily="18" charset="0"/>
              </a:rPr>
              <a:t>Hasta/yaralının yanmış alandaki giysilerini cildi kaldırmadan çıkarın.</a:t>
            </a:r>
          </a:p>
          <a:p>
            <a:pPr algn="just"/>
            <a:endParaRPr lang="tr-TR" sz="2400" dirty="0">
              <a:effectLst/>
              <a:ea typeface="Times New Roman" panose="02020603050405020304" pitchFamily="18" charset="0"/>
            </a:endParaRPr>
          </a:p>
          <a:p>
            <a:pPr algn="just"/>
            <a:r>
              <a:rPr lang="tr-TR" sz="2400" b="1" dirty="0">
                <a:effectLst/>
                <a:ea typeface="Times New Roman" panose="02020603050405020304" pitchFamily="18" charset="0"/>
              </a:rPr>
              <a:t>Giysi çıkarma işlemini soğutma sonrasına bırakın </a:t>
            </a:r>
            <a:r>
              <a:rPr lang="tr-TR" sz="2400" dirty="0">
                <a:effectLst/>
                <a:ea typeface="Times New Roman" panose="02020603050405020304" pitchFamily="18" charset="0"/>
              </a:rPr>
              <a:t>ve mümkünse elbiseleri dikiş yerlerinden keserek çıkarın.</a:t>
            </a:r>
            <a:endParaRPr lang="en-US" sz="24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50E1B82E-B493-4B20-AA73-FE8C7080A9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86CB1F53-66C4-FBC9-A505-769F17E1FD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263230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ikdörtgen 3">
            <a:extLst>
              <a:ext uri="{FF2B5EF4-FFF2-40B4-BE49-F238E27FC236}">
                <a16:creationId xmlns:a16="http://schemas.microsoft.com/office/drawing/2014/main" id="{6AD4E824-DF71-4A7E-A625-8A3EECCECE9A}"/>
              </a:ext>
            </a:extLst>
          </p:cNvPr>
          <p:cNvSpPr/>
          <p:nvPr/>
        </p:nvSpPr>
        <p:spPr>
          <a:xfrm>
            <a:off x="13753" y="41628"/>
            <a:ext cx="9121613" cy="149022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Başlık 1">
            <a:extLst>
              <a:ext uri="{FF2B5EF4-FFF2-40B4-BE49-F238E27FC236}">
                <a16:creationId xmlns:a16="http://schemas.microsoft.com/office/drawing/2014/main" id="{7E59CF10-F024-49CB-907C-887EF3A7C27B}"/>
              </a:ext>
            </a:extLst>
          </p:cNvPr>
          <p:cNvSpPr>
            <a:spLocks noGrp="1"/>
          </p:cNvSpPr>
          <p:nvPr>
            <p:ph type="title"/>
          </p:nvPr>
        </p:nvSpPr>
        <p:spPr>
          <a:xfrm>
            <a:off x="574152" y="260648"/>
            <a:ext cx="7382224" cy="994122"/>
          </a:xfrm>
        </p:spPr>
        <p:txBody>
          <a:bodyPr>
            <a:normAutofit fontScale="90000"/>
          </a:bodyPr>
          <a:lstStyle/>
          <a:p>
            <a:pPr algn="l"/>
            <a:r>
              <a:rPr lang="tr-TR" sz="3600" dirty="0"/>
              <a:t>Yanıklar</a:t>
            </a:r>
            <a:br>
              <a:rPr lang="tr-TR" i="1" dirty="0"/>
            </a:br>
            <a:r>
              <a:rPr lang="tr-TR" sz="2700" i="1" dirty="0"/>
              <a:t>Termal Yanıklar- </a:t>
            </a:r>
            <a:r>
              <a:rPr lang="tr-TR" sz="2700" i="1" dirty="0">
                <a:latin typeface="+mn-lt"/>
              </a:rPr>
              <a:t>İlk Yardım</a:t>
            </a:r>
          </a:p>
        </p:txBody>
      </p:sp>
      <p:sp>
        <p:nvSpPr>
          <p:cNvPr id="3" name="İçerik Yer Tutucusu 2">
            <a:extLst>
              <a:ext uri="{FF2B5EF4-FFF2-40B4-BE49-F238E27FC236}">
                <a16:creationId xmlns:a16="http://schemas.microsoft.com/office/drawing/2014/main" id="{AAF92F81-0AC6-4CDD-BEEE-4D1A4DBD4884}"/>
              </a:ext>
            </a:extLst>
          </p:cNvPr>
          <p:cNvSpPr>
            <a:spLocks noGrp="1"/>
          </p:cNvSpPr>
          <p:nvPr>
            <p:ph idx="1"/>
          </p:nvPr>
        </p:nvSpPr>
        <p:spPr>
          <a:xfrm>
            <a:off x="574152" y="2204864"/>
            <a:ext cx="7814272" cy="2808312"/>
          </a:xfrm>
        </p:spPr>
        <p:txBody>
          <a:bodyPr>
            <a:noAutofit/>
          </a:bodyPr>
          <a:lstStyle/>
          <a:p>
            <a:pPr algn="just"/>
            <a:r>
              <a:rPr lang="tr-TR" sz="2400" dirty="0">
                <a:effectLst/>
                <a:ea typeface="Times New Roman" panose="02020603050405020304" pitchFamily="18" charset="0"/>
              </a:rPr>
              <a:t>Hijyen ve temizliğe dikkat edin. Kirli yanık alanlarını (katran, asfalt, toprak gibi yanık alanında kirliliğe neden olan kimyasallar) sadece su ve sabun kullanarak iyice yıkayın.</a:t>
            </a:r>
          </a:p>
          <a:p>
            <a:pPr algn="just"/>
            <a:endParaRPr lang="en-US" sz="2400" dirty="0">
              <a:effectLst/>
              <a:ea typeface="Times New Roman" panose="02020603050405020304" pitchFamily="18" charset="0"/>
            </a:endParaRPr>
          </a:p>
          <a:p>
            <a:pPr algn="just"/>
            <a:r>
              <a:rPr lang="tr-TR" sz="2400" dirty="0">
                <a:effectLst/>
                <a:ea typeface="Times New Roman" panose="02020603050405020304" pitchFamily="18" charset="0"/>
              </a:rPr>
              <a:t>Elbiseler çıkarıldıktan sonra m</a:t>
            </a:r>
            <a:r>
              <a:rPr lang="tr-TR" sz="2400" dirty="0">
                <a:solidFill>
                  <a:srgbClr val="2C2F34"/>
                </a:solidFill>
                <a:effectLst/>
                <a:ea typeface="Times New Roman" panose="02020603050405020304" pitchFamily="18" charset="0"/>
              </a:rPr>
              <a:t>ümkünse yanık yerl</a:t>
            </a:r>
            <a:r>
              <a:rPr lang="tr-TR" sz="2400" dirty="0">
                <a:solidFill>
                  <a:srgbClr val="000000"/>
                </a:solidFill>
                <a:effectLst/>
                <a:ea typeface="Times New Roman" panose="02020603050405020304" pitchFamily="18" charset="0"/>
              </a:rPr>
              <a:t>erini </a:t>
            </a:r>
            <a:r>
              <a:rPr lang="tr-TR" sz="2400" dirty="0" err="1">
                <a:solidFill>
                  <a:srgbClr val="000000"/>
                </a:solidFill>
                <a:effectLst/>
                <a:ea typeface="Times New Roman" panose="02020603050405020304" pitchFamily="18" charset="0"/>
              </a:rPr>
              <a:t>tiftiksiz</a:t>
            </a:r>
            <a:r>
              <a:rPr lang="tr-TR" sz="2400" dirty="0">
                <a:solidFill>
                  <a:srgbClr val="000000"/>
                </a:solidFill>
                <a:effectLst/>
                <a:ea typeface="Times New Roman" panose="02020603050405020304" pitchFamily="18" charset="0"/>
              </a:rPr>
              <a:t>, </a:t>
            </a:r>
            <a:r>
              <a:rPr lang="tr-TR" sz="2400" dirty="0">
                <a:solidFill>
                  <a:srgbClr val="2C2F34"/>
                </a:solidFill>
                <a:effectLst/>
                <a:ea typeface="Times New Roman" panose="02020603050405020304" pitchFamily="18" charset="0"/>
              </a:rPr>
              <a:t>kuru ve temiz bir malzeme ile (örneğin; </a:t>
            </a:r>
            <a:r>
              <a:rPr lang="tr-TR" sz="2400" dirty="0" err="1">
                <a:solidFill>
                  <a:srgbClr val="2C2F34"/>
                </a:solidFill>
                <a:effectLst/>
                <a:ea typeface="Times New Roman" panose="02020603050405020304" pitchFamily="18" charset="0"/>
              </a:rPr>
              <a:t>streç</a:t>
            </a:r>
            <a:r>
              <a:rPr lang="tr-TR" sz="2400" dirty="0">
                <a:solidFill>
                  <a:srgbClr val="2C2F34"/>
                </a:solidFill>
                <a:effectLst/>
                <a:ea typeface="Times New Roman" panose="02020603050405020304" pitchFamily="18" charset="0"/>
              </a:rPr>
              <a:t> film gibi) örtün.</a:t>
            </a:r>
            <a:endParaRPr lang="en-US" sz="2400" dirty="0">
              <a:effectLst/>
              <a:ea typeface="Times New Roman" panose="02020603050405020304" pitchFamily="18" charset="0"/>
            </a:endParaRPr>
          </a:p>
        </p:txBody>
      </p:sp>
      <p:pic>
        <p:nvPicPr>
          <p:cNvPr id="5" name="Resim 4">
            <a:extLst>
              <a:ext uri="{FF2B5EF4-FFF2-40B4-BE49-F238E27FC236}">
                <a16:creationId xmlns:a16="http://schemas.microsoft.com/office/drawing/2014/main" id="{BFEB6D0F-9E1D-45D6-9668-96E6591DDD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5421" y="291729"/>
            <a:ext cx="1106004" cy="716220"/>
          </a:xfrm>
          <a:prstGeom prst="rect">
            <a:avLst/>
          </a:prstGeom>
        </p:spPr>
      </p:pic>
      <p:pic>
        <p:nvPicPr>
          <p:cNvPr id="6" name="Resim 5">
            <a:extLst>
              <a:ext uri="{FF2B5EF4-FFF2-40B4-BE49-F238E27FC236}">
                <a16:creationId xmlns:a16="http://schemas.microsoft.com/office/drawing/2014/main" id="{C5869622-CC4F-5516-BB66-BA34A42538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4328" y="0"/>
            <a:ext cx="1517439" cy="1490228"/>
          </a:xfrm>
          <a:prstGeom prst="rect">
            <a:avLst/>
          </a:prstGeom>
        </p:spPr>
      </p:pic>
    </p:spTree>
    <p:extLst>
      <p:ext uri="{BB962C8B-B14F-4D97-AF65-F5344CB8AC3E}">
        <p14:creationId xmlns:p14="http://schemas.microsoft.com/office/powerpoint/2010/main" val="3436639481"/>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991</TotalTime>
  <Words>3807</Words>
  <Application>Microsoft Office PowerPoint</Application>
  <PresentationFormat>Ekran Gösterisi (4:3)</PresentationFormat>
  <Paragraphs>328</Paragraphs>
  <Slides>57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57</vt:i4>
      </vt:variant>
    </vt:vector>
  </HeadingPairs>
  <TitlesOfParts>
    <vt:vector size="63" baseType="lpstr">
      <vt:lpstr>Arial</vt:lpstr>
      <vt:lpstr>Calibri</vt:lpstr>
      <vt:lpstr>Courier New</vt:lpstr>
      <vt:lpstr>Symbol</vt:lpstr>
      <vt:lpstr>Times New Roman</vt:lpstr>
      <vt:lpstr>Ofis Teması</vt:lpstr>
      <vt:lpstr>YANIK, SOĞUK VE SICAK ACİLLERİNDE İLKYARDIM</vt:lpstr>
      <vt:lpstr>Sunum Planı</vt:lpstr>
      <vt:lpstr>Yanıklar Genel Bilgiler</vt:lpstr>
      <vt:lpstr>Yanıklar Termal Yanıklar- Belirti Ve Bulgular</vt:lpstr>
      <vt:lpstr>Yanıklar Termal Yanıklar- İlk Yardım</vt:lpstr>
      <vt:lpstr>Yanıklar Termal Yanıklar- İlk Yardım</vt:lpstr>
      <vt:lpstr>Yanıklar Termal Yanıklar- İlk Yardım</vt:lpstr>
      <vt:lpstr>Yanıklar Termal Yanıklar- İlk Yardım</vt:lpstr>
      <vt:lpstr>Yanıklar Termal Yanıklar- İlk Yardım</vt:lpstr>
      <vt:lpstr>Yanıklar Termal Yanıklar- İlk Yardım</vt:lpstr>
      <vt:lpstr>Yanıklar Termal Yanıklar- Dikkat Edilmesi Gerekenler</vt:lpstr>
      <vt:lpstr>Yanıklar Kimyasal Yanıklar</vt:lpstr>
      <vt:lpstr>Yanıklar Kimyasal Yanıklar</vt:lpstr>
      <vt:lpstr>Yanıklar Kimyasal Yanıklar – Belirti Ve Bulgular</vt:lpstr>
      <vt:lpstr>Yanıklar Kimyasal Yanıklar – İlk Yardım</vt:lpstr>
      <vt:lpstr>Yanıklar Kimyasal Yanıklar – İlk Yardım</vt:lpstr>
      <vt:lpstr>Yanıklar Kimyasal Yanıklar – İlk Yardım</vt:lpstr>
      <vt:lpstr>Yanıklar Kimyasal Yanıklar – İlk Yardım</vt:lpstr>
      <vt:lpstr>Yanıklar Kimyasal Yanıklar – İlk Yardım</vt:lpstr>
      <vt:lpstr>Yanıklar Elektrik Yanıkları</vt:lpstr>
      <vt:lpstr>Yanıklar Elektrik Yanıkları</vt:lpstr>
      <vt:lpstr>Yanıklar Elektrik Yanıkları</vt:lpstr>
      <vt:lpstr>Yanıklar Elektrik Yanıkları – Belirti Ve Bulgular</vt:lpstr>
      <vt:lpstr>Yanıklar Elektrik Yanıkları – İlk Yardım</vt:lpstr>
      <vt:lpstr>Yanıklar Elektrik Yanıkları – İlk Yardım</vt:lpstr>
      <vt:lpstr>Yanıklar Elektrik Yanıkları – İlk Yardım</vt:lpstr>
      <vt:lpstr>Yanıklar Elektrik Yanıkları – İlk Yardım</vt:lpstr>
      <vt:lpstr>Yanıklar Elektrik Yanıkları – İlk Yardım</vt:lpstr>
      <vt:lpstr>Yanıklar Elektrik Yanıkları – İlk Yardım</vt:lpstr>
      <vt:lpstr>Soğuk Acilleri Tanımlar</vt:lpstr>
      <vt:lpstr>Soğuk Acilleri Donma</vt:lpstr>
      <vt:lpstr>Soğuk Acilleri Donma</vt:lpstr>
      <vt:lpstr>Soğuk Acilleri Donma – Belirti Ve Bulgular</vt:lpstr>
      <vt:lpstr>Soğuk Acilleri Donma – Belirti Ve Bulgular</vt:lpstr>
      <vt:lpstr>Soğuk Acilleri Donma – İlk Yardım</vt:lpstr>
      <vt:lpstr>Soğuk Acilleri Donma – İlk Yardım</vt:lpstr>
      <vt:lpstr>Soğuk Acilleri Donma – İlk Yardım</vt:lpstr>
      <vt:lpstr>Soğuk Acilleri Donma – İlk Yardım</vt:lpstr>
      <vt:lpstr>Soğuk Acilleri Hipotermi (Vücut Sıcaklığının 35°c'nin Altına Düştüğünde Ortaya Çıkan Durum)</vt:lpstr>
      <vt:lpstr>Soğuk Acilleri Hipotermi –Belirti Ve Bulguları</vt:lpstr>
      <vt:lpstr>Soğuk Acilleri Hipotermi – İlk Yardım</vt:lpstr>
      <vt:lpstr>Soğuk Acilleri Hipotermi – İlk Yardım</vt:lpstr>
      <vt:lpstr>Soğuk Acilleri Hipotermi – İlk Yardım</vt:lpstr>
      <vt:lpstr>Sıcak Acilleri Sıcak Yorgunluğu</vt:lpstr>
      <vt:lpstr>Sıcak acilleri Sıcak yorgunluğu – İlk yardım</vt:lpstr>
      <vt:lpstr>Sıcak Acilleri Sıcak Yorgunluğu – İlk Yardım</vt:lpstr>
      <vt:lpstr>Sıcak Acilleri Sıcak Yorgunluğu – İlk Yardım</vt:lpstr>
      <vt:lpstr>Sıcak Acilleri Sıcak Çarpması</vt:lpstr>
      <vt:lpstr>Sıcak Acilleri Sıcak Çarpması – Korunma Yöntemleri</vt:lpstr>
      <vt:lpstr>Sıcak Acilleri Sıcak Çarpması – Korunma Yöntemleri</vt:lpstr>
      <vt:lpstr>Sıcak Acilleri Sıcak Çarpması – Belirti Ve Bulguları</vt:lpstr>
      <vt:lpstr>Sıcak Acilleri Sıcak Çarpması – İlk Yardım</vt:lpstr>
      <vt:lpstr>Sıcak Acilleri Sıcak Çarpması – İlk Yardım</vt:lpstr>
      <vt:lpstr>Sıcak Acilleri Sıcak Çarpması – İlk Yardım</vt:lpstr>
      <vt:lpstr>Sıcak Acilleri Sıcak Çarpması – İlk Yardım</vt:lpstr>
      <vt:lpstr>Özet</vt:lpstr>
      <vt:lpstr>Özet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GENEL İLK YARDIM BİLGİLERİ</dc:title>
  <dc:creator>win7</dc:creator>
  <cp:lastModifiedBy>Gürkan Akıncı</cp:lastModifiedBy>
  <cp:revision>215</cp:revision>
  <dcterms:created xsi:type="dcterms:W3CDTF">2020-12-16T20:56:57Z</dcterms:created>
  <dcterms:modified xsi:type="dcterms:W3CDTF">2025-04-08T16:39:52Z</dcterms:modified>
</cp:coreProperties>
</file>