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78" r:id="rId5"/>
    <p:sldId id="263" r:id="rId6"/>
    <p:sldId id="264" r:id="rId7"/>
    <p:sldId id="267" r:id="rId8"/>
    <p:sldId id="268" r:id="rId9"/>
    <p:sldId id="279" r:id="rId10"/>
    <p:sldId id="269" r:id="rId11"/>
    <p:sldId id="275" r:id="rId12"/>
    <p:sldId id="281" r:id="rId13"/>
    <p:sldId id="270" r:id="rId14"/>
    <p:sldId id="271" r:id="rId15"/>
    <p:sldId id="272" r:id="rId16"/>
    <p:sldId id="293" r:id="rId17"/>
    <p:sldId id="273" r:id="rId18"/>
    <p:sldId id="277" r:id="rId1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04"/>
    <p:restoredTop sz="94514"/>
  </p:normalViewPr>
  <p:slideViewPr>
    <p:cSldViewPr>
      <p:cViewPr varScale="1">
        <p:scale>
          <a:sx n="105" d="100"/>
          <a:sy n="105" d="100"/>
        </p:scale>
        <p:origin x="142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739" y="0"/>
            <a:ext cx="1262261" cy="1262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20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2011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3246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415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00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999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 dirty="0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4707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4544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4247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7555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1023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8.04.2025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739" y="0"/>
            <a:ext cx="1262261" cy="1262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892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538463F7-0BC8-4A53-92F8-E0516EF98BE3}"/>
              </a:ext>
            </a:extLst>
          </p:cNvPr>
          <p:cNvSpPr/>
          <p:nvPr/>
        </p:nvSpPr>
        <p:spPr>
          <a:xfrm>
            <a:off x="22387" y="2875785"/>
            <a:ext cx="9121613" cy="1106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39552" y="3140968"/>
            <a:ext cx="8352928" cy="794513"/>
          </a:xfrm>
        </p:spPr>
        <p:txBody>
          <a:bodyPr>
            <a:normAutofit/>
          </a:bodyPr>
          <a:lstStyle/>
          <a:p>
            <a:pPr lvl="0"/>
            <a:r>
              <a:rPr lang="tr-TR" sz="4000" b="1" dirty="0"/>
              <a:t>BOĞULMALARDA İLK YARDIM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DD4DCC8-A4E0-4570-9848-3BEB52C95C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08" y="4659219"/>
            <a:ext cx="1874014" cy="1685594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839ED380-7738-4AAB-89C0-0358425CDE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657063"/>
            <a:ext cx="2304256" cy="1728192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CDCE2482-7E67-4B0A-9577-0BD244D8C1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614" y="4657063"/>
            <a:ext cx="2053195" cy="1687749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47C2AABA-8A79-8FA1-D528-DFB9AFE393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68870"/>
            <a:ext cx="2885591" cy="283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355F94C7-21F8-4342-ABB1-28D67F33B221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D82FEB-50C7-42F4-90F7-74DD21041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8840"/>
            <a:ext cx="7886700" cy="3672408"/>
          </a:xfrm>
        </p:spPr>
        <p:txBody>
          <a:bodyPr>
            <a:noAutofit/>
          </a:bodyPr>
          <a:lstStyle/>
          <a:p>
            <a:pPr algn="just"/>
            <a:r>
              <a:rPr lang="tr-TR" sz="2400" dirty="0"/>
              <a:t>Boğulan hasta/yaralının tutabileceği bir ip ya da tutunabileceği tahta parçası, kürek gibi bir cisim uzatın (eğer hala bilinci açıksa ve yardım edildiğini kavrayabiliyorsa).</a:t>
            </a:r>
          </a:p>
          <a:p>
            <a:pPr algn="just"/>
            <a:r>
              <a:rPr lang="tr-TR" sz="2400" dirty="0"/>
              <a:t>Kalp krizi geçiren hasta/yaralıları hızla sudan çıkartın ve gerekli ise Temel Yaşam Desteğine derhal başlayın.</a:t>
            </a:r>
          </a:p>
          <a:p>
            <a:pPr algn="just"/>
            <a:r>
              <a:rPr lang="tr-TR" sz="2400" dirty="0"/>
              <a:t>Hasta/yaralı su içerisinden çıkartılırken eğer sığ suya dalma veya suda yaralanma işaretleri taşıyorsa omurga korumaya yönelik önlemler alın.</a:t>
            </a: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47AC6C32-8C4F-44F7-AC60-B54F2E8F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60648"/>
            <a:ext cx="4608512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Boğulma</a:t>
            </a:r>
            <a:br>
              <a:rPr lang="tr-TR" sz="3600" dirty="0"/>
            </a:br>
            <a:r>
              <a:rPr lang="tr-TR" sz="2400" i="1" dirty="0"/>
              <a:t>İlk Yardım – Sudan Çıkarma</a:t>
            </a:r>
            <a:endParaRPr lang="tr-TR" sz="3600" i="1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598FF14-7A94-4A87-9110-2F4BC41A12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2364C5BE-3C06-F65A-5203-4B464336E7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808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28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296FE78D-6400-48D5-9A28-7572D8643427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A40482-E9FB-44C4-B8EE-7C886F920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88" y="1556792"/>
            <a:ext cx="7931224" cy="4694818"/>
          </a:xfrm>
        </p:spPr>
        <p:txBody>
          <a:bodyPr>
            <a:noAutofit/>
          </a:bodyPr>
          <a:lstStyle/>
          <a:p>
            <a:pPr algn="just"/>
            <a:r>
              <a:rPr lang="tr-TR" sz="2400" dirty="0"/>
              <a:t>Eğer yeterli bir eğitim ve deneyiminiz varsa hasta/yaralıya daha suyun içindeyken solunum desteği verin. Su içindeyken yapılan bu uygulama hasta/yaralının hayatta kalma şansını artırır.</a:t>
            </a:r>
          </a:p>
          <a:p>
            <a:pPr algn="just"/>
            <a:r>
              <a:rPr lang="tr-TR" sz="2400" dirty="0"/>
              <a:t>Ancak solunum desteği veya hasta/yaralıya solunum desteği verilmeden mümkün olduğunca çabuk kıyıya getirilmesi arasındaki karar;</a:t>
            </a:r>
          </a:p>
          <a:p>
            <a:pPr lvl="1" algn="just"/>
            <a:r>
              <a:rPr lang="tr-TR" sz="2000" dirty="0"/>
              <a:t>Bireyin vereceği yanıt</a:t>
            </a:r>
          </a:p>
          <a:p>
            <a:pPr lvl="1" algn="just"/>
            <a:r>
              <a:rPr lang="tr-TR" sz="2000" dirty="0"/>
              <a:t>Denizdeki koşullar</a:t>
            </a:r>
          </a:p>
          <a:p>
            <a:pPr lvl="1" algn="just"/>
            <a:r>
              <a:rPr lang="tr-TR" sz="2000" dirty="0"/>
              <a:t>Kıyıya uzaklık</a:t>
            </a:r>
          </a:p>
          <a:p>
            <a:pPr lvl="1" algn="just"/>
            <a:r>
              <a:rPr lang="tr-TR" sz="2000" dirty="0"/>
              <a:t>Destek ekibi</a:t>
            </a:r>
          </a:p>
          <a:p>
            <a:pPr lvl="1" algn="just"/>
            <a:r>
              <a:rPr lang="tr-TR" sz="2000" dirty="0"/>
              <a:t>Kurtarma botunun varlığı gibi birçok faktöre bağlıdır.</a:t>
            </a: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25D943E6-8B34-4467-85E7-318EE6FBE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60648"/>
            <a:ext cx="4608512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Boğulma</a:t>
            </a:r>
            <a:br>
              <a:rPr lang="tr-TR" sz="3600" dirty="0"/>
            </a:br>
            <a:r>
              <a:rPr lang="tr-TR" sz="2400" i="1" dirty="0"/>
              <a:t>İlk Yardım – Su İçinde Kurtarma</a:t>
            </a:r>
            <a:endParaRPr lang="tr-TR" sz="3600" i="1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92B89E0-68D9-4795-94A9-1CC0E26637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B560F593-1CB6-EC75-07FB-42173FD836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808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87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5A6AF437-B4AB-3542-945F-32710D1ED2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078" y="1919247"/>
            <a:ext cx="2736304" cy="2052227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E8F34782-C4AC-4349-8DFE-7CE25A86208C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7C4026-F9CF-41EC-AA6F-365D44692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916832"/>
            <a:ext cx="4896543" cy="3727020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just"/>
            <a:r>
              <a:rPr lang="tr-TR" sz="2400" dirty="0"/>
              <a:t>Hasta/yaralı nefes alıyorsa;</a:t>
            </a:r>
          </a:p>
          <a:p>
            <a:pPr lvl="1" algn="just"/>
            <a:r>
              <a:rPr lang="tr-TR" sz="2400" dirty="0"/>
              <a:t>Hasta/yaralıyı kurtarma (iyileşme, derlenme) pozisyonuna getirin.</a:t>
            </a:r>
          </a:p>
          <a:p>
            <a:pPr lvl="1" algn="just"/>
            <a:r>
              <a:rPr lang="tr-TR" sz="2400" dirty="0"/>
              <a:t>Hasta/yaralıyı sıcak tutmak için bir battaniye veya ceketle örtün.</a:t>
            </a:r>
          </a:p>
          <a:p>
            <a:pPr lvl="1" algn="just"/>
            <a:r>
              <a:rPr lang="tr-TR" sz="2400" dirty="0"/>
              <a:t>Hasta/yaralıyı yalnız bırakmayın ve gözlemlemeye devam edin.</a:t>
            </a: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A7ED20DA-820C-4223-9341-16EF35934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60648"/>
            <a:ext cx="6048672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tr-TR" sz="3200" dirty="0"/>
              <a:t>Boğulma</a:t>
            </a:r>
            <a:br>
              <a:rPr lang="tr-TR" sz="3600" dirty="0"/>
            </a:br>
            <a:r>
              <a:rPr lang="tr-TR" sz="2400" i="1" dirty="0"/>
              <a:t>İlk Yardım – Sudan Çıkarıldıktan Sonra</a:t>
            </a:r>
            <a:endParaRPr lang="tr-TR" sz="3600" i="1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ED192F92-8790-5341-A4F4-A22760CBD1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646" y="4077072"/>
            <a:ext cx="2766554" cy="2274137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A10C8C55-2379-4E3B-BF74-0AB327B29E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E310F4BE-9F1C-AA5B-4C58-DEC32E3A83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808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614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632EF3A5-4112-4338-BA96-B769BB6CC7B0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7C4026-F9CF-41EC-AA6F-365D44692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90" y="1700808"/>
            <a:ext cx="8119257" cy="420505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tr-TR" sz="2400" dirty="0"/>
              <a:t>Hasta/yaralının nefes alıp vermesi normal değilse ya da hiç nefes almıyorsa:</a:t>
            </a:r>
          </a:p>
          <a:p>
            <a:pPr lvl="1" algn="just"/>
            <a:r>
              <a:rPr lang="tr-TR" sz="2400" dirty="0"/>
              <a:t>Boğulma nedenlerini ortadan kaldırın.</a:t>
            </a:r>
          </a:p>
          <a:p>
            <a:pPr lvl="1" algn="just"/>
            <a:r>
              <a:rPr lang="tr-TR" sz="2400" dirty="0"/>
              <a:t>Eğer hasta sırt üstü değilse, sırt üstü döndürün.</a:t>
            </a:r>
          </a:p>
          <a:p>
            <a:pPr lvl="1" algn="just"/>
            <a:r>
              <a:rPr lang="tr-TR" sz="2400" dirty="0"/>
              <a:t>Kişinin yanına diz çökün.</a:t>
            </a:r>
          </a:p>
          <a:p>
            <a:pPr lvl="1" algn="just"/>
            <a:r>
              <a:rPr lang="tr-TR" sz="2400" dirty="0"/>
              <a:t>Temel Yaşam Desteğine başlayın.</a:t>
            </a:r>
          </a:p>
          <a:p>
            <a:pPr lvl="1" algn="just"/>
            <a:r>
              <a:rPr lang="tr-TR" sz="2400" dirty="0"/>
              <a:t>Temel Yaşam Desteğine; hasta/yaralı uyanıncaya, hareket edinceye, gözlerini açıncaya ve normal nefes alma başlayıncaya kadar; yardım (deneyimli sağlık ekibi) gelinceye ve devralıncaya kadar; devam edemeyecek kadar yorgun hale gelinceye kadar veya olay yeri sizin devam etmeniz için güvensiz hale gelinceye kadar devam edin.</a:t>
            </a: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A7ED20DA-820C-4223-9341-16EF35934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60648"/>
            <a:ext cx="6048672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Boğulma</a:t>
            </a:r>
            <a:br>
              <a:rPr lang="tr-TR" sz="3600" dirty="0"/>
            </a:br>
            <a:r>
              <a:rPr lang="tr-TR" sz="2400" i="1" dirty="0"/>
              <a:t>İlk Yardım – Sudan Çıkarıldıktan Sonra</a:t>
            </a:r>
            <a:endParaRPr lang="tr-TR" sz="3600" i="1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C81591B-35D0-46DC-990C-32EE81B996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242DBB99-A1A6-31EF-B464-E5A51A91DB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808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32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E794B8A6-98A3-49E6-A80E-0800ADF9AF45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E12C036-6586-4F07-86C7-F17EB8DE5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64" y="2204864"/>
            <a:ext cx="7848872" cy="3052930"/>
          </a:xfrm>
        </p:spPr>
        <p:txBody>
          <a:bodyPr/>
          <a:lstStyle/>
          <a:p>
            <a:pPr algn="just"/>
            <a:r>
              <a:rPr lang="tr-TR" sz="2400" dirty="0"/>
              <a:t>Hasta/yaralıyı koruyun.</a:t>
            </a:r>
          </a:p>
          <a:p>
            <a:pPr algn="just"/>
            <a:r>
              <a:rPr lang="tr-TR" sz="2400" dirty="0"/>
              <a:t>Bir sağlık kuruluşuna ulaştırılması için gerekli acil nakil işlemlerini düzenleyin.</a:t>
            </a:r>
          </a:p>
          <a:p>
            <a:pPr algn="just"/>
            <a:r>
              <a:rPr lang="tr-TR" sz="2400" dirty="0"/>
              <a:t>Hasta/yaralıyı yalnız bırakmayın ve onu gözlemlemeye devam edin.</a:t>
            </a:r>
          </a:p>
          <a:p>
            <a:pPr algn="just"/>
            <a:r>
              <a:rPr lang="tr-TR" sz="2400" dirty="0"/>
              <a:t>Solunum tekrar durursa, Temel Yaşam Desteğine tekrar başlayın.</a:t>
            </a: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2855C0AE-4831-4211-A487-66088489C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60648"/>
            <a:ext cx="7344816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Boğulma</a:t>
            </a:r>
            <a:br>
              <a:rPr lang="tr-TR" sz="3600" dirty="0"/>
            </a:br>
            <a:r>
              <a:rPr lang="tr-TR" sz="2400" i="1" dirty="0"/>
              <a:t>İlk Yardım – Nefes Alıp Verme Yeniden Başlarsa</a:t>
            </a:r>
            <a:endParaRPr lang="tr-TR" sz="3600" i="1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167DCDF-DE29-4E59-80EB-E84F68A95B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4CDA7813-2685-FA48-C365-197C1C89D2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808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82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71F6DD09-1192-4030-9ADD-6861C01CB908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E9D2246-B2B7-4E28-A77F-F0D3A49AA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132856"/>
            <a:ext cx="4546848" cy="3556986"/>
          </a:xfrm>
          <a:solidFill>
            <a:schemeClr val="bg1"/>
          </a:solidFill>
        </p:spPr>
        <p:txBody>
          <a:bodyPr/>
          <a:lstStyle/>
          <a:p>
            <a:pPr algn="just"/>
            <a:r>
              <a:rPr lang="tr-TR" sz="2400" dirty="0"/>
              <a:t>Normalde ortamda oksijen her zaman bulunmadığından ilk yardımcıdan oksijen vermesi beklenmez.</a:t>
            </a:r>
          </a:p>
          <a:p>
            <a:pPr algn="just"/>
            <a:r>
              <a:rPr lang="tr-TR" sz="2400" dirty="0"/>
              <a:t>Ancak, ortamda oksijen mevcutsa boğulma sürecinin erken evrelerinde ilk yardımcının hasta/yaralıya oksijen vermesi önerilmektedir.</a:t>
            </a:r>
            <a:endParaRPr lang="tr-TR" dirty="0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8118806B-BC94-4CEF-845D-045DD186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60648"/>
            <a:ext cx="7344816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tr-TR" sz="3200" dirty="0"/>
              <a:t>Boğulma</a:t>
            </a:r>
            <a:br>
              <a:rPr lang="tr-TR" sz="3600" dirty="0"/>
            </a:br>
            <a:r>
              <a:rPr lang="tr-TR" sz="2400" i="1" dirty="0"/>
              <a:t>İlk Yardım – Oksijen Kullanımı</a:t>
            </a:r>
            <a:endParaRPr lang="tr-TR" sz="3600" i="1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B8C79C7-13C8-4BDA-BC52-65197289D3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11338812-45D4-4D5E-A54B-99B8F9A1B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2337547"/>
            <a:ext cx="2520280" cy="335229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20FCDE05-E4AC-A3C3-5A7D-256E7F87FC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808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55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0785056A-E91D-46A1-8A4E-FAB267F2C9F0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DEC7C1A-2004-49D7-8569-E31CA5495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2320287"/>
            <a:ext cx="8003232" cy="298092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/>
            <a:r>
              <a:rPr lang="tr-TR" sz="2400" dirty="0"/>
              <a:t>Boğulma, su/sıvıya dalma ya da batma nedeniyle solunum bozukluğu yaşanması veya sürecin ölüm ile sonlanmasıdır.</a:t>
            </a:r>
          </a:p>
          <a:p>
            <a:pPr marL="0" indent="0" algn="just">
              <a:buNone/>
            </a:pPr>
            <a:endParaRPr lang="tr-TR" sz="2400" dirty="0"/>
          </a:p>
          <a:p>
            <a:pPr algn="just"/>
            <a:r>
              <a:rPr lang="tr-TR" sz="2400" dirty="0"/>
              <a:t>Boğulma sonrasındaki temel sorun vücudun oksijensiz kalmasıdır. Bu durum özellikle hayati önem taşıyan organların fonksiyonlarının etkilenmesine neden olur. Bu yüzden hızlı hareket edilmelidir.</a:t>
            </a:r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843FB654-2F97-4AA7-9E05-5065586DB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60648"/>
            <a:ext cx="7344816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Özet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7320C8E-0BEE-44D2-8CEE-06353106EC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42C776FC-D115-0A5A-4C30-69BD07F47B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808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97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F30880B7-F151-4A53-8B8E-3FC48C643D8C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DEC7C1A-2004-49D7-8569-E31CA5495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633" y="2348880"/>
            <a:ext cx="8147248" cy="2548873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/>
            <a:r>
              <a:rPr lang="tr-TR" sz="2400" dirty="0"/>
              <a:t>Hasta/yaralı sudan hızlı ve güvenli bir şekilde çıkarılmalı, ancak bunu yaparken ilk yardımcı kendisini herhangi bir şekilde tehlikeye atmamalıdır.</a:t>
            </a:r>
          </a:p>
          <a:p>
            <a:pPr marL="0" indent="0" algn="just">
              <a:buNone/>
            </a:pPr>
            <a:endParaRPr lang="tr-TR" sz="2400" dirty="0"/>
          </a:p>
          <a:p>
            <a:pPr algn="just"/>
            <a:r>
              <a:rPr lang="tr-TR" sz="2400" dirty="0"/>
              <a:t>Yeterli bir eğitim ve deneyimi olan ilk yardımcı hasta/yaralıya daha suyun içindeyken solunum desteği vermelidir.</a:t>
            </a:r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843FB654-2F97-4AA7-9E05-5065586DB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60648"/>
            <a:ext cx="7344816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Özet</a:t>
            </a:r>
            <a:endParaRPr lang="tr-TR" sz="36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B484F52-63C9-4789-8A1B-BCA0759543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0DF804B8-8E2F-F72D-F050-8BA27788E5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808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95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40DB2F43-694D-4025-AA4B-85F1B616909A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26EBFC-931D-43CB-869F-D78A4B3F0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844824"/>
            <a:ext cx="7920880" cy="367240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/>
            <a:r>
              <a:rPr lang="tr-TR" sz="2400" dirty="0"/>
              <a:t>Sudan çıkarıldıktan sonra hasta/yaralı nefes alıyorsa, hasta/yaralı kurtarma pozisyonuna getirilmelidir.</a:t>
            </a:r>
          </a:p>
          <a:p>
            <a:pPr algn="just"/>
            <a:r>
              <a:rPr lang="tr-TR" sz="2400" dirty="0"/>
              <a:t>Hasta/yaralının nefes alıp vermesi normal değilse ya da hiç nefes almıyorsa Temel Yaşam Desteğine başlanmalıdır.</a:t>
            </a:r>
          </a:p>
          <a:p>
            <a:pPr algn="just"/>
            <a:r>
              <a:rPr lang="tr-TR" sz="2400" dirty="0"/>
              <a:t>Ortamda oksijen varsa verilmelidir.</a:t>
            </a:r>
          </a:p>
          <a:p>
            <a:pPr algn="just"/>
            <a:r>
              <a:rPr lang="tr-TR" sz="2400" dirty="0"/>
              <a:t>Eğer hasta/yaralının nefes alıp vermesi yeniden başlarsa, yalnız bırakmamalı ve gözlemlemeye devam edilmelidir. Ancak solunum tekrar durursa, Temel Yaşam Desteğine tekrar başlanmalıdır.</a:t>
            </a: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F766FA23-B144-4604-BD12-85196306E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60648"/>
            <a:ext cx="7344816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Özet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4F01ADC-1344-410D-A662-BC60B26773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515F2E7C-DEBC-B121-882A-CA1AB25BCC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808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2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79E328FF-5D54-465B-8C53-FA9986301664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86808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Sunum Planı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11560" y="1764866"/>
            <a:ext cx="6912768" cy="3744416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tr-TR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Tanımlar</a:t>
            </a:r>
          </a:p>
          <a:p>
            <a:pPr algn="just">
              <a:lnSpc>
                <a:spcPct val="120000"/>
              </a:lnSpc>
            </a:pPr>
            <a:r>
              <a:rPr lang="tr-TR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Boğulma için risk faktörleri</a:t>
            </a:r>
          </a:p>
          <a:p>
            <a:pPr algn="just">
              <a:lnSpc>
                <a:spcPct val="120000"/>
              </a:lnSpc>
            </a:pPr>
            <a:r>
              <a:rPr lang="tr-TR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Boğulma nedenleri</a:t>
            </a:r>
          </a:p>
          <a:p>
            <a:pPr algn="just">
              <a:lnSpc>
                <a:spcPct val="120000"/>
              </a:lnSpc>
            </a:pPr>
            <a:r>
              <a:rPr lang="tr-TR" sz="2400" dirty="0">
                <a:effectLst/>
                <a:ea typeface="Times New Roman" panose="02020603050405020304" pitchFamily="18" charset="0"/>
              </a:rPr>
              <a:t>Boğulmanın vücutta oluşturduğu etkiler</a:t>
            </a:r>
          </a:p>
          <a:p>
            <a:pPr algn="just">
              <a:lnSpc>
                <a:spcPct val="120000"/>
              </a:lnSpc>
            </a:pPr>
            <a:r>
              <a:rPr lang="tr-TR" sz="2400" dirty="0">
                <a:effectLst/>
                <a:ea typeface="Times New Roman" panose="02020603050405020304" pitchFamily="18" charset="0"/>
              </a:rPr>
              <a:t>Boğulma belirti ve bulguları</a:t>
            </a:r>
          </a:p>
          <a:p>
            <a:pPr algn="just">
              <a:lnSpc>
                <a:spcPct val="120000"/>
              </a:lnSpc>
            </a:pPr>
            <a:r>
              <a:rPr lang="tr-TR" sz="2400" dirty="0">
                <a:effectLst/>
                <a:ea typeface="Times New Roman" panose="02020603050405020304" pitchFamily="18" charset="0"/>
              </a:rPr>
              <a:t>Boğulmalardaki ilk yardım </a:t>
            </a:r>
            <a:r>
              <a:rPr lang="tr-TR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uygulama basamakları</a:t>
            </a:r>
          </a:p>
          <a:p>
            <a:pPr algn="just">
              <a:lnSpc>
                <a:spcPct val="120000"/>
              </a:lnSpc>
            </a:pPr>
            <a:r>
              <a:rPr lang="tr-TR" sz="2400" dirty="0">
                <a:effectLst/>
                <a:ea typeface="Times New Roman" panose="02020603050405020304" pitchFamily="18" charset="0"/>
              </a:rPr>
              <a:t>Özet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CFA405F-0BCD-4D72-A4EB-4CBA11FCC2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47C2AABA-8A79-8FA1-D528-DFB9AFE393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808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92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3C8B50D5-0CE6-4C27-8649-B6C206156BF0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64CFFD-30C9-41E0-8D71-3F1B637F9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2204864"/>
            <a:ext cx="8064896" cy="2952328"/>
          </a:xfrm>
        </p:spPr>
        <p:txBody>
          <a:bodyPr>
            <a:normAutofit/>
          </a:bodyPr>
          <a:lstStyle/>
          <a:p>
            <a:r>
              <a:rPr lang="tr-TR" sz="2400" b="1" dirty="0"/>
              <a:t>Boğulma nedir?</a:t>
            </a:r>
          </a:p>
          <a:p>
            <a:pPr lvl="1" algn="just"/>
            <a:r>
              <a:rPr lang="tr-TR" sz="2400" dirty="0"/>
              <a:t>Boğulma, su/sıvıya dalma ya da batma nedeniyle solunum bozukluğu yaşanması veya sürecin ölüm ile sonlanmasıdır. </a:t>
            </a:r>
          </a:p>
          <a:p>
            <a:pPr lvl="1" algn="just"/>
            <a:endParaRPr lang="tr-TR" sz="2400" dirty="0"/>
          </a:p>
          <a:p>
            <a:pPr lvl="1" algn="just"/>
            <a:r>
              <a:rPr lang="tr-TR" sz="2400" dirty="0"/>
              <a:t>Boğulmanın meydana gelebilmesi için kişinin yüzü (ağız ve burun) su/sıvıya batmalı veya su/sıvıyla örtülmelidir.</a:t>
            </a: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0429E4EE-32D5-418E-81B8-7AA64288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186808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Boğulma</a:t>
            </a:r>
            <a:br>
              <a:rPr lang="tr-TR" sz="3600" dirty="0"/>
            </a:br>
            <a:r>
              <a:rPr lang="tr-TR" sz="2400" i="1" dirty="0"/>
              <a:t>Tanımlar</a:t>
            </a:r>
            <a:endParaRPr lang="tr-TR" sz="2700" i="1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FC5DFA6-B020-4033-8E4E-B5C7C952A2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BF38A3E-2342-7C69-A33E-E1557E4A72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808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6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A5962E48-D17D-47D4-827E-710387E42C43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64CFFD-30C9-41E0-8D71-3F1B637F9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772816"/>
            <a:ext cx="7776864" cy="432048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algn="just"/>
            <a:r>
              <a:rPr lang="tr-TR" sz="2400" i="1" u="sng" dirty="0">
                <a:effectLst/>
                <a:ea typeface="Times New Roman" panose="02020603050405020304" pitchFamily="18" charset="0"/>
              </a:rPr>
              <a:t>Sudan kurtulmuş</a:t>
            </a:r>
            <a:endParaRPr lang="tr-TR" sz="2400" i="1" u="sng" dirty="0">
              <a:ea typeface="Times New Roman" panose="02020603050405020304" pitchFamily="18" charset="0"/>
            </a:endParaRPr>
          </a:p>
          <a:p>
            <a:pPr lvl="1" algn="just"/>
            <a:r>
              <a:rPr lang="tr-TR" sz="2400" dirty="0">
                <a:effectLst/>
                <a:ea typeface="Times New Roman" panose="02020603050405020304" pitchFamily="18" charset="0"/>
              </a:rPr>
              <a:t>Suda dalma ya da batma durumunda solunumla ilgili bir bulgu oluşmaz ise ‘’sudan kurtulmuş’’ denir ve bu bir boğulma değildir.</a:t>
            </a:r>
          </a:p>
          <a:p>
            <a:pPr algn="just"/>
            <a:r>
              <a:rPr lang="tr-TR" sz="2400" i="1" u="sng" dirty="0">
                <a:effectLst/>
                <a:ea typeface="Times New Roman" panose="02020603050405020304" pitchFamily="18" charset="0"/>
              </a:rPr>
              <a:t>Ölümcül olmayan boğulma</a:t>
            </a:r>
            <a:endParaRPr lang="tr-TR" sz="2400" i="1" u="sng" dirty="0">
              <a:ea typeface="Times New Roman" panose="02020603050405020304" pitchFamily="18" charset="0"/>
            </a:endParaRPr>
          </a:p>
          <a:p>
            <a:pPr lvl="1" algn="just"/>
            <a:r>
              <a:rPr lang="tr-TR" sz="2400" dirty="0">
                <a:effectLst/>
                <a:ea typeface="Times New Roman" panose="02020603050405020304" pitchFamily="18" charset="0"/>
              </a:rPr>
              <a:t>Hasta/yaralı herhangi bir zamanda kurtarılırsa boğulma süreci durur ve buna ‘’ölümcül olmayan boğulma’’ denir.</a:t>
            </a:r>
          </a:p>
          <a:p>
            <a:pPr algn="just"/>
            <a:r>
              <a:rPr lang="tr-TR" sz="2400" i="1" u="sng" dirty="0">
                <a:effectLst/>
                <a:ea typeface="Times New Roman" panose="02020603050405020304" pitchFamily="18" charset="0"/>
              </a:rPr>
              <a:t>Ölümcül boğulma</a:t>
            </a:r>
            <a:endParaRPr lang="tr-TR" sz="2400" i="1" u="sng" dirty="0">
              <a:ea typeface="Times New Roman" panose="02020603050405020304" pitchFamily="18" charset="0"/>
            </a:endParaRPr>
          </a:p>
          <a:p>
            <a:pPr lvl="1" algn="just"/>
            <a:r>
              <a:rPr lang="tr-TR" sz="2400" dirty="0">
                <a:effectLst/>
                <a:ea typeface="Times New Roman" panose="02020603050405020304" pitchFamily="18" charset="0"/>
              </a:rPr>
              <a:t>Boğulmaya bağlı herhangi bir zamanda ölüm olur ise ‘’ölümcül boğulma’’ denir.</a:t>
            </a:r>
            <a:endParaRPr lang="tr-TR" sz="2400" dirty="0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0429E4EE-32D5-418E-81B8-7AA64288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60648"/>
            <a:ext cx="4186808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tr-TR" sz="3200" dirty="0"/>
              <a:t>Boğulma</a:t>
            </a:r>
            <a:br>
              <a:rPr lang="tr-TR" sz="3600" dirty="0"/>
            </a:br>
            <a:r>
              <a:rPr lang="tr-TR" sz="2400" i="1" dirty="0" err="1"/>
              <a:t>Boğulma</a:t>
            </a:r>
            <a:r>
              <a:rPr lang="tr-TR" sz="2400" i="1" dirty="0"/>
              <a:t> Süreçleri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4AD550F-C068-423E-9003-ACCC75C629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8F074A64-EBAB-5E35-5BC5-83059E142D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808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7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483F8BF5-0D6C-44C8-8E44-1BA7C96D0601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A15E44-A1E7-45A7-A877-492BA5FE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444" y="2204864"/>
            <a:ext cx="6923112" cy="334096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tr-TR" sz="2400" dirty="0"/>
              <a:t>Erkek cinsiyet</a:t>
            </a:r>
          </a:p>
          <a:p>
            <a:r>
              <a:rPr lang="tr-TR" sz="2400" dirty="0"/>
              <a:t>14 yaşından küçükler</a:t>
            </a:r>
          </a:p>
          <a:p>
            <a:r>
              <a:rPr lang="tr-TR" sz="2400" dirty="0"/>
              <a:t>Riskli davranışlarda bulunma</a:t>
            </a:r>
          </a:p>
          <a:p>
            <a:r>
              <a:rPr lang="tr-TR" sz="2400" dirty="0"/>
              <a:t>Düşük sosyoekonomik düzey</a:t>
            </a:r>
          </a:p>
          <a:p>
            <a:r>
              <a:rPr lang="tr-TR" sz="2400" dirty="0"/>
              <a:t>Eğitim ve güvenlik kontrol eksikliği</a:t>
            </a:r>
          </a:p>
          <a:p>
            <a:r>
              <a:rPr lang="tr-TR" sz="2400" dirty="0"/>
              <a:t>Alkol kullanımı</a:t>
            </a:r>
          </a:p>
          <a:p>
            <a:r>
              <a:rPr lang="tr-TR" sz="2400" dirty="0"/>
              <a:t>Eşlik eden nörolojik veya kardiyak hastalıklar</a:t>
            </a:r>
          </a:p>
          <a:p>
            <a:endParaRPr lang="tr-TR" dirty="0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49F4323E-BA00-45D9-9ED5-7F669BF0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60648"/>
            <a:ext cx="5616624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tr-TR" sz="3200" dirty="0"/>
              <a:t>Boğulma</a:t>
            </a:r>
            <a:br>
              <a:rPr lang="tr-TR" sz="3600" dirty="0"/>
            </a:br>
            <a:r>
              <a:rPr lang="tr-TR" sz="2400" i="1" dirty="0"/>
              <a:t>Risk Faktörleri</a:t>
            </a:r>
            <a:endParaRPr lang="tr-TR" sz="2700" i="1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D448A02-54D2-4075-9BD3-9BB7E769EF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8C3AE244-F23A-1E59-C723-F012E2E44A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808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91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>
            <a:extLst>
              <a:ext uri="{FF2B5EF4-FFF2-40B4-BE49-F238E27FC236}">
                <a16:creationId xmlns:a16="http://schemas.microsoft.com/office/drawing/2014/main" id="{EBAB04E1-61F6-498F-A541-FA7B5871663A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292554B-6F1B-4965-88C1-C20CCAD8D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440" y="1742284"/>
            <a:ext cx="4392488" cy="4954962"/>
          </a:xfrm>
        </p:spPr>
        <p:txBody>
          <a:bodyPr>
            <a:normAutofit/>
          </a:bodyPr>
          <a:lstStyle/>
          <a:p>
            <a:pPr algn="just"/>
            <a:r>
              <a:rPr lang="tr-TR" b="1" dirty="0"/>
              <a:t>Yetişkinlerde:</a:t>
            </a:r>
          </a:p>
          <a:p>
            <a:pPr lvl="1" algn="just"/>
            <a:r>
              <a:rPr lang="tr-TR" sz="2400" dirty="0"/>
              <a:t>Kan şekerindeki düşme</a:t>
            </a:r>
          </a:p>
          <a:p>
            <a:pPr lvl="1" algn="just"/>
            <a:r>
              <a:rPr lang="tr-TR" sz="2400" dirty="0"/>
              <a:t>Bayılma</a:t>
            </a:r>
          </a:p>
          <a:p>
            <a:pPr lvl="1" algn="just"/>
            <a:r>
              <a:rPr lang="tr-TR" sz="2400" dirty="0"/>
              <a:t> Yaralanma (Travma)</a:t>
            </a:r>
          </a:p>
          <a:p>
            <a:pPr lvl="1" algn="just"/>
            <a:r>
              <a:rPr lang="tr-TR" sz="2400" dirty="0"/>
              <a:t>Kazalar</a:t>
            </a:r>
          </a:p>
          <a:p>
            <a:pPr lvl="1" algn="just"/>
            <a:r>
              <a:rPr lang="tr-TR" sz="2400" dirty="0"/>
              <a:t>Kalp ritim bozuklukları</a:t>
            </a:r>
          </a:p>
          <a:p>
            <a:pPr lvl="1" algn="just"/>
            <a:r>
              <a:rPr lang="tr-TR" sz="2400" dirty="0"/>
              <a:t>Alkol kullanımı</a:t>
            </a:r>
          </a:p>
          <a:p>
            <a:pPr lvl="1" algn="just"/>
            <a:r>
              <a:rPr lang="tr-TR" sz="2400" dirty="0"/>
              <a:t>Sara nöbeti</a:t>
            </a:r>
          </a:p>
          <a:p>
            <a:pPr lvl="1" algn="just"/>
            <a:r>
              <a:rPr lang="tr-TR" sz="2400" dirty="0"/>
              <a:t>Aşırı harekete bağlı yorulma</a:t>
            </a:r>
          </a:p>
          <a:p>
            <a:pPr lvl="1" algn="just"/>
            <a:r>
              <a:rPr lang="tr-TR" sz="2400" dirty="0"/>
              <a:t>Kas krampları ve</a:t>
            </a:r>
          </a:p>
          <a:p>
            <a:pPr lvl="1" algn="just"/>
            <a:r>
              <a:rPr lang="tr-TR" sz="2400" dirty="0"/>
              <a:t>İntihar</a:t>
            </a:r>
          </a:p>
          <a:p>
            <a:endParaRPr lang="tr-TR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30EC3F2-8046-4CB2-9EE5-A31C401F7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34785" y="1781957"/>
            <a:ext cx="4041775" cy="4441754"/>
          </a:xfrm>
        </p:spPr>
        <p:txBody>
          <a:bodyPr>
            <a:normAutofit/>
          </a:bodyPr>
          <a:lstStyle/>
          <a:p>
            <a:pPr algn="just"/>
            <a:r>
              <a:rPr lang="tr-TR" b="1" dirty="0"/>
              <a:t>Çocuklarda:</a:t>
            </a:r>
          </a:p>
          <a:p>
            <a:pPr lvl="1" algn="just"/>
            <a:r>
              <a:rPr lang="tr-TR" sz="2400" dirty="0"/>
              <a:t>Kova, tuvalet ya da küvete düşme gibi ev kazaları</a:t>
            </a:r>
            <a:endParaRPr lang="tr-TR" dirty="0"/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9330E480-4649-4669-9A1F-BF569282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60648"/>
            <a:ext cx="5616624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Boğulma</a:t>
            </a:r>
            <a:br>
              <a:rPr lang="tr-TR" sz="3600" dirty="0"/>
            </a:br>
            <a:r>
              <a:rPr lang="tr-TR" sz="2400" i="1" dirty="0"/>
              <a:t>Nedenleri</a:t>
            </a:r>
            <a:endParaRPr lang="tr-TR" sz="3600" i="1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B434433E-0EA8-4CF3-B912-679ECFA36F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628C3152-921C-92F7-A7AB-85236B73E8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808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24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D97C8820-2B8B-49C5-83E3-6138756F2CFC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923AEC-D9BD-4399-84B1-129FBAAD2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384" y="1700808"/>
            <a:ext cx="8003232" cy="4320480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Ağız ve burundan köpük gelmesi</a:t>
            </a:r>
          </a:p>
          <a:p>
            <a:pPr algn="just"/>
            <a:r>
              <a:rPr lang="tr-TR" sz="2400" dirty="0"/>
              <a:t>Soluk alıp vermede güçlük</a:t>
            </a:r>
          </a:p>
          <a:p>
            <a:pPr algn="just"/>
            <a:r>
              <a:rPr lang="tr-TR" sz="2400" dirty="0"/>
              <a:t>Gürültülü, hızlı ve derin nefes alıp verme</a:t>
            </a:r>
          </a:p>
          <a:p>
            <a:pPr algn="just"/>
            <a:r>
              <a:rPr lang="tr-TR" sz="2400" dirty="0"/>
              <a:t>Solunumun tamamen durması</a:t>
            </a:r>
          </a:p>
          <a:p>
            <a:pPr algn="just"/>
            <a:r>
              <a:rPr lang="tr-TR" sz="2400" dirty="0"/>
              <a:t>Bilinç durumunda değişiklik ya da bilincin tamamen kapanması</a:t>
            </a:r>
          </a:p>
          <a:p>
            <a:pPr algn="just"/>
            <a:r>
              <a:rPr lang="tr-TR" sz="2400" dirty="0"/>
              <a:t>Kalp atımlarının yavaşlaması ya da tamamen durması</a:t>
            </a:r>
          </a:p>
          <a:p>
            <a:pPr algn="just"/>
            <a:r>
              <a:rPr lang="tr-TR" sz="2400" dirty="0"/>
              <a:t>Soğuk ve soluk cilt</a:t>
            </a:r>
          </a:p>
          <a:p>
            <a:pPr algn="just"/>
            <a:r>
              <a:rPr lang="tr-TR" sz="2400" dirty="0"/>
              <a:t>Kulak, burun, dudak ve tırnak gibi vücudun uç kısımlarında morarmadır.</a:t>
            </a: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0053AF71-B24C-46B0-9699-7A39EB5A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60648"/>
            <a:ext cx="7416824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Boğulma</a:t>
            </a:r>
            <a:br>
              <a:rPr lang="tr-TR" sz="3600" dirty="0"/>
            </a:br>
            <a:r>
              <a:rPr lang="tr-TR" sz="2400" i="1" dirty="0"/>
              <a:t>Belirti Ve Bulguları</a:t>
            </a:r>
            <a:endParaRPr lang="tr-TR" sz="3600" i="1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A598B1E-AEF0-4DEC-BFC3-47C42F8673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9516E21E-1A0C-3744-A048-B5A41C99FA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808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31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CF11E304-83FD-4C9A-8E83-EDC04B44DE91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E52EDE-9243-4F47-BD9A-AA3D8C272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768" y="1675036"/>
            <a:ext cx="8064896" cy="295232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/>
            <a:r>
              <a:rPr lang="tr-TR" sz="2400" dirty="0"/>
              <a:t>Olay yerinin sizin için güvenli olduğundan emin olun.</a:t>
            </a:r>
          </a:p>
          <a:p>
            <a:pPr lvl="0" algn="just"/>
            <a:r>
              <a:rPr lang="tr-TR" sz="2400" dirty="0"/>
              <a:t>Boğulma tehlikesi olmadığından emin olun. </a:t>
            </a:r>
          </a:p>
          <a:p>
            <a:pPr lvl="0" algn="just"/>
            <a:r>
              <a:rPr lang="tr-TR" sz="2400" dirty="0">
                <a:effectLst/>
                <a:ea typeface="Times New Roman" panose="02020603050405020304" pitchFamily="18" charset="0"/>
              </a:rPr>
              <a:t>Tek başına iseniz bağırın veya yardım çağırın ancak hasta/yaralıyı yalnız bırakmayın. Olaya yerindeki bir kişiden 112 acil yardım numarasını araması için yardım isteyin. </a:t>
            </a:r>
            <a:endParaRPr lang="tr-TR" sz="2400" dirty="0">
              <a:ea typeface="Times New Roman" panose="02020603050405020304" pitchFamily="18" charset="0"/>
            </a:endParaRPr>
          </a:p>
          <a:p>
            <a:pPr lvl="0" algn="just"/>
            <a:r>
              <a:rPr lang="tr-TR" sz="2400" dirty="0">
                <a:effectLst/>
                <a:ea typeface="Times New Roman" panose="02020603050405020304" pitchFamily="18" charset="0"/>
              </a:rPr>
              <a:t>Yardım istenildiğinden emin olmak için bu kişinin geri dönmesini söyleyin.</a:t>
            </a: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C866CD95-7CB3-4533-96FE-B8C6B08C4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60648"/>
            <a:ext cx="4608512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tr-TR" sz="3200" dirty="0"/>
              <a:t>Boğulma</a:t>
            </a:r>
            <a:br>
              <a:rPr lang="tr-TR" sz="3600" dirty="0"/>
            </a:br>
            <a:r>
              <a:rPr lang="tr-TR" sz="2400" i="1" dirty="0"/>
              <a:t>İlk Yardım</a:t>
            </a:r>
            <a:endParaRPr lang="tr-TR" sz="3600" i="1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5E14886-054C-44BC-95F9-00711B4CAE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3EFE00CD-D620-934C-8235-8DA588C3C8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365104"/>
            <a:ext cx="2088232" cy="2153488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86919F76-9222-A822-304B-C8C7BE5CCE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808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71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4B184BAF-3770-472A-8A66-6134644CF54C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D82FEB-50C7-42F4-90F7-74DD21041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772816"/>
            <a:ext cx="7848872" cy="4176464"/>
          </a:xfrm>
        </p:spPr>
        <p:txBody>
          <a:bodyPr>
            <a:noAutofit/>
          </a:bodyPr>
          <a:lstStyle/>
          <a:p>
            <a:pPr algn="just"/>
            <a:r>
              <a:rPr lang="tr-TR" sz="2400" dirty="0"/>
              <a:t>Kişiyi sudan hızlı ve güvenli bir şekilde çıkarın, ancak bunu yaparken kendinizi herhangi bir şekilde tehlikeye atmayın.</a:t>
            </a:r>
          </a:p>
          <a:p>
            <a:pPr algn="just"/>
            <a:r>
              <a:rPr lang="tr-TR" sz="2400" dirty="0"/>
              <a:t>Mümkünse, kurtarma işlemini suya girmeden yapmaya çalışın. </a:t>
            </a:r>
            <a:r>
              <a:rPr lang="tr-TR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Bunu;</a:t>
            </a:r>
            <a:endParaRPr lang="tr-TR" sz="2400" dirty="0">
              <a:ea typeface="Times New Roman" panose="02020603050405020304" pitchFamily="18" charset="0"/>
            </a:endParaRPr>
          </a:p>
          <a:p>
            <a:pPr lvl="1" algn="just"/>
            <a:r>
              <a:rPr lang="tr-TR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Gerekliyse ve gerekli eğitimi almışsanız</a:t>
            </a:r>
            <a:endParaRPr lang="tr-TR" sz="2400" dirty="0">
              <a:ea typeface="Times New Roman" panose="02020603050405020304" pitchFamily="18" charset="0"/>
            </a:endParaRPr>
          </a:p>
          <a:p>
            <a:pPr lvl="1" algn="just"/>
            <a:r>
              <a:rPr lang="tr-TR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Yalnız değilseniz ve güvenliyse</a:t>
            </a:r>
            <a:endParaRPr lang="tr-TR" sz="2400" dirty="0">
              <a:ea typeface="Times New Roman" panose="02020603050405020304" pitchFamily="18" charset="0"/>
            </a:endParaRPr>
          </a:p>
          <a:p>
            <a:pPr lvl="1" algn="just"/>
            <a:r>
              <a:rPr lang="tr-TR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Yüzer bir cihaz veya tekne kullanabilirseniz yapın.</a:t>
            </a:r>
            <a:endParaRPr lang="tr-TR" sz="2400" dirty="0">
              <a:effectLst/>
              <a:ea typeface="Times New Roman" panose="02020603050405020304" pitchFamily="18" charset="0"/>
            </a:endParaRPr>
          </a:p>
          <a:p>
            <a:pPr algn="just"/>
            <a:r>
              <a:rPr lang="tr-TR" sz="2400" dirty="0"/>
              <a:t>Suya girerseniz asla başınızı suya batırmayın. Kurtarılacak hasta/yaralıyla görsel temasınız kaybolabilir ve omurga yaralanması riski taşıyabilirsiniz.</a:t>
            </a: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47AC6C32-8C4F-44F7-AC60-B54F2E8F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60648"/>
            <a:ext cx="4608512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Boğulma</a:t>
            </a:r>
            <a:br>
              <a:rPr lang="tr-TR" sz="3600" dirty="0"/>
            </a:br>
            <a:r>
              <a:rPr lang="tr-TR" sz="2400" i="1" dirty="0"/>
              <a:t>İlk Yardım – Sudan Çıkarma</a:t>
            </a:r>
            <a:endParaRPr lang="tr-TR" sz="3600" i="1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53243C1-1D42-49AA-9E00-AD7931AB49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C9456016-7786-86D9-29FA-F254EF7A0F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808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2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</TotalTime>
  <Words>932</Words>
  <Application>Microsoft Office PowerPoint</Application>
  <PresentationFormat>Ekran Gösterisi (4:3)</PresentationFormat>
  <Paragraphs>109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Ofis Teması</vt:lpstr>
      <vt:lpstr>BOĞULMALARDA İLK YARDIM</vt:lpstr>
      <vt:lpstr>Sunum Planı</vt:lpstr>
      <vt:lpstr>Boğulma Tanımlar</vt:lpstr>
      <vt:lpstr>Boğulma Boğulma Süreçleri</vt:lpstr>
      <vt:lpstr>Boğulma Risk Faktörleri</vt:lpstr>
      <vt:lpstr>Boğulma Nedenleri</vt:lpstr>
      <vt:lpstr>Boğulma Belirti Ve Bulguları</vt:lpstr>
      <vt:lpstr>Boğulma İlk Yardım</vt:lpstr>
      <vt:lpstr>Boğulma İlk Yardım – Sudan Çıkarma</vt:lpstr>
      <vt:lpstr>Boğulma İlk Yardım – Sudan Çıkarma</vt:lpstr>
      <vt:lpstr>Boğulma İlk Yardım – Su İçinde Kurtarma</vt:lpstr>
      <vt:lpstr>Boğulma İlk Yardım – Sudan Çıkarıldıktan Sonra</vt:lpstr>
      <vt:lpstr>Boğulma İlk Yardım – Sudan Çıkarıldıktan Sonra</vt:lpstr>
      <vt:lpstr>Boğulma İlk Yardım – Nefes Alıp Verme Yeniden Başlarsa</vt:lpstr>
      <vt:lpstr>Boğulma İlk Yardım – Oksijen Kullanımı</vt:lpstr>
      <vt:lpstr>Özet</vt:lpstr>
      <vt:lpstr>Özet</vt:lpstr>
      <vt:lpstr>Özet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GENEL İLK YARDIM BİLGİLERİ</dc:title>
  <dc:creator>win7</dc:creator>
  <cp:lastModifiedBy>Gürkan Akıncı</cp:lastModifiedBy>
  <cp:revision>176</cp:revision>
  <dcterms:created xsi:type="dcterms:W3CDTF">2020-12-16T20:56:57Z</dcterms:created>
  <dcterms:modified xsi:type="dcterms:W3CDTF">2025-04-08T16:24:03Z</dcterms:modified>
</cp:coreProperties>
</file>