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3" r:id="rId4"/>
    <p:sldId id="294" r:id="rId5"/>
    <p:sldId id="296" r:id="rId6"/>
    <p:sldId id="295" r:id="rId7"/>
    <p:sldId id="298" r:id="rId8"/>
    <p:sldId id="299" r:id="rId9"/>
    <p:sldId id="301" r:id="rId10"/>
    <p:sldId id="303" r:id="rId11"/>
    <p:sldId id="304" r:id="rId12"/>
    <p:sldId id="305" r:id="rId13"/>
    <p:sldId id="307" r:id="rId14"/>
    <p:sldId id="309" r:id="rId15"/>
    <p:sldId id="308" r:id="rId16"/>
    <p:sldId id="311" r:id="rId17"/>
    <p:sldId id="313" r:id="rId18"/>
    <p:sldId id="314" r:id="rId19"/>
    <p:sldId id="315" r:id="rId2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39" y="0"/>
            <a:ext cx="1262261" cy="126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20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011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246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15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0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9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07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544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247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555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23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39" y="0"/>
            <a:ext cx="1262261" cy="126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92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>
            <a:extLst>
              <a:ext uri="{FF2B5EF4-FFF2-40B4-BE49-F238E27FC236}">
                <a16:creationId xmlns:a16="http://schemas.microsoft.com/office/drawing/2014/main" id="{E6A448F8-64EB-4BC1-BE84-E0874576F0DA}"/>
              </a:ext>
            </a:extLst>
          </p:cNvPr>
          <p:cNvSpPr/>
          <p:nvPr/>
        </p:nvSpPr>
        <p:spPr>
          <a:xfrm>
            <a:off x="0" y="2542332"/>
            <a:ext cx="9121613" cy="13681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406728" y="2686348"/>
            <a:ext cx="8352928" cy="1080120"/>
          </a:xfrm>
        </p:spPr>
        <p:txBody>
          <a:bodyPr>
            <a:noAutofit/>
          </a:bodyPr>
          <a:lstStyle/>
          <a:p>
            <a:pPr lvl="0"/>
            <a:r>
              <a:rPr lang="tr-TR" sz="4000" b="1" dirty="0">
                <a:effectLst/>
                <a:latin typeface="+mn-lt"/>
                <a:ea typeface="Calibri" panose="020F0502020204030204" pitchFamily="34" charset="0"/>
              </a:rPr>
              <a:t>GÖZ, KULAK VE BURUNA YABANCI CİSİM KAÇMASINDA İLK YARDIM</a:t>
            </a:r>
            <a:endParaRPr lang="tr-TR" sz="3600" dirty="0">
              <a:latin typeface="+mn-lt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04C1D85-B3FD-4F24-BC38-47ED19D479E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4509120"/>
            <a:ext cx="2753398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1BBE966-7096-4357-9D3D-A77F2CF4A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5239" y="4577385"/>
            <a:ext cx="2461364" cy="184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D002E0B-28CC-4848-9446-E386ECBE85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551200"/>
            <a:ext cx="2496277" cy="187220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47C2AABA-8A79-8FA1-D528-DFB9AFE393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37" y="113128"/>
            <a:ext cx="2464737" cy="242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570541C7-4A26-4007-87C8-3BEFEB1897EC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596958C5-164F-47F7-9C70-1A496EC1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38138"/>
          </a:xfrm>
        </p:spPr>
        <p:txBody>
          <a:bodyPr>
            <a:normAutofit/>
          </a:bodyPr>
          <a:lstStyle/>
          <a:p>
            <a:pPr algn="l"/>
            <a:r>
              <a:rPr lang="tr-TR" sz="3200" b="1" dirty="0"/>
              <a:t>Kulağa Yabancı Cisim Kaçması</a:t>
            </a:r>
            <a:endParaRPr lang="tr-TR" sz="2000" b="1" i="1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20B75D9B-C27A-4170-913B-8A0F1F80EEE3}"/>
              </a:ext>
            </a:extLst>
          </p:cNvPr>
          <p:cNvSpPr txBox="1">
            <a:spLocks/>
          </p:cNvSpPr>
          <p:nvPr/>
        </p:nvSpPr>
        <p:spPr>
          <a:xfrm>
            <a:off x="539552" y="2276872"/>
            <a:ext cx="7776864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400" dirty="0">
                <a:ea typeface="Calibri" panose="020F0502020204030204" pitchFamily="34" charset="0"/>
                <a:cs typeface="Arial" panose="020B0604020202020204" pitchFamily="34" charset="0"/>
              </a:rPr>
              <a:t>Kulağa yabancı cisim kaçması genellikle çocuklarda sık görülmekle birlikte ileri yaşlarda da görülebilir. </a:t>
            </a:r>
          </a:p>
          <a:p>
            <a:pPr algn="just"/>
            <a:r>
              <a:rPr lang="tr-TR" sz="2400" dirty="0">
                <a:ea typeface="Calibri" panose="020F0502020204030204" pitchFamily="34" charset="0"/>
                <a:cs typeface="Arial" panose="020B0604020202020204" pitchFamily="34" charset="0"/>
              </a:rPr>
              <a:t>Özellikle çocuklar bunu boncuk, oyuncak ve bakliyat gibi farklı nesneleri kulaklarına itmek sureti yaparlar. </a:t>
            </a:r>
          </a:p>
          <a:p>
            <a:pPr algn="just"/>
            <a:r>
              <a:rPr lang="tr-TR" sz="2400" dirty="0">
                <a:ea typeface="Calibri" panose="020F0502020204030204" pitchFamily="34" charset="0"/>
                <a:cs typeface="Arial" panose="020B0604020202020204" pitchFamily="34" charset="0"/>
              </a:rPr>
              <a:t>Bunların dışından kulak temizleme çubuğunun pamuğu ve böceklerde kulağa kaçabilir. </a:t>
            </a:r>
          </a:p>
          <a:p>
            <a:pPr algn="just"/>
            <a:r>
              <a:rPr lang="tr-TR" sz="2400" dirty="0">
                <a:ea typeface="Calibri" panose="020F0502020204030204" pitchFamily="34" charset="0"/>
                <a:cs typeface="Arial" panose="020B0604020202020204" pitchFamily="34" charset="0"/>
              </a:rPr>
              <a:t>Yabancı cisimler genellikle kulakta sıkışır.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C5F79BF-B8DF-4AC5-9694-8714920E0F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862CD6B5-FEE1-8FB4-1B25-4C81A9CE71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9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5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6ECE2CD6-5EF0-4186-BF5B-3291B1FB38D3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53C729-154F-40DB-9707-483412692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4623" y="1808820"/>
            <a:ext cx="5688632" cy="3240360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Kulakta ağrı ve kaşıntı</a:t>
            </a:r>
          </a:p>
          <a:p>
            <a:pPr algn="just">
              <a:lnSpc>
                <a:spcPct val="115000"/>
              </a:lnSpc>
            </a:pP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İşitme azlığı veya kaybı</a:t>
            </a:r>
          </a:p>
          <a:p>
            <a:pPr algn="just">
              <a:lnSpc>
                <a:spcPct val="115000"/>
              </a:lnSpc>
            </a:pP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Kulaktan kan gelmesi</a:t>
            </a:r>
          </a:p>
          <a:p>
            <a:pPr algn="just">
              <a:lnSpc>
                <a:spcPct val="115000"/>
              </a:lnSpc>
            </a:pP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Sürekli rahatsız edici şekilde ses işitme</a:t>
            </a:r>
          </a:p>
          <a:p>
            <a:pPr algn="just">
              <a:lnSpc>
                <a:spcPct val="115000"/>
              </a:lnSpc>
            </a:pP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Baş dönmesi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Bulantı ve kusma hissi</a:t>
            </a:r>
            <a:endParaRPr lang="tr-TR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596958C5-164F-47F7-9C70-1A496EC1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38138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Kulağa Yabancı Cisim Kaçması</a:t>
            </a:r>
            <a:br>
              <a:rPr lang="tr-TR" sz="3600" dirty="0"/>
            </a:br>
            <a:r>
              <a:rPr lang="tr-TR" sz="2400" i="1" dirty="0"/>
              <a:t>Belirti Ve Bulgular</a:t>
            </a:r>
            <a:endParaRPr lang="tr-TR" sz="1800" i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C605B6B-A618-4DB8-A059-8734116A79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F9CE6DF5-B121-4074-BF8E-E45149D0BE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364751"/>
            <a:ext cx="3073281" cy="2304961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F23A4685-2162-E06F-36B0-A51214599F7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9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5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6A53D751-F607-4E15-B1D6-3F8B25C5CB61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CA6C5AC-C92A-4DD8-9EDF-5603A525E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00808"/>
            <a:ext cx="7931224" cy="3052930"/>
          </a:xfrm>
        </p:spPr>
        <p:txBody>
          <a:bodyPr>
            <a:noAutofit/>
          </a:bodyPr>
          <a:lstStyle/>
          <a:p>
            <a:pPr algn="just"/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Kişinin sakinleşmesini sağlayın.</a:t>
            </a:r>
          </a:p>
          <a:p>
            <a:pPr algn="just"/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Yabancı cisim tamamen dışarda görünüyorsa ve alabileceğinizden eminseniz içe ilerletmeden almaya çalışın.</a:t>
            </a:r>
          </a:p>
          <a:p>
            <a:pPr algn="just"/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Kulakta böcek varsa etkilenen kulağı üst kısımda tutarak kulağa ılık su dökün. Bu durumda böcek dışarı çıkabilir.</a:t>
            </a:r>
          </a:p>
          <a:p>
            <a:pPr algn="just">
              <a:spcAft>
                <a:spcPts val="1000"/>
              </a:spcAft>
            </a:pP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Kulaktaki yabancı cisim çıkartılamıyorsa ya da böcek çıkmıyorsa hastayı bir sağlık kuruluşuna yönlendirin.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596958C5-164F-47F7-9C70-1A496EC1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38138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Kulağa Yabancı Cisim Kaçması</a:t>
            </a:r>
            <a:br>
              <a:rPr lang="tr-TR" sz="3200" dirty="0"/>
            </a:br>
            <a:r>
              <a:rPr lang="tr-TR" sz="2400" i="1" dirty="0"/>
              <a:t>İlk Yardım</a:t>
            </a:r>
            <a:endParaRPr lang="tr-TR" sz="1800" i="1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D2FBC37E-3EE8-479D-B039-CCF1329023B6}"/>
              </a:ext>
            </a:extLst>
          </p:cNvPr>
          <p:cNvSpPr txBox="1">
            <a:spLocks/>
          </p:cNvSpPr>
          <p:nvPr/>
        </p:nvSpPr>
        <p:spPr>
          <a:xfrm>
            <a:off x="683568" y="4869160"/>
            <a:ext cx="7776864" cy="15121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tr-TR" sz="2400" b="1" dirty="0">
                <a:solidFill>
                  <a:srgbClr val="C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DİKKAT !!!</a:t>
            </a:r>
          </a:p>
          <a:p>
            <a:pPr algn="just"/>
            <a:r>
              <a:rPr lang="tr-TR" sz="2400" i="1" dirty="0">
                <a:ea typeface="Calibri" panose="020F0502020204030204" pitchFamily="34" charset="0"/>
                <a:cs typeface="Arial" panose="020B0604020202020204" pitchFamily="34" charset="0"/>
              </a:rPr>
              <a:t>Dış kulak yolunda olan yabancı cismi nasıl çıkaracağınızı bilmiyorsanız ve çıkaracağınızdan emin değilseniz çıkarmaya çalışmayın. 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C415C4D3-8512-44AE-BB81-20EAB87891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1D2D5626-788D-5C1F-091A-6D9A7348E1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9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6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6DC03C7A-676C-4467-84BF-ADE1234C431C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596958C5-164F-47F7-9C70-1A496EC1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38138"/>
          </a:xfrm>
        </p:spPr>
        <p:txBody>
          <a:bodyPr>
            <a:normAutofit/>
          </a:bodyPr>
          <a:lstStyle/>
          <a:p>
            <a:pPr algn="l"/>
            <a:r>
              <a:rPr lang="tr-TR" sz="3200" b="1" dirty="0"/>
              <a:t>Buruna Yabancı Cisim Kaçması</a:t>
            </a:r>
            <a:endParaRPr lang="tr-TR" sz="3200" b="1" i="1" dirty="0"/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D2FBC37E-3EE8-479D-B039-CCF1329023B6}"/>
              </a:ext>
            </a:extLst>
          </p:cNvPr>
          <p:cNvSpPr txBox="1">
            <a:spLocks/>
          </p:cNvSpPr>
          <p:nvPr/>
        </p:nvSpPr>
        <p:spPr>
          <a:xfrm>
            <a:off x="571485" y="2420888"/>
            <a:ext cx="7916122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400" dirty="0">
                <a:ea typeface="Calibri" panose="020F0502020204030204" pitchFamily="34" charset="0"/>
              </a:rPr>
              <a:t>Küçük çocukların cisimleri burunlarına itmeleri sonucu ortaya çıkar.</a:t>
            </a:r>
          </a:p>
          <a:p>
            <a:pPr algn="just"/>
            <a:r>
              <a:rPr lang="tr-TR" sz="2400" dirty="0">
                <a:ea typeface="Calibri" panose="020F0502020204030204" pitchFamily="34" charset="0"/>
              </a:rPr>
              <a:t>Genellikle tek taraflıdır.</a:t>
            </a:r>
          </a:p>
          <a:p>
            <a:pPr algn="just"/>
            <a:r>
              <a:rPr lang="tr-TR" sz="2400" dirty="0">
                <a:ea typeface="Calibri" panose="020F0502020204030204" pitchFamily="34" charset="0"/>
              </a:rPr>
              <a:t>Yabancı cisim burunda tıkanıklığa, çıkarılmadığı takdirde ilerleyen süreçte enfeksiyona veya cismin özelliğine göre burun içerisinde ek yaralanmaya neden olabilir (piller yanıklara, keskin cisimler kesiklere gibi).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380FA8E-2B3B-4F49-8142-419C7A8442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86AC125A-E322-4A0B-41AD-6B2548EC54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9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69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D25C7599-6B7D-4F38-BA95-7E0F188F52DC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5472A1-FBBE-4BB4-8B94-AEF213DB7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152" y="1988840"/>
            <a:ext cx="3970784" cy="3268954"/>
          </a:xfrm>
        </p:spPr>
        <p:txBody>
          <a:bodyPr>
            <a:normAutofit/>
          </a:bodyPr>
          <a:lstStyle/>
          <a:p>
            <a:pPr algn="just"/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Burunda ağrı</a:t>
            </a:r>
          </a:p>
          <a:p>
            <a:pPr algn="just"/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Burun akıntısı</a:t>
            </a:r>
          </a:p>
          <a:p>
            <a:pPr algn="just"/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Burunda kötü koku</a:t>
            </a:r>
          </a:p>
          <a:p>
            <a:pPr algn="just"/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Şekil bozukluğu ve şişlik</a:t>
            </a:r>
          </a:p>
          <a:p>
            <a:pPr algn="just"/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Burun kanaması</a:t>
            </a:r>
          </a:p>
          <a:p>
            <a:pPr algn="just"/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Gözlerde yaşarma </a:t>
            </a:r>
          </a:p>
          <a:p>
            <a:pPr algn="just"/>
            <a:r>
              <a:rPr lang="tr-TR" sz="2400" dirty="0">
                <a:effectLst/>
                <a:ea typeface="Calibri" panose="020F0502020204030204" pitchFamily="34" charset="0"/>
              </a:rPr>
              <a:t>Zor ve gürültülü solunum</a:t>
            </a:r>
            <a:endParaRPr lang="tr-TR" sz="2400" dirty="0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596958C5-164F-47F7-9C70-1A496EC1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38138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Buruna Yabancı Cisim Kaçması</a:t>
            </a:r>
            <a:br>
              <a:rPr lang="tr-TR" sz="3600" dirty="0"/>
            </a:br>
            <a:r>
              <a:rPr lang="tr-TR" sz="2400" i="1" dirty="0"/>
              <a:t>Belirti Ve Bulgular</a:t>
            </a:r>
            <a:endParaRPr lang="tr-TR" sz="1200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3555" y="2564904"/>
            <a:ext cx="3072021" cy="2304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BACF3EF-516A-482C-B278-D79075BFD3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F90DF4C2-6FB4-4D54-A8E0-E874AEF8A5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9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19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590AC2AD-AC35-44CD-AF8E-23CD7A1DC24E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1FEEE9-18FC-43FA-843B-CDE787905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700809"/>
            <a:ext cx="7859216" cy="2088232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Hasta/yaralıyı sakinleştirin</a:t>
            </a:r>
          </a:p>
          <a:p>
            <a:pPr algn="just">
              <a:lnSpc>
                <a:spcPct val="115000"/>
              </a:lnSpc>
            </a:pP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Solunum sıkıntısı varsa ağızdan sakin nefes almasını söyleyin.</a:t>
            </a:r>
          </a:p>
          <a:p>
            <a:pPr algn="just">
              <a:lnSpc>
                <a:spcPct val="115000"/>
              </a:lnSpc>
            </a:pP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Bir sağlık kuruluşuna yönlendirin.</a:t>
            </a:r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596958C5-164F-47F7-9C70-1A496EC1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38138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Buruna Yabancı Cisim Kaçması</a:t>
            </a:r>
            <a:br>
              <a:rPr lang="tr-TR" sz="3600" dirty="0"/>
            </a:br>
            <a:r>
              <a:rPr lang="tr-TR" sz="2400" i="1" dirty="0"/>
              <a:t>İlk Yardım</a:t>
            </a:r>
            <a:endParaRPr lang="tr-TR" sz="1200" i="1" dirty="0"/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AE59CBDC-8FEB-409A-8953-C0CEC010F952}"/>
              </a:ext>
            </a:extLst>
          </p:cNvPr>
          <p:cNvSpPr txBox="1">
            <a:spLocks/>
          </p:cNvSpPr>
          <p:nvPr/>
        </p:nvSpPr>
        <p:spPr>
          <a:xfrm>
            <a:off x="683568" y="4221088"/>
            <a:ext cx="7776864" cy="18722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tr-TR" sz="2400" b="1" dirty="0">
                <a:solidFill>
                  <a:srgbClr val="C0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DİKKAT !!!</a:t>
            </a:r>
          </a:p>
          <a:p>
            <a:pPr algn="just">
              <a:lnSpc>
                <a:spcPct val="110000"/>
              </a:lnSpc>
            </a:pPr>
            <a:r>
              <a:rPr lang="tr-TR" sz="2400" i="1" dirty="0">
                <a:ea typeface="Calibri" panose="020F0502020204030204" pitchFamily="34" charset="0"/>
                <a:cs typeface="Arial" panose="020B0604020202020204" pitchFamily="34" charset="0"/>
              </a:rPr>
              <a:t>Yabancı cismi asla çıkarmaya çalışmayın.</a:t>
            </a:r>
          </a:p>
          <a:p>
            <a:pPr algn="just">
              <a:lnSpc>
                <a:spcPct val="110000"/>
              </a:lnSpc>
            </a:pPr>
            <a:r>
              <a:rPr lang="tr-TR" sz="2400" i="1" dirty="0">
                <a:ea typeface="Calibri" panose="020F0502020204030204" pitchFamily="34" charset="0"/>
                <a:cs typeface="Arial" panose="020B0604020202020204" pitchFamily="34" charset="0"/>
              </a:rPr>
              <a:t>Cımbız, şiş ve tığ gibi aletler cismin daha ileriye gitmesine yol açabileceğinden bunları burun içerisine sokmayın.</a:t>
            </a:r>
            <a:endParaRPr lang="tr-TR" i="1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185CAEF-6CB8-49DB-BBD3-4EF4AEB50A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6F9F7178-D8EA-921B-61D9-0B115C239C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9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00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BE949CCC-12E1-4985-8BA2-AD7D32B5B0B4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92A598-46E4-4B2F-84EF-F4B41348D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132856"/>
            <a:ext cx="7920880" cy="3096344"/>
          </a:xfrm>
        </p:spPr>
        <p:txBody>
          <a:bodyPr>
            <a:normAutofit/>
          </a:bodyPr>
          <a:lstStyle/>
          <a:p>
            <a:pPr algn="just"/>
            <a:r>
              <a:rPr lang="tr-TR" sz="2400" dirty="0">
                <a:latin typeface="+mj-lt"/>
                <a:ea typeface="Calibri" panose="020F0502020204030204" pitchFamily="34" charset="0"/>
              </a:rPr>
              <a:t>Ç</a:t>
            </a:r>
            <a:r>
              <a:rPr lang="tr-TR" sz="2400" dirty="0">
                <a:effectLst/>
                <a:latin typeface="+mj-lt"/>
                <a:ea typeface="Calibri" panose="020F0502020204030204" pitchFamily="34" charset="0"/>
              </a:rPr>
              <a:t>ocuklar oyun oynarken ağızlarına farklı cisimler (oyuncak, pil, metal para gibi) koyup yutabilirler.</a:t>
            </a:r>
          </a:p>
          <a:p>
            <a:pPr algn="just"/>
            <a:r>
              <a:rPr lang="tr-TR" sz="2400" dirty="0">
                <a:effectLst/>
                <a:ea typeface="Calibri" panose="020F0502020204030204" pitchFamily="34" charset="0"/>
              </a:rPr>
              <a:t>Yetişkinler yemek esnasında kemik yutabilir.</a:t>
            </a:r>
          </a:p>
          <a:p>
            <a:pPr algn="just"/>
            <a:r>
              <a:rPr lang="tr-TR" sz="2400" dirty="0">
                <a:effectLst/>
                <a:ea typeface="Calibri" panose="020F0502020204030204" pitchFamily="34" charset="0"/>
              </a:rPr>
              <a:t>Yutulan yabancı cisimlerin çoğu sindirim sisteminden geçer.</a:t>
            </a:r>
          </a:p>
          <a:p>
            <a:pPr algn="just"/>
            <a:r>
              <a:rPr lang="tr-TR" sz="2400" dirty="0">
                <a:effectLst/>
                <a:ea typeface="Calibri" panose="020F0502020204030204" pitchFamily="34" charset="0"/>
              </a:rPr>
              <a:t>Yabancı cisimler sindirim sisteminde yırtılmaya veya tıkanmaya sebep olarak hayatı tehdit de edebilir.</a:t>
            </a:r>
          </a:p>
          <a:p>
            <a:pPr algn="just"/>
            <a:r>
              <a:rPr lang="tr-TR" sz="2400" dirty="0">
                <a:ea typeface="Calibri" panose="020F0502020204030204" pitchFamily="34" charset="0"/>
              </a:rPr>
              <a:t>Y</a:t>
            </a:r>
            <a:r>
              <a:rPr lang="tr-TR" sz="2400" dirty="0">
                <a:effectLst/>
                <a:ea typeface="Calibri" panose="020F0502020204030204" pitchFamily="34" charset="0"/>
              </a:rPr>
              <a:t>utulan cisim boğulmaya sebep olabilir.</a:t>
            </a:r>
            <a:endParaRPr lang="tr-TR" sz="2400" dirty="0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596958C5-164F-47F7-9C70-1A496EC1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38138"/>
          </a:xfrm>
        </p:spPr>
        <p:txBody>
          <a:bodyPr>
            <a:normAutofit/>
          </a:bodyPr>
          <a:lstStyle/>
          <a:p>
            <a:pPr algn="l"/>
            <a:r>
              <a:rPr lang="tr-TR" sz="3200" b="1" dirty="0"/>
              <a:t>Yutulan Yabancı Cisimler</a:t>
            </a:r>
            <a:endParaRPr lang="tr-TR" sz="3200" b="1" i="1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5CC2E8D-2C3F-4F44-8868-F43056B39E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B5EDB479-4B02-EAD1-6CF8-931CD598D3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9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0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C3328882-EB49-45F3-A092-BFD83B2397BA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3C9A73-A4B6-4008-8F6D-EFF6F89B6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320286"/>
            <a:ext cx="7859216" cy="3052930"/>
          </a:xfrm>
        </p:spPr>
        <p:txBody>
          <a:bodyPr>
            <a:normAutofit/>
          </a:bodyPr>
          <a:lstStyle/>
          <a:p>
            <a:pPr algn="just"/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Hasta/yaralıya güven vererek sakinleştirin.</a:t>
            </a:r>
          </a:p>
          <a:p>
            <a:pPr algn="just"/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Ne yuttuğunu öğrenmeye çalışın.</a:t>
            </a:r>
          </a:p>
          <a:p>
            <a:pPr algn="just"/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Kusmasına izin vermeyin.</a:t>
            </a:r>
          </a:p>
          <a:p>
            <a:pPr algn="just">
              <a:spcAft>
                <a:spcPts val="1000"/>
              </a:spcAft>
            </a:pP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Piller, sigara koçanları, kozmetikler, ilaçlar, zehirli bitkiler, zehirli meyveler, keskin nesneleri yutması durumunda veya kişi; mide ağrısı, ağrılı veya kanlı dışkılamadan şikâyet ediyorsa en yakın sağlık kuruluşuna başvurmasını sağlayın.</a:t>
            </a:r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596958C5-164F-47F7-9C70-1A496EC1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38138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Yutulan Yabancı Cisimler</a:t>
            </a:r>
            <a:br>
              <a:rPr lang="tr-TR" sz="3600" dirty="0"/>
            </a:br>
            <a:r>
              <a:rPr lang="tr-TR" sz="2400" i="1" dirty="0"/>
              <a:t>İlk Yardım</a:t>
            </a:r>
            <a:endParaRPr lang="tr-TR" sz="1000" i="1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5128B35-E222-437B-A9AF-10F892D1FB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22294BC4-A0EC-8C37-5746-1AAF55BDDF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9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49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295184F6-3746-4250-B68F-607C427C2930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4935940-5BC4-4777-AD87-987F9C12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dirty="0"/>
              <a:t>Özet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D300CA-5FBD-4DFA-B7C7-2635C083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492896"/>
            <a:ext cx="7776864" cy="252028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tr-TR" sz="2400" dirty="0">
                <a:effectLst/>
                <a:ea typeface="Calibri" panose="020F0502020204030204" pitchFamily="34" charset="0"/>
              </a:rPr>
              <a:t>Göze kaçan yabancı cisimlerde görme kaybına yol açma ihtimali olabileceğinden erken dönemde ilk yardım uygulanmalıdır.</a:t>
            </a:r>
          </a:p>
          <a:p>
            <a:pPr marL="0" indent="0" algn="just">
              <a:buNone/>
            </a:pPr>
            <a:endParaRPr lang="tr-TR" sz="2400" dirty="0">
              <a:effectLst/>
              <a:ea typeface="Calibri" panose="020F0502020204030204" pitchFamily="34" charset="0"/>
            </a:endParaRPr>
          </a:p>
          <a:p>
            <a:pPr algn="just"/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Göze, göz küresine veya göz bebeğine bir şey yapışmış veya batmış ise çıkarmaya çalışılmamalıdır.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617C82C-3C54-4711-BCDC-81A5416A7F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6C113DF-B4F5-D67B-AE67-D169C42E91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9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908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F3A217F6-8A9B-4F09-A137-5C1E7231B609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4935940-5BC4-4777-AD87-987F9C12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dirty="0"/>
              <a:t>Özet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D300CA-5FBD-4DFA-B7C7-2635C0833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204864"/>
            <a:ext cx="7848872" cy="3312368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just"/>
            <a:r>
              <a:rPr lang="tr-TR" sz="2400" dirty="0">
                <a:effectLst/>
                <a:ea typeface="Calibri" panose="020F0502020204030204" pitchFamily="34" charset="0"/>
              </a:rPr>
              <a:t>Dış kulak yolunda olan yabancı cismin nasıl çıkarılacağı bilinmiyor veya çıkarılacağından emin olunamıyorsa çıkarılmaya çalışılmamalıdır. Daha derine ilerleterek kulak zarında ek yaralanmaya neden olabilir.</a:t>
            </a:r>
          </a:p>
          <a:p>
            <a:pPr marL="0" indent="0" algn="just">
              <a:buNone/>
            </a:pPr>
            <a:endParaRPr lang="tr-TR" sz="2400" dirty="0">
              <a:effectLst/>
              <a:ea typeface="Calibri" panose="020F0502020204030204" pitchFamily="34" charset="0"/>
            </a:endParaRPr>
          </a:p>
          <a:p>
            <a:pPr algn="just"/>
            <a:r>
              <a:rPr lang="tr-TR" sz="2400" dirty="0">
                <a:effectLst/>
                <a:ea typeface="Calibri" panose="020F0502020204030204" pitchFamily="34" charset="0"/>
              </a:rPr>
              <a:t>Buruna yabancı cisim kaçması genellikle küçük çocukların cisimleri burunlarına itmeleri ile ortaya çıkan bir durumdur. Yabancı cisim asla çıkarılmaya çalışılmamalıdır. </a:t>
            </a:r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41AA172-9F76-47B2-9BEB-671DC399D5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A4A878E-3420-1224-7188-5A07B4C5C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9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9B1D56BA-44F4-46BA-8075-637C9786DCEB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Sunum Planı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87624" y="2060848"/>
            <a:ext cx="5832648" cy="33843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sz="2400" dirty="0"/>
              <a:t>Göze yabancı cisim kaçması</a:t>
            </a:r>
          </a:p>
          <a:p>
            <a:pPr>
              <a:lnSpc>
                <a:spcPct val="150000"/>
              </a:lnSpc>
            </a:pPr>
            <a:r>
              <a:rPr lang="tr-TR" sz="2400" dirty="0"/>
              <a:t>Kulağa yabancı cisim kaçması</a:t>
            </a:r>
          </a:p>
          <a:p>
            <a:pPr>
              <a:lnSpc>
                <a:spcPct val="150000"/>
              </a:lnSpc>
            </a:pPr>
            <a:r>
              <a:rPr lang="tr-TR" sz="2400" dirty="0"/>
              <a:t>Buruna yabancı cisim kaçması</a:t>
            </a:r>
          </a:p>
          <a:p>
            <a:pPr>
              <a:lnSpc>
                <a:spcPct val="150000"/>
              </a:lnSpc>
            </a:pPr>
            <a:r>
              <a:rPr lang="tr-TR" sz="2400" dirty="0"/>
              <a:t>Yutulan yabancı cisimler</a:t>
            </a:r>
          </a:p>
          <a:p>
            <a:pPr>
              <a:lnSpc>
                <a:spcPct val="150000"/>
              </a:lnSpc>
            </a:pPr>
            <a:r>
              <a:rPr lang="tr-TR" sz="2400" dirty="0"/>
              <a:t>Özet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CDF631E-0DED-45AC-8685-8AC81020C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7C2AABA-8A79-8FA1-D528-DFB9AFE393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9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9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6E2EA480-66A9-4A06-9E99-4D8A906CD608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96958C5-164F-47F7-9C70-1A496EC1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922114"/>
          </a:xfrm>
        </p:spPr>
        <p:txBody>
          <a:bodyPr>
            <a:normAutofit/>
          </a:bodyPr>
          <a:lstStyle/>
          <a:p>
            <a:pPr algn="l"/>
            <a:r>
              <a:rPr lang="tr-TR" sz="3200" b="1" dirty="0"/>
              <a:t>Göze Yabancı Cisim Kaçması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D98814-3DCB-4CE4-8497-FA74D5276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960246"/>
            <a:ext cx="7992888" cy="3628994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Toz, kömür, böcek ve böcek parçacıkları, torna tezgahlarından sıçrayan metal parçacıklar ve kopan kirpikler göze kaçan yabancı cisimlerdendir.</a:t>
            </a:r>
          </a:p>
          <a:p>
            <a:pPr algn="just">
              <a:spcAft>
                <a:spcPts val="1000"/>
              </a:spcAft>
            </a:pP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Demir parçacıkları ve ahşap parçaları korneaya (gözün renkli kısmına) saplanarak ciddi sorunlara neden olabilir. </a:t>
            </a:r>
          </a:p>
          <a:p>
            <a:pPr algn="just">
              <a:spcAft>
                <a:spcPts val="1000"/>
              </a:spcAft>
            </a:pP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Göze kaçan yabancı cisimlerin görme kaybına yol açma ihtimali olabileceğinden erken dönemde ilk yardım uygulanmalıdır.</a:t>
            </a:r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C8CA402-1F0F-4EB0-AF2E-F5F2D8ADD2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130A1B16-1284-B833-83B9-6F7EC2BB32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9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8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D86A7E8D-BC0A-45FA-99D7-7B41BB4998E4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49384D-7915-409E-B956-4BA44F45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744" y="2132856"/>
            <a:ext cx="5082194" cy="3528391"/>
          </a:xfrm>
        </p:spPr>
        <p:txBody>
          <a:bodyPr>
            <a:normAutofit/>
          </a:bodyPr>
          <a:lstStyle/>
          <a:p>
            <a:r>
              <a:rPr lang="tr-TR" sz="2400" dirty="0"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ğrı veya rahatsızlık hissi</a:t>
            </a:r>
          </a:p>
          <a:p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Kızarıklık</a:t>
            </a:r>
          </a:p>
          <a:p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Sulanma</a:t>
            </a:r>
          </a:p>
          <a:p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Bulanık görme</a:t>
            </a:r>
          </a:p>
          <a:p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Gözü açamama</a:t>
            </a:r>
          </a:p>
          <a:p>
            <a:pPr>
              <a:spcAft>
                <a:spcPts val="1000"/>
              </a:spcAft>
            </a:pP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Göz kapaklarında ve gözde kaşınma hissi</a:t>
            </a:r>
          </a:p>
          <a:p>
            <a:endParaRPr lang="tr-TR" dirty="0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596958C5-164F-47F7-9C70-1A496EC1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38138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Göze Yabancı Cisim Kaçması</a:t>
            </a:r>
            <a:br>
              <a:rPr lang="tr-TR" sz="3600" dirty="0"/>
            </a:br>
            <a:r>
              <a:rPr lang="tr-TR" sz="2400" i="1" dirty="0"/>
              <a:t>Belirti Ve Bulgular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262" y="2276872"/>
            <a:ext cx="3120000" cy="23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BD3EE2C-AD38-46C9-8B7B-877321E87D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6226606D-FF3C-596B-2A7E-A5BCB5A59D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9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13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84F86661-45DB-4098-A884-A6050CBFB539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A4D4A7E-4273-4A4E-AB0C-40C3D9947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700808"/>
            <a:ext cx="4680520" cy="4608512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</a:pP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Ellerinizin temiz olduğundan emin olun (göze dokunmadan önce ellerinizi yıkayın).</a:t>
            </a:r>
          </a:p>
          <a:p>
            <a:pPr algn="just">
              <a:lnSpc>
                <a:spcPct val="115000"/>
              </a:lnSpc>
            </a:pP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Hasta/yaralıyı oturtun.</a:t>
            </a:r>
          </a:p>
          <a:p>
            <a:pPr algn="just">
              <a:lnSpc>
                <a:spcPct val="115000"/>
              </a:lnSpc>
            </a:pPr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Gözlerini ovalamaması için  uyarın.</a:t>
            </a:r>
          </a:p>
          <a:p>
            <a:pPr algn="just">
              <a:lnSpc>
                <a:spcPct val="115000"/>
              </a:lnSpc>
            </a:pPr>
            <a:r>
              <a:rPr lang="tr-TR" sz="2400" dirty="0"/>
              <a:t>Gözün içini kontrol etmek için parmaklarla göz kapaklarını açın (alt kapağı aşağı doğru nazikçe çekin).</a:t>
            </a:r>
            <a:endParaRPr lang="tr-TR" dirty="0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596958C5-164F-47F7-9C70-1A496EC1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38138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Göze Yabancı Cisim Kaçması</a:t>
            </a:r>
            <a:br>
              <a:rPr lang="tr-TR" sz="3600" dirty="0"/>
            </a:br>
            <a:r>
              <a:rPr lang="tr-TR" sz="2400" i="1" dirty="0"/>
              <a:t>İlk Yardım</a:t>
            </a:r>
          </a:p>
        </p:txBody>
      </p:sp>
      <p:pic>
        <p:nvPicPr>
          <p:cNvPr id="6" name="Resim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144" y="4221088"/>
            <a:ext cx="2880000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144" y="1882196"/>
            <a:ext cx="288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EF89267-9A48-4CC4-9A1B-50A10752AF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872E1081-3D4E-4BB4-D578-972F994F06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9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0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7F9B7D5F-B2C5-4E64-AC97-022EC07DB88C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0655B8-B599-4CF0-A576-812B9329F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72816"/>
            <a:ext cx="7919044" cy="2282549"/>
          </a:xfrm>
        </p:spPr>
        <p:txBody>
          <a:bodyPr>
            <a:normAutofit fontScale="77500" lnSpcReduction="20000"/>
          </a:bodyPr>
          <a:lstStyle/>
          <a:p>
            <a:pPr algn="just">
              <a:spcAft>
                <a:spcPts val="1000"/>
              </a:spcAft>
            </a:pPr>
            <a:r>
              <a:rPr lang="tr-TR" sz="3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Gözün her bölümünü dikkatlice inceleyin. </a:t>
            </a:r>
          </a:p>
          <a:p>
            <a:pPr algn="just">
              <a:spcAft>
                <a:spcPts val="1000"/>
              </a:spcAft>
            </a:pPr>
            <a:r>
              <a:rPr lang="tr-TR" sz="3100" dirty="0">
                <a:effectLst/>
                <a:ea typeface="Calibri" panose="020F0502020204030204" pitchFamily="34" charset="0"/>
              </a:rPr>
              <a:t>Gözü oda sıcaklığında temiz su ile burun tarafından başlayarak dışa doğru yıkayın.</a:t>
            </a:r>
          </a:p>
          <a:p>
            <a:pPr algn="just">
              <a:spcAft>
                <a:spcPts val="1000"/>
              </a:spcAft>
            </a:pPr>
            <a:r>
              <a:rPr lang="tr-TR" sz="3100" dirty="0">
                <a:ea typeface="Calibri" panose="020F0502020204030204" pitchFamily="34" charset="0"/>
              </a:rPr>
              <a:t>O</a:t>
            </a:r>
            <a:r>
              <a:rPr lang="tr-TR" sz="3100" dirty="0">
                <a:effectLst/>
                <a:ea typeface="Calibri" panose="020F0502020204030204" pitchFamily="34" charset="0"/>
              </a:rPr>
              <a:t>muzların ıslanmaması için havlu kullanabilirsiniz.</a:t>
            </a:r>
          </a:p>
          <a:p>
            <a:pPr algn="just">
              <a:spcAft>
                <a:spcPts val="1000"/>
              </a:spcAft>
            </a:pPr>
            <a:r>
              <a:rPr lang="tr-TR" sz="3100" dirty="0">
                <a:ea typeface="Calibri" panose="020F0502020204030204" pitchFamily="34" charset="0"/>
                <a:cs typeface="Arial" panose="020B0604020202020204" pitchFamily="34" charset="0"/>
              </a:rPr>
              <a:t>Diğer göze yıkama suyunun kaçmamasına özen gösterin.</a:t>
            </a:r>
          </a:p>
          <a:p>
            <a:pPr algn="just">
              <a:spcAft>
                <a:spcPts val="1000"/>
              </a:spcAft>
            </a:pPr>
            <a:endParaRPr lang="tr-TR" dirty="0"/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596958C5-164F-47F7-9C70-1A496EC1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38138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Göze Yabancı Cisim Kaçması</a:t>
            </a:r>
            <a:br>
              <a:rPr lang="tr-TR" sz="3600" dirty="0"/>
            </a:br>
            <a:r>
              <a:rPr lang="tr-TR" sz="2400" i="1" dirty="0"/>
              <a:t>İlk Yardım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6DF845B-B7A7-5E49-A732-CD1A230F66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48" y="4339441"/>
            <a:ext cx="2880000" cy="21600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0" y="4339441"/>
            <a:ext cx="288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E5B8207-CF72-4A28-84F0-B61BDBBAC7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0E4B366E-AF1F-D431-5975-71708FBF37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9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4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0A35A8F0-9C93-49DA-93A5-E0B44028C8B9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482DA7-E716-427A-BAD5-107B6CA7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2132856"/>
            <a:ext cx="5184576" cy="4032448"/>
          </a:xfrm>
        </p:spPr>
        <p:txBody>
          <a:bodyPr>
            <a:normAutofit/>
          </a:bodyPr>
          <a:lstStyle/>
          <a:p>
            <a:pPr algn="just"/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Yabancı cisim görünmüyorsa ve semptomlar devam ediyorsa yabancı cisim üst göz kapağının altında olabilir. Hasta/yaralıdan gözünün üst kirpiklerini tutmasını ve üst göz kapağını alt kapağın üzerine çekmesini isteyin. Alt kirpikler parçacığı temizleyebilir.</a:t>
            </a:r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596958C5-164F-47F7-9C70-1A496EC1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38138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Göze Yabancı Cisim Kaçması</a:t>
            </a:r>
            <a:br>
              <a:rPr lang="tr-TR" sz="3600" dirty="0"/>
            </a:br>
            <a:r>
              <a:rPr lang="tr-TR" sz="2400" i="1" dirty="0"/>
              <a:t>İlk Yardım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0CC6BCC-B2B6-644A-A8C6-D891DFE3FE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797178"/>
            <a:ext cx="2066728" cy="1550046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AF9FDE5-702F-46A5-8517-977756490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F0C83329-5E18-7CCF-F0FE-D5EB3285D1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9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23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kdörtgen 8">
            <a:extLst>
              <a:ext uri="{FF2B5EF4-FFF2-40B4-BE49-F238E27FC236}">
                <a16:creationId xmlns:a16="http://schemas.microsoft.com/office/drawing/2014/main" id="{08B6A87D-89A5-4267-BBD4-5B0EE5B54724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4CE4B1-119B-45F0-AC1C-9CC5CB724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829" y="1810133"/>
            <a:ext cx="5544616" cy="1328702"/>
          </a:xfrm>
        </p:spPr>
        <p:txBody>
          <a:bodyPr/>
          <a:lstStyle/>
          <a:p>
            <a:pPr algn="just"/>
            <a:r>
              <a:rPr lang="tr-TR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Diğer bir yöntem olarak, bir fincan ya da leğen içine temiz su koyarak gözünü içinde kapatıp açmasını isteyin.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596958C5-164F-47F7-9C70-1A496EC1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38138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Göze Yabancı Cisim Kaçması</a:t>
            </a:r>
            <a:br>
              <a:rPr lang="tr-TR" sz="3600" dirty="0"/>
            </a:br>
            <a:r>
              <a:rPr lang="tr-TR" sz="2400" i="1" dirty="0"/>
              <a:t>İlk Yardım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22A5B89-BDF9-9541-A937-D85598300A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75" y="1972962"/>
            <a:ext cx="2644841" cy="1983630"/>
          </a:xfrm>
          <a:prstGeom prst="rect">
            <a:avLst/>
          </a:prstGeom>
        </p:spPr>
      </p:pic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id="{20B75D9B-C27A-4170-913B-8A0F1F80EEE3}"/>
              </a:ext>
            </a:extLst>
          </p:cNvPr>
          <p:cNvSpPr txBox="1">
            <a:spLocks/>
          </p:cNvSpPr>
          <p:nvPr/>
        </p:nvSpPr>
        <p:spPr>
          <a:xfrm>
            <a:off x="539552" y="4397698"/>
            <a:ext cx="4752528" cy="1983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400" dirty="0">
                <a:ea typeface="Calibri" panose="020F0502020204030204" pitchFamily="34" charset="0"/>
                <a:cs typeface="Arial" panose="020B0604020202020204" pitchFamily="34" charset="0"/>
              </a:rPr>
              <a:t>Yabancı cisim (toz zerresi) görülebiliyorsa temiz ve yumuşak peçete ile gözün renkli kısmına değmeden zıt istikamette almaya çalışın.</a:t>
            </a:r>
          </a:p>
          <a:p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4B00AC9-17C2-BE40-A5E2-2B1C90CFF0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207" y="4509320"/>
            <a:ext cx="2400000" cy="18000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D45D9BB-C4D3-4FEE-8CB5-9473DB479F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32CF2C32-7B44-EAB3-DA84-B4461B4080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9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6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3A3EA146-B73A-42BF-853D-3680477C3B5A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>
            <a:extLst>
              <a:ext uri="{FF2B5EF4-FFF2-40B4-BE49-F238E27FC236}">
                <a16:creationId xmlns:a16="http://schemas.microsoft.com/office/drawing/2014/main" id="{596958C5-164F-47F7-9C70-1A496EC17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707088" cy="1138138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Göze Yabancı Cisim Kaçması</a:t>
            </a:r>
            <a:br>
              <a:rPr lang="tr-TR" sz="3600" dirty="0"/>
            </a:br>
            <a:r>
              <a:rPr lang="tr-TR" sz="2400" i="1" dirty="0"/>
              <a:t>İlk Yardım</a:t>
            </a:r>
          </a:p>
        </p:txBody>
      </p:sp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20B75D9B-C27A-4170-913B-8A0F1F80EEE3}"/>
              </a:ext>
            </a:extLst>
          </p:cNvPr>
          <p:cNvSpPr txBox="1">
            <a:spLocks/>
          </p:cNvSpPr>
          <p:nvPr/>
        </p:nvSpPr>
        <p:spPr>
          <a:xfrm>
            <a:off x="539552" y="1484784"/>
            <a:ext cx="7992888" cy="27363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tr-TR" sz="2400" dirty="0">
                <a:ea typeface="Calibri" panose="020F0502020204030204" pitchFamily="34" charset="0"/>
                <a:cs typeface="Arial" panose="020B0604020202020204" pitchFamily="34" charset="0"/>
              </a:rPr>
              <a:t>Göze, göz küresine veya göz bebeğine bir şey yapışmış veya batmış ise çıkarmaya çalışmayın.</a:t>
            </a:r>
          </a:p>
          <a:p>
            <a:pPr algn="just"/>
            <a:r>
              <a:rPr lang="tr-TR" sz="2400" dirty="0">
                <a:ea typeface="Calibri" panose="020F0502020204030204" pitchFamily="34" charset="0"/>
                <a:cs typeface="Arial" panose="020B0604020202020204" pitchFamily="34" charset="0"/>
              </a:rPr>
              <a:t>Gözü ince bir gazlı bez veya kağıt bardak ile kapatın.</a:t>
            </a:r>
          </a:p>
          <a:p>
            <a:pPr algn="just">
              <a:lnSpc>
                <a:spcPct val="115000"/>
              </a:lnSpc>
            </a:pPr>
            <a:r>
              <a:rPr lang="tr-TR" sz="2400" dirty="0">
                <a:ea typeface="Calibri" panose="020F0502020204030204" pitchFamily="34" charset="0"/>
                <a:cs typeface="Arial" panose="020B0604020202020204" pitchFamily="34" charset="0"/>
              </a:rPr>
              <a:t>Hasta/yaralıyı en yakın sağlık kuruluşuna yönlendirin.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tr-TR" sz="2400" dirty="0">
                <a:ea typeface="Calibri" panose="020F0502020204030204" pitchFamily="34" charset="0"/>
                <a:cs typeface="Arial" panose="020B0604020202020204" pitchFamily="34" charset="0"/>
              </a:rPr>
              <a:t>Hasta/yaralıya yönelik müdahaleniz bittikten sonra ellerinizi sabun ve su ile yıkayın.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F38D5B46-97C9-4AFC-A964-0874BBD2D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4509120"/>
            <a:ext cx="7920880" cy="1900801"/>
          </a:xfr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tr-TR" sz="2400" b="1" dirty="0">
                <a:solidFill>
                  <a:srgbClr val="C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DİKKAT !!!</a:t>
            </a:r>
          </a:p>
          <a:p>
            <a:pPr lvl="0" algn="just"/>
            <a:r>
              <a:rPr lang="tr-TR" sz="24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Göz asla ovalanmaz ve kaşınmaz.</a:t>
            </a:r>
          </a:p>
          <a:p>
            <a:pPr lvl="0" algn="just">
              <a:spcAft>
                <a:spcPts val="1000"/>
              </a:spcAft>
            </a:pPr>
            <a:r>
              <a:rPr lang="tr-TR" sz="2400" i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Göze batmış bir yabancı cisme dokunulmaz ve çıkarılmaya çalışılmaz. </a:t>
            </a:r>
            <a:endParaRPr lang="tr-TR" sz="2400" i="1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F4F6029-6803-41A9-AADD-81A9D71569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60D1804D-AE77-766C-ACC1-0B288D21B4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4691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777350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</TotalTime>
  <Words>842</Words>
  <Application>Microsoft Office PowerPoint</Application>
  <PresentationFormat>Ekran Gösterisi (4:3)</PresentationFormat>
  <Paragraphs>98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3" baseType="lpstr">
      <vt:lpstr>Arial</vt:lpstr>
      <vt:lpstr>Calibri</vt:lpstr>
      <vt:lpstr>Symbol</vt:lpstr>
      <vt:lpstr>Ofis Teması</vt:lpstr>
      <vt:lpstr>GÖZ, KULAK VE BURUNA YABANCI CİSİM KAÇMASINDA İLK YARDIM</vt:lpstr>
      <vt:lpstr>Sunum Planı</vt:lpstr>
      <vt:lpstr>Göze Yabancı Cisim Kaçması</vt:lpstr>
      <vt:lpstr>Göze Yabancı Cisim Kaçması Belirti Ve Bulgular</vt:lpstr>
      <vt:lpstr>Göze Yabancı Cisim Kaçması İlk Yardım</vt:lpstr>
      <vt:lpstr>Göze Yabancı Cisim Kaçması İlk Yardım</vt:lpstr>
      <vt:lpstr>Göze Yabancı Cisim Kaçması İlk Yardım</vt:lpstr>
      <vt:lpstr>Göze Yabancı Cisim Kaçması İlk Yardım</vt:lpstr>
      <vt:lpstr>Göze Yabancı Cisim Kaçması İlk Yardım</vt:lpstr>
      <vt:lpstr>Kulağa Yabancı Cisim Kaçması</vt:lpstr>
      <vt:lpstr>Kulağa Yabancı Cisim Kaçması Belirti Ve Bulgular</vt:lpstr>
      <vt:lpstr>Kulağa Yabancı Cisim Kaçması İlk Yardım</vt:lpstr>
      <vt:lpstr>Buruna Yabancı Cisim Kaçması</vt:lpstr>
      <vt:lpstr>Buruna Yabancı Cisim Kaçması Belirti Ve Bulgular</vt:lpstr>
      <vt:lpstr>Buruna Yabancı Cisim Kaçması İlk Yardım</vt:lpstr>
      <vt:lpstr>Yutulan Yabancı Cisimler</vt:lpstr>
      <vt:lpstr>Yutulan Yabancı Cisimler İlk Yardım</vt:lpstr>
      <vt:lpstr>Özet</vt:lpstr>
      <vt:lpstr>Özet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GENEL İLK YARDIM BİLGİLERİ</dc:title>
  <dc:creator>win7</dc:creator>
  <cp:lastModifiedBy>Gürkan Akıncı</cp:lastModifiedBy>
  <cp:revision>211</cp:revision>
  <dcterms:created xsi:type="dcterms:W3CDTF">2020-12-16T20:56:57Z</dcterms:created>
  <dcterms:modified xsi:type="dcterms:W3CDTF">2025-04-08T16:40:38Z</dcterms:modified>
</cp:coreProperties>
</file>