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93" r:id="rId2"/>
    <p:sldId id="294" r:id="rId3"/>
    <p:sldId id="331" r:id="rId4"/>
    <p:sldId id="321" r:id="rId5"/>
    <p:sldId id="332" r:id="rId6"/>
    <p:sldId id="297" r:id="rId7"/>
    <p:sldId id="298" r:id="rId8"/>
    <p:sldId id="322" r:id="rId9"/>
    <p:sldId id="300" r:id="rId10"/>
    <p:sldId id="302" r:id="rId11"/>
    <p:sldId id="303" r:id="rId12"/>
    <p:sldId id="325" r:id="rId13"/>
    <p:sldId id="304" r:id="rId14"/>
    <p:sldId id="307" r:id="rId15"/>
    <p:sldId id="309" r:id="rId16"/>
    <p:sldId id="310" r:id="rId17"/>
    <p:sldId id="311" r:id="rId18"/>
    <p:sldId id="312" r:id="rId19"/>
    <p:sldId id="313" r:id="rId20"/>
    <p:sldId id="317" r:id="rId21"/>
    <p:sldId id="328" r:id="rId22"/>
    <p:sldId id="319" r:id="rId23"/>
    <p:sldId id="330" r:id="rId2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541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7E7D9-DCEC-C64C-A6B8-780FB745F34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Ana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DFB7F-F673-D34D-80E7-46D42DA086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525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DFB7F-F673-D34D-80E7-46D42DA08631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169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739" y="0"/>
            <a:ext cx="1262261" cy="126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20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011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246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15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0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99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07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544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247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555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23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739" y="0"/>
            <a:ext cx="1262261" cy="126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92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75BC5FF0-E135-40DB-806E-1F8279B93738}"/>
              </a:ext>
            </a:extLst>
          </p:cNvPr>
          <p:cNvSpPr/>
          <p:nvPr/>
        </p:nvSpPr>
        <p:spPr>
          <a:xfrm>
            <a:off x="22387" y="2796596"/>
            <a:ext cx="9121613" cy="11550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DBEB8B7-96B6-4E46-8AC9-043A07826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552" y="2852936"/>
            <a:ext cx="7772400" cy="841369"/>
          </a:xfrm>
        </p:spPr>
        <p:txBody>
          <a:bodyPr>
            <a:normAutofit/>
          </a:bodyPr>
          <a:lstStyle/>
          <a:p>
            <a:r>
              <a:rPr lang="tr-TR" sz="4400" b="1" dirty="0"/>
              <a:t>VÜCUT SİSTEMLERİ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9F7D7AF-8C25-4A17-881C-F5674559B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4332198"/>
            <a:ext cx="1224136" cy="214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C49E034C-EA2D-4C85-BF33-B0820544345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9485" y="4314422"/>
            <a:ext cx="2121131" cy="2224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510D50F-0105-4294-82D1-336C98276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9189" y="4332198"/>
            <a:ext cx="1605620" cy="2124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0E386B65-D622-5651-4185-E87AC46DE0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312" y="54512"/>
            <a:ext cx="2655762" cy="260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81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3CD798EC-71C1-4BC4-A22B-7E7114AE3FAB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F79D65-1527-4CF1-BEEE-18688B68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2348880"/>
            <a:ext cx="7632848" cy="2664296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algn="just"/>
            <a:r>
              <a:rPr lang="tr-TR" sz="2400" dirty="0"/>
              <a:t>Kan; vücutta oksijen, besin maddeleri, hormonlar, vitaminler ve antikorları dokulara taşıyan, oluşan karbondioksit ve atık maddeleri vücuttan uzaklaştıran yaşamsal sıvıdır.</a:t>
            </a:r>
          </a:p>
          <a:p>
            <a:pPr marL="0" indent="0" algn="just">
              <a:buNone/>
            </a:pPr>
            <a:endParaRPr lang="tr-TR" sz="2400" dirty="0"/>
          </a:p>
          <a:p>
            <a:pPr algn="just"/>
            <a:r>
              <a:rPr lang="tr-TR" sz="2400" dirty="0"/>
              <a:t>Bir insanda vücut ağırlığının yaklaşık olarak %8’i kadar kan bulunur.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03F9967D-D4D3-47DD-8E5B-1878CA16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679654" cy="97564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tr-TR" sz="3200" dirty="0"/>
              <a:t>Dolaşım Sistemi - Kan</a:t>
            </a:r>
            <a:endParaRPr lang="tr-TR" sz="24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BCEDDCD-5D17-42CC-BC53-4346CDA51A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42AE82C1-37A2-F39A-59E7-FC4DF199B2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1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F2787B36-1DC6-4D2A-AB58-626C51067AF9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C2727D-0FA9-436C-BA66-AACC2B2C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2011624"/>
            <a:ext cx="7848872" cy="2520280"/>
          </a:xfrm>
        </p:spPr>
        <p:txBody>
          <a:bodyPr>
            <a:normAutofit/>
          </a:bodyPr>
          <a:lstStyle/>
          <a:p>
            <a:pPr algn="just"/>
            <a:r>
              <a:rPr lang="tr-TR" sz="2400" b="1" dirty="0"/>
              <a:t>Görevi:</a:t>
            </a:r>
          </a:p>
          <a:p>
            <a:pPr lvl="1" algn="just"/>
            <a:r>
              <a:rPr lang="tr-TR" sz="2400" dirty="0"/>
              <a:t>Tüm organ ve dokularımızı oluşturan hücrelerin yaşaması için gerekli olan oksijeni havadan almamızı sağlayan sistemdir. </a:t>
            </a:r>
          </a:p>
          <a:p>
            <a:pPr lvl="1" algn="just"/>
            <a:r>
              <a:rPr lang="tr-TR" sz="2400" dirty="0"/>
              <a:t>Aynı zamanda hücrelerimizde oluşan karbondioksiti de dışarı atmamızı sağlar.</a:t>
            </a:r>
          </a:p>
          <a:p>
            <a:pPr algn="just"/>
            <a:endParaRPr lang="tr-TR" sz="2400" b="1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03F9967D-D4D3-47DD-8E5B-1878CA16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679654" cy="975642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Solunum Sistemi</a:t>
            </a:r>
            <a:endParaRPr lang="tr-TR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21EBDBB-855E-45E9-8141-0451947BB0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F268928-68C6-4A22-AD78-6BA4B0CDE3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4208" y="4135125"/>
            <a:ext cx="2031097" cy="24311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D397F3C6-F8EF-3E1C-D6A5-356B0F2EFF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99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FB239D42-43FC-4B90-8644-B3AA47BA3C35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C2727D-0FA9-436C-BA66-AACC2B2C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50292"/>
            <a:ext cx="5832648" cy="516608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tr-TR" sz="2400" b="1" dirty="0"/>
              <a:t>Sistemde yer alan yapılar:</a:t>
            </a:r>
          </a:p>
          <a:p>
            <a:pPr lvl="1" algn="just"/>
            <a:r>
              <a:rPr lang="tr-TR" sz="2400" dirty="0"/>
              <a:t>Ağız, Burun, Yutak, Gırtlak, </a:t>
            </a:r>
          </a:p>
          <a:p>
            <a:pPr lvl="1" algn="just"/>
            <a:r>
              <a:rPr lang="tr-TR" sz="2400" dirty="0"/>
              <a:t>Ana havayolu (</a:t>
            </a:r>
            <a:r>
              <a:rPr lang="tr-TR" sz="2400" dirty="0" err="1"/>
              <a:t>trakea</a:t>
            </a:r>
            <a:r>
              <a:rPr lang="tr-TR" sz="2400" dirty="0"/>
              <a:t>)</a:t>
            </a:r>
          </a:p>
          <a:p>
            <a:pPr lvl="1" algn="just"/>
            <a:r>
              <a:rPr lang="tr-TR" sz="2400" dirty="0"/>
              <a:t>Ana havayolunun iki büyük dala ayrılması ile oluşan sağ ve sol ana bronşlar</a:t>
            </a:r>
          </a:p>
          <a:p>
            <a:pPr lvl="1" algn="just"/>
            <a:r>
              <a:rPr lang="tr-TR" sz="2400" dirty="0"/>
              <a:t>Bunların daha küçük hava yollarına ayrılması ile oluşan </a:t>
            </a:r>
            <a:r>
              <a:rPr lang="tr-TR" sz="2400" dirty="0" err="1"/>
              <a:t>bronşioller</a:t>
            </a:r>
            <a:r>
              <a:rPr lang="tr-TR" sz="2400" dirty="0"/>
              <a:t> ve</a:t>
            </a:r>
          </a:p>
          <a:p>
            <a:pPr lvl="1" algn="just"/>
            <a:r>
              <a:rPr lang="tr-TR" sz="2400" dirty="0"/>
              <a:t>En sonda ise alveol adı verilen hava keseleri yer alır. </a:t>
            </a:r>
          </a:p>
          <a:p>
            <a:pPr lvl="1" algn="just"/>
            <a:r>
              <a:rPr lang="tr-TR" sz="2400" dirty="0"/>
              <a:t>Ancak bu sistemdeki ana organımız akciğerlerdir.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03F9967D-D4D3-47DD-8E5B-1878CA16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679654" cy="97564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tr-TR" sz="3200" dirty="0"/>
              <a:t>Solunum Sistemi</a:t>
            </a:r>
            <a:endParaRPr lang="tr-TR" sz="24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A6F0F8F-ABB0-4AB9-B139-FA0325AD81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407AA86-7768-4E1B-A596-3A8EB23C5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57" y="2564904"/>
            <a:ext cx="1827728" cy="2288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A1FAFF1E-0B54-F3F6-C1E5-0CC55522C8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0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DB07E0C9-C58C-4C1F-B1FB-DC8AAE0D9B53}"/>
              </a:ext>
            </a:extLst>
          </p:cNvPr>
          <p:cNvSpPr/>
          <p:nvPr/>
        </p:nvSpPr>
        <p:spPr>
          <a:xfrm>
            <a:off x="22387" y="107833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A9638-59F1-4A66-995D-2A0BFA580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8840"/>
            <a:ext cx="7838263" cy="378042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tr-TR" sz="2400" dirty="0"/>
              <a:t>Akciğerlerimiz, göğüs kafesinin içinde, nefes alıp verdikçe genişleyen ve büzülen, kaburgaların sardığı kafesin içinde bulunan süngerimsi, elastik bir organdır.</a:t>
            </a:r>
          </a:p>
          <a:p>
            <a:pPr algn="just"/>
            <a:r>
              <a:rPr lang="tr-TR" sz="2400" dirty="0"/>
              <a:t>Solunum kasları ve diyafram sayesinde nefes aldığımızda ağız veya burnumuzdan giren hava soluk borusu yoluyla akciğerlere ulaşır. </a:t>
            </a:r>
          </a:p>
          <a:p>
            <a:pPr algn="just"/>
            <a:r>
              <a:rPr lang="tr-TR" sz="2400" dirty="0"/>
              <a:t>Yeni doğan bir bebekteki nefes alıp verme sayısı dakikada ortalama </a:t>
            </a:r>
            <a:r>
              <a:rPr lang="tr-TR" sz="2400" b="1" dirty="0"/>
              <a:t>30-40 </a:t>
            </a:r>
            <a:r>
              <a:rPr lang="tr-TR" sz="2400" dirty="0"/>
              <a:t>iken sağlıklı bir erişkinde bu sayı dakikada ortalama </a:t>
            </a:r>
            <a:r>
              <a:rPr lang="tr-TR" sz="2400" b="1" dirty="0"/>
              <a:t>12-20’dir</a:t>
            </a:r>
            <a:r>
              <a:rPr lang="tr-TR" sz="2400" dirty="0"/>
              <a:t>.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03F9967D-D4D3-47DD-8E5B-1878CA16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679654" cy="97564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tr-TR" sz="3200" dirty="0"/>
              <a:t>Solunum Sistemi - Akciğerler</a:t>
            </a:r>
            <a:endParaRPr lang="tr-TR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3557F51-5721-4DAB-ABFA-E8A01832A2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3C6E0723-5490-1CF4-8CD0-498E9F5918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32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>
            <a:extLst>
              <a:ext uri="{FF2B5EF4-FFF2-40B4-BE49-F238E27FC236}">
                <a16:creationId xmlns:a16="http://schemas.microsoft.com/office/drawing/2014/main" id="{E4EB7E75-FE7D-4CAD-92C8-86CF0EB5AB47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8FB691-955B-4B4E-A26C-4A1A3726C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99" y="1781957"/>
            <a:ext cx="7920880" cy="2757732"/>
          </a:xfrm>
        </p:spPr>
        <p:txBody>
          <a:bodyPr>
            <a:normAutofit/>
          </a:bodyPr>
          <a:lstStyle/>
          <a:p>
            <a:r>
              <a:rPr lang="tr-TR" sz="2400" b="1" dirty="0"/>
              <a:t>Görevi:</a:t>
            </a:r>
          </a:p>
          <a:p>
            <a:pPr lvl="1"/>
            <a:r>
              <a:rPr lang="tr-TR" sz="2400" dirty="0"/>
              <a:t>Vücudun tüm sistemlerinin çalışmasını kontrol eden sinir hücrelerinden oluşan sistemdir.</a:t>
            </a:r>
          </a:p>
          <a:p>
            <a:r>
              <a:rPr lang="tr-TR" sz="2400" b="1" dirty="0"/>
              <a:t>Sistemde yer alan yapılar: </a:t>
            </a:r>
          </a:p>
          <a:p>
            <a:pPr lvl="1"/>
            <a:r>
              <a:rPr lang="tr-TR" sz="2400" dirty="0"/>
              <a:t>Beyin</a:t>
            </a:r>
          </a:p>
          <a:p>
            <a:pPr lvl="1"/>
            <a:r>
              <a:rPr lang="tr-TR" sz="2400" dirty="0"/>
              <a:t>Omurilik</a:t>
            </a:r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03F9967D-D4D3-47DD-8E5B-1878CA16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679654" cy="975642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Sinir Sistemi</a:t>
            </a:r>
            <a:endParaRPr lang="tr-TR" sz="2400" dirty="0"/>
          </a:p>
        </p:txBody>
      </p:sp>
      <p:sp>
        <p:nvSpPr>
          <p:cNvPr id="6" name="AutoShape 2" descr="Klinik Nöroanatomiye Giriş. Merkezi sinir sistemi vücudumuzdaki en… | by  Kadir Sumerkent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7" name="Resim 6" descr="C:\Users\acer\Downloads\IMG-7732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" t="11631" r="-431" b="15871"/>
          <a:stretch/>
        </p:blipFill>
        <p:spPr bwMode="auto">
          <a:xfrm rot="5400000">
            <a:off x="5612363" y="4620885"/>
            <a:ext cx="2383155" cy="14395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4480399"/>
            <a:ext cx="1798637" cy="173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Resim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1696" y="4431973"/>
            <a:ext cx="1852005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F797979C-4DD6-4772-9518-F90BF062D5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51B464B8-FB42-3E3B-8792-E5EF05C542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61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0627E018-6B88-455E-AE1A-0F617D915B53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3D8855-311F-4FC6-B250-BFBCD890D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88" y="2204864"/>
            <a:ext cx="7931224" cy="31249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tr-TR" sz="2400" dirty="0"/>
              <a:t>Sinir hücreleri çok özel hücrelerdir ve kendilerini yenileme kabiliyetleri yoktur. Bu nedenle ölen bir sinir hücresinin fonksiyonu kaybolmuş olur. </a:t>
            </a:r>
          </a:p>
          <a:p>
            <a:pPr algn="just"/>
            <a:r>
              <a:rPr lang="tr-TR" sz="2400" dirty="0"/>
              <a:t>Solunum ve dolaşım sistemlerinin bozulmasından en hızlı etkilenecek sistem sinir sistemidir. Beyin oksijensizliğe herhangi bir hasarlanma olmadan en fazla </a:t>
            </a:r>
            <a:r>
              <a:rPr lang="tr-TR" sz="2400" b="1" dirty="0"/>
              <a:t>4-6 dakika </a:t>
            </a:r>
            <a:r>
              <a:rPr lang="tr-TR" sz="2400" dirty="0"/>
              <a:t>dayanabilir. Bu süre aşılırsa beyin hücrelerinde hasarlanma meydana gelmeye başlar.</a:t>
            </a: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03F9967D-D4D3-47DD-8E5B-1878CA16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679654" cy="97564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tr-TR" sz="3200" dirty="0"/>
              <a:t>Sinir Sistemi -  Beyin ve Omurilik</a:t>
            </a:r>
            <a:endParaRPr lang="tr-TR" sz="24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428C476-08CF-4751-ADE2-8D6FB27BAD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5689652F-CAF7-7E67-3D43-825A9B38F0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21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D546FFDA-D8A2-46F5-89C6-9C4EB6861BE6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9A3DB1-14C2-4864-9E95-76625392F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4590"/>
            <a:ext cx="7859216" cy="468052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tr-TR" sz="2800" b="1" dirty="0"/>
              <a:t>Görevi:</a:t>
            </a:r>
          </a:p>
          <a:p>
            <a:pPr lvl="1" algn="just"/>
            <a:r>
              <a:rPr lang="tr-TR" dirty="0"/>
              <a:t>Vücudumuza şeklini veren ve hareket etmemizi sağlayan sistemdir ayrıca iç organlarımızı hasardan korur.</a:t>
            </a:r>
          </a:p>
          <a:p>
            <a:pPr lvl="1" algn="just"/>
            <a:r>
              <a:rPr lang="tr-TR" dirty="0"/>
              <a:t>Kemikler ve kemiklere yapışık olan kaslar, bağlar ve eklemlerin yardımı ile hareket etmemizi ve sinir sisteminin kontrolünde de vücudumuza istediğimiz şekli vermemizi sağlarlar.</a:t>
            </a:r>
          </a:p>
          <a:p>
            <a:pPr marL="457200" lvl="1" indent="0" algn="just">
              <a:buNone/>
            </a:pPr>
            <a:endParaRPr lang="tr-TR" b="1" dirty="0"/>
          </a:p>
          <a:p>
            <a:pPr algn="just"/>
            <a:r>
              <a:rPr lang="tr-TR" sz="2800" b="1" dirty="0"/>
              <a:t>Sistemde yer alan yapılar:</a:t>
            </a:r>
          </a:p>
          <a:p>
            <a:pPr lvl="1" algn="just"/>
            <a:r>
              <a:rPr lang="tr-TR" dirty="0"/>
              <a:t>Kemikler</a:t>
            </a:r>
          </a:p>
          <a:p>
            <a:pPr lvl="1" algn="just"/>
            <a:r>
              <a:rPr lang="tr-TR" dirty="0"/>
              <a:t>Kaslar</a:t>
            </a:r>
          </a:p>
          <a:p>
            <a:pPr lvl="1" algn="just"/>
            <a:r>
              <a:rPr lang="tr-TR" dirty="0"/>
              <a:t>Bağlar</a:t>
            </a:r>
          </a:p>
          <a:p>
            <a:pPr lvl="1" algn="just"/>
            <a:r>
              <a:rPr lang="tr-TR" dirty="0"/>
              <a:t>Eklemler</a:t>
            </a:r>
          </a:p>
          <a:p>
            <a:endParaRPr lang="tr-TR" dirty="0"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03F9967D-D4D3-47DD-8E5B-1878CA16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679654" cy="975642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Kas-İskelet Sistemi</a:t>
            </a:r>
            <a:endParaRPr lang="tr-TR" sz="2400" dirty="0"/>
          </a:p>
        </p:txBody>
      </p:sp>
      <p:pic>
        <p:nvPicPr>
          <p:cNvPr id="8" name="Resim 7" descr="C:\Users\acer\Downloads\IMG-773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870229" y="4213059"/>
            <a:ext cx="2427878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Resim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7703" y="4048225"/>
            <a:ext cx="1177647" cy="219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69F1BC3-BBC8-4F90-8E09-AFA4CB5C62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FA83D64D-676D-7989-CD73-A69502BFE8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19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97969A1F-D493-4866-9772-977C262AE88C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A5919F-C672-4B95-9795-FE94382FF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3928" y="2426120"/>
            <a:ext cx="4392488" cy="2971526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tr-TR" sz="2400" dirty="0"/>
              <a:t>Kemikler; beyin, omurilik, kalp ve akciğer gibi yaşamsal organlarımızı koruyan güçlü yapılardır.</a:t>
            </a:r>
          </a:p>
          <a:p>
            <a:pPr algn="just"/>
            <a:endParaRPr lang="tr-TR" sz="2400" dirty="0"/>
          </a:p>
          <a:p>
            <a:pPr algn="just"/>
            <a:r>
              <a:rPr lang="tr-TR" sz="2400" dirty="0"/>
              <a:t>Vücudumuzda toplam 206 kemik bulunmaktadır.</a:t>
            </a:r>
          </a:p>
          <a:p>
            <a:endParaRPr lang="tr-TR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03F9967D-D4D3-47DD-8E5B-1878CA16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679654" cy="975642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Kas-İskelet Sistemi - Kemikler</a:t>
            </a:r>
            <a:endParaRPr lang="tr-TR" sz="2400" dirty="0"/>
          </a:p>
        </p:txBody>
      </p:sp>
      <p:pic>
        <p:nvPicPr>
          <p:cNvPr id="5" name="Resim 4" descr="C:\Users\acer\Downloads\IMG-7726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27178" r="252" b="13423"/>
          <a:stretch/>
        </p:blipFill>
        <p:spPr bwMode="auto">
          <a:xfrm rot="5400000">
            <a:off x="-253833" y="3142265"/>
            <a:ext cx="4467090" cy="23042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C6EDE4B-A679-41EB-A33D-A34DA3B3F6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CC647A98-D0A5-A8AA-6414-AE620BAFA4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62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kdörtgen 11">
            <a:extLst>
              <a:ext uri="{FF2B5EF4-FFF2-40B4-BE49-F238E27FC236}">
                <a16:creationId xmlns:a16="http://schemas.microsoft.com/office/drawing/2014/main" id="{01B2A4C6-7171-415C-8EC9-0CD2D4F57B72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0B1F70-8AD2-40E0-8D08-F5B1BAB2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014" y="1772816"/>
            <a:ext cx="7776864" cy="2088232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r>
              <a:rPr lang="tr-TR" sz="2400" dirty="0"/>
              <a:t>Vücut hareketi kasların yaptığı işten kaynaklanır (Örneğin; yürüme, nefes alma, kalbin atması gibi).</a:t>
            </a:r>
          </a:p>
          <a:p>
            <a:pPr algn="just"/>
            <a:r>
              <a:rPr lang="tr-TR" sz="2400" dirty="0"/>
              <a:t>Kas dokusunun iş yapmasını sağlayan şey, bir sinir uyarısı ile uyarıldığında kasılma yeteneğidir.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03F9967D-D4D3-47DD-8E5B-1878CA16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679654" cy="97564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tr-TR" sz="3200" dirty="0"/>
              <a:t>Kas-İskelet Sistemi - Kaslar</a:t>
            </a:r>
            <a:endParaRPr lang="tr-TR" sz="2400" dirty="0"/>
          </a:p>
        </p:txBody>
      </p:sp>
      <p:sp>
        <p:nvSpPr>
          <p:cNvPr id="8" name="AutoShape 2" descr="Kas sistemini yakından tanıyalı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9" name="Resim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640" y="3831056"/>
            <a:ext cx="2016224" cy="23717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Resi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48066" y="3861048"/>
            <a:ext cx="2236102" cy="2341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Resim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8026" y="3861048"/>
            <a:ext cx="1400556" cy="242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9B952A66-A88F-477A-B3A6-1BD248AAE0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DBD22470-48E9-E1C5-848A-841F8A5F82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16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kdörtgen 11">
            <a:extLst>
              <a:ext uri="{FF2B5EF4-FFF2-40B4-BE49-F238E27FC236}">
                <a16:creationId xmlns:a16="http://schemas.microsoft.com/office/drawing/2014/main" id="{517603FE-17CD-4D95-8A3F-23FE2AB587DF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441196-973F-4E35-A6F8-0C77CFE84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740" y="1556792"/>
            <a:ext cx="7886700" cy="1728192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r>
              <a:rPr lang="tr-TR" sz="2400" dirty="0"/>
              <a:t>Eklem, iki ya da daha fazla sayıda kemiğin buluştuğu veya birleştiği yerdir.</a:t>
            </a:r>
          </a:p>
          <a:p>
            <a:pPr algn="just"/>
            <a:r>
              <a:rPr lang="tr-TR" sz="2400" dirty="0"/>
              <a:t>Omuz eklemi gibi hareketli veya kafatasındaki gibi hareketsiz olabilirler.</a:t>
            </a:r>
          </a:p>
        </p:txBody>
      </p:sp>
      <p:sp>
        <p:nvSpPr>
          <p:cNvPr id="7" name="AutoShape 2" descr="Kas sistemini yakından tanıyalı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3F9967D-D4D3-47DD-8E5B-1878CA16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679654" cy="97564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tr-TR" sz="3600" dirty="0"/>
              <a:t>Kas-İskelet Sistemi - </a:t>
            </a:r>
            <a:r>
              <a:rPr lang="tr-TR" sz="3200" dirty="0"/>
              <a:t>Eklemler</a:t>
            </a:r>
            <a:endParaRPr lang="tr-TR" sz="2800" dirty="0"/>
          </a:p>
        </p:txBody>
      </p:sp>
      <p:pic>
        <p:nvPicPr>
          <p:cNvPr id="9" name="Resim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2372" y="3573017"/>
            <a:ext cx="2157539" cy="22911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Resim 9" descr="C:\Users\acer\Downloads\IMG-7708 (1)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66" b="86994" l="8894" r="800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57" b="3341"/>
          <a:stretch/>
        </p:blipFill>
        <p:spPr bwMode="auto">
          <a:xfrm rot="5400000">
            <a:off x="3865341" y="3560816"/>
            <a:ext cx="2638672" cy="23750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Resim 10" descr="C:\Users\acer\Downloads\IMG-7708 (1)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66" b="86994" l="8894" r="800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57" b="3341"/>
          <a:stretch/>
        </p:blipFill>
        <p:spPr bwMode="auto">
          <a:xfrm rot="5400000">
            <a:off x="5928611" y="3622086"/>
            <a:ext cx="2580890" cy="21947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C79602B8-C681-4593-9239-18CBD66D4E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4032A886-C8D6-46A9-D2EC-D8EAE7CD48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8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66676BF1-5C09-4F96-86AE-EFE3EE226708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3F9967D-D4D3-47DD-8E5B-1878CA16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3151262" cy="781287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Sunum Planı</a:t>
            </a:r>
            <a:endParaRPr lang="tr-TR" sz="40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6E9A837-ACC0-44BC-AB26-8210AEB973D6}"/>
              </a:ext>
            </a:extLst>
          </p:cNvPr>
          <p:cNvSpPr txBox="1"/>
          <p:nvPr/>
        </p:nvSpPr>
        <p:spPr>
          <a:xfrm>
            <a:off x="1763688" y="1844824"/>
            <a:ext cx="3470398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/>
              <a:t>Dolaşım Sistemi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/>
              <a:t>Solunum Sistemi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/>
              <a:t>Sinir Sistemi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/>
              <a:t>Kas-İskelet Sistemi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/>
              <a:t>Cilt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400" dirty="0"/>
              <a:t>Özet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7EF8AA3-3D40-D5AA-F7B6-A9AD2A8BC7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84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998830D1-AD4A-4178-B092-C12CC991352E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B2587E-D61C-4F0A-B580-EDFC6CBCE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772816"/>
            <a:ext cx="7776864" cy="3412970"/>
          </a:xfrm>
        </p:spPr>
        <p:txBody>
          <a:bodyPr>
            <a:normAutofit/>
          </a:bodyPr>
          <a:lstStyle/>
          <a:p>
            <a:pPr algn="just"/>
            <a:r>
              <a:rPr lang="tr-TR" sz="2400" b="1" dirty="0"/>
              <a:t>Görevi:</a:t>
            </a:r>
          </a:p>
          <a:p>
            <a:pPr lvl="1" algn="just"/>
            <a:r>
              <a:rPr lang="tr-TR" sz="2400" dirty="0"/>
              <a:t>Tüm vücudu kaplayan en büyük ve en ağır organdır. </a:t>
            </a:r>
          </a:p>
          <a:p>
            <a:pPr lvl="1" algn="just"/>
            <a:r>
              <a:rPr lang="tr-TR" sz="2400" dirty="0"/>
              <a:t>Derin dokuları yaralanmalardan, mikroplardan korur ve ısı kaybını önler. </a:t>
            </a:r>
          </a:p>
          <a:p>
            <a:pPr lvl="1" algn="just"/>
            <a:r>
              <a:rPr lang="tr-TR" sz="2400" dirty="0"/>
              <a:t>Kanın süzülmesi ile oluşan atık maddelerin bir kısmı vücuttan uzaklaştırılması cilt sayesinde olur. </a:t>
            </a:r>
          </a:p>
          <a:p>
            <a:pPr lvl="1" algn="just"/>
            <a:r>
              <a:rPr lang="tr-TR" sz="2400" dirty="0"/>
              <a:t>Aynı zamanda terleme yolu ile sıvı ve tuz dengesine de yardımcı olur.</a:t>
            </a:r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03F9967D-D4D3-47DD-8E5B-1878CA16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679654" cy="975642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Cilt</a:t>
            </a:r>
            <a:endParaRPr lang="tr-TR" sz="24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E043CBB-934A-4D4B-81AC-664059F9E5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6C125807-9BD6-426B-3C1A-6E61731D48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60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403FCB6F-19B8-4335-964C-13BDA6A0504A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CF24D9-CE2A-468F-A09E-A8B6502C9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162" y="1858535"/>
            <a:ext cx="5865118" cy="1738000"/>
          </a:xfrm>
        </p:spPr>
        <p:txBody>
          <a:bodyPr>
            <a:normAutofit lnSpcReduction="10000"/>
          </a:bodyPr>
          <a:lstStyle/>
          <a:p>
            <a:r>
              <a:rPr lang="tr-TR" sz="2400" b="1" dirty="0"/>
              <a:t>Sistemde yer alan yapılar:</a:t>
            </a:r>
          </a:p>
          <a:p>
            <a:pPr lvl="1"/>
            <a:r>
              <a:rPr lang="tr-TR" sz="2400" dirty="0"/>
              <a:t>Cilt, iki doku tabakasından oluşur.</a:t>
            </a:r>
          </a:p>
          <a:p>
            <a:pPr lvl="2"/>
            <a:r>
              <a:rPr lang="tr-TR" dirty="0"/>
              <a:t>Dış tabaka</a:t>
            </a:r>
          </a:p>
          <a:p>
            <a:pPr lvl="2"/>
            <a:r>
              <a:rPr lang="tr-TR" dirty="0"/>
              <a:t>İç tabaka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03F9967D-D4D3-47DD-8E5B-1878CA16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679654" cy="975642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Cilt</a:t>
            </a:r>
            <a:endParaRPr lang="tr-TR" sz="2400" dirty="0"/>
          </a:p>
        </p:txBody>
      </p:sp>
      <p:pic>
        <p:nvPicPr>
          <p:cNvPr id="5" name="Resi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9061" y="3625983"/>
            <a:ext cx="2366664" cy="2532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Resim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4816" y="3625983"/>
            <a:ext cx="2366664" cy="2532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07174D6C-87E2-461A-8BD5-2CAB1DE064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B8A17C28-D433-8C8E-831E-ABFA8CECC5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51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5FE71CFC-F12C-4B1F-9A30-6C4F97BE7FE8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81005A-D009-47C6-AA11-A82D33B9D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62" y="3284984"/>
            <a:ext cx="8013576" cy="2620882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tr-TR" sz="2400" dirty="0"/>
              <a:t>Vücudumuzda her biri ayrı bir görevi yerine getiren organlar bulunur. Organlar bir araya gelerek ve birlikte koordineli bir şekilde çalışarak sistemleri oluştururlar.</a:t>
            </a:r>
          </a:p>
          <a:p>
            <a:pPr marL="0" indent="0" algn="just">
              <a:buNone/>
            </a:pPr>
            <a:endParaRPr lang="tr-TR" sz="2400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03F9967D-D4D3-47DD-8E5B-1878CA16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679654" cy="97564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tr-TR" sz="3200" dirty="0"/>
              <a:t>Özet</a:t>
            </a:r>
            <a:endParaRPr lang="tr-TR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AF1700F-F40A-4053-9C41-1B5163B61D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07525508-7B79-979F-1E98-33D4786DBC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24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1D361DDF-B98E-4090-84F1-A452506FED6E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81005A-D009-47C6-AA11-A82D33B9D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86" y="1988840"/>
            <a:ext cx="8013576" cy="4173977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lvl="0" indent="0" algn="just">
              <a:buNone/>
            </a:pPr>
            <a:r>
              <a:rPr lang="tr-TR" sz="2400" dirty="0"/>
              <a:t>     </a:t>
            </a:r>
            <a:r>
              <a:rPr lang="tr-TR" sz="2600" dirty="0"/>
              <a:t>İlk yardımcı; </a:t>
            </a:r>
          </a:p>
          <a:p>
            <a:pPr marL="0" lvl="0" indent="0" algn="just">
              <a:buNone/>
            </a:pPr>
            <a:endParaRPr lang="tr-TR" sz="2600" dirty="0"/>
          </a:p>
          <a:p>
            <a:pPr algn="just"/>
            <a:r>
              <a:rPr lang="tr-TR" sz="2600" dirty="0"/>
              <a:t>İnsan vücudu ve organların fonksiyonları hakkında temel bilgilere sahip olmalıdır.</a:t>
            </a:r>
          </a:p>
          <a:p>
            <a:pPr algn="just"/>
            <a:endParaRPr lang="tr-TR" sz="2600" dirty="0"/>
          </a:p>
          <a:p>
            <a:pPr lvl="0" algn="just"/>
            <a:r>
              <a:rPr lang="tr-TR" sz="2600" dirty="0"/>
              <a:t>Kalbin vücuttaki yerleşim yerini, dakikadaki kalp atım hızını, solunum sistemini ve dakikadaki solunum sayısını bilmelidir.</a:t>
            </a:r>
          </a:p>
          <a:p>
            <a:pPr marL="0" lvl="0" indent="0" algn="just">
              <a:buNone/>
            </a:pPr>
            <a:endParaRPr lang="tr-TR" sz="2600" dirty="0"/>
          </a:p>
          <a:p>
            <a:pPr lvl="0" algn="just"/>
            <a:r>
              <a:rPr lang="tr-TR" sz="2600" dirty="0"/>
              <a:t>İlk yardım uygulamaları sırasında hasta/yaralıya zarar vermeyecek şekilde insan vücudunun yapısına dikkat ederek uygulamaları yapmalıdır.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03F9967D-D4D3-47DD-8E5B-1878CA16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679654" cy="97564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tr-TR" sz="3200" dirty="0"/>
              <a:t>Özet</a:t>
            </a:r>
            <a:endParaRPr lang="tr-TR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8ECDED8-A759-4F46-B47D-47F2E5A283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2503412A-E720-4ABF-B97D-4052470EF1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4DD75C92-C034-444E-A742-AAF42185F014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2B52E59-3C41-437D-B0FB-A744573C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200" dirty="0"/>
              <a:t>Giriş</a:t>
            </a:r>
            <a:endParaRPr lang="en-US" sz="32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D7F7BF-F6C8-4842-AE04-83596E1DA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785492"/>
            <a:ext cx="7848872" cy="1287016"/>
          </a:xfrm>
        </p:spPr>
        <p:txBody>
          <a:bodyPr>
            <a:normAutofit/>
          </a:bodyPr>
          <a:lstStyle/>
          <a:p>
            <a:pPr algn="just"/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Bu kısımda ilk yardımcının, ilk yardım yaparken ihtiyaç duyacağı vücut sistemlerine ilişkin temel bilgiler anlatılacaktır.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B011B9E-CF7A-FA07-CE64-74BC23129C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4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1303E127-458E-44C1-BC64-D904E2634D1F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E59CF10-F024-49CB-907C-887EF3A7C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098576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Tanımlar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F92F81-0AC6-4CDD-BEEE-4D1A4DBD4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132856"/>
            <a:ext cx="8157592" cy="262088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tr-TR" sz="2400" dirty="0"/>
              <a:t>SİSTEM NEDİR?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tr-TR" sz="2400" dirty="0"/>
              <a:t>Vücudumuzda her biri ayrı bir görevi yerine getiren organlar bulunur. Organlar bir araya gelerek ve birlikte koordineli bir şeklide çalışarak sistemleri oluştururlar.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335421A-6081-88B1-6F24-32F3EF7CDF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9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3126C954-D42F-43B7-8325-B3B17A3FC9F3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2148842"/>
            <a:ext cx="5719172" cy="2808312"/>
          </a:xfrm>
        </p:spPr>
        <p:txBody>
          <a:bodyPr>
            <a:noAutofit/>
          </a:bodyPr>
          <a:lstStyle/>
          <a:p>
            <a:pPr algn="just"/>
            <a:r>
              <a:rPr lang="tr-TR" sz="2400" b="1" dirty="0"/>
              <a:t>Görevi:</a:t>
            </a:r>
          </a:p>
          <a:p>
            <a:pPr marL="457200" lvl="1" indent="0" algn="just">
              <a:buNone/>
            </a:pPr>
            <a:r>
              <a:rPr lang="tr-TR" sz="2400" dirty="0"/>
              <a:t>Kalp ve kan damarları ile taşınan kandaki oksijen, besin ve diğer gerekli maddelerin hücrelerimize ulaştırılması ve hücrelerimizde oluşan karbondioksit ve artık maddelerin uzaklaştırılmasını sağlar.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03F9967D-D4D3-47DD-8E5B-1878CA16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679654" cy="975642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Dolaşım Sistemi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7699" y="2564904"/>
            <a:ext cx="1374069" cy="240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2E5074A-3AF3-4F3B-AFDC-7BA3B32C85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2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138BE91C-413D-43C6-A813-E821C901C2D2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CE11-0887-413E-8BF3-C4B41614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2708920"/>
            <a:ext cx="5719172" cy="2212230"/>
          </a:xfrm>
        </p:spPr>
        <p:txBody>
          <a:bodyPr>
            <a:noAutofit/>
          </a:bodyPr>
          <a:lstStyle/>
          <a:p>
            <a:pPr algn="just"/>
            <a:r>
              <a:rPr lang="tr-TR" sz="2400" b="1" dirty="0"/>
              <a:t>Sistemde yer alan yapılar:</a:t>
            </a:r>
          </a:p>
          <a:p>
            <a:pPr lvl="1" algn="just"/>
            <a:r>
              <a:rPr lang="tr-TR" sz="2400" dirty="0"/>
              <a:t>Kalp</a:t>
            </a:r>
          </a:p>
          <a:p>
            <a:pPr lvl="1" algn="just"/>
            <a:r>
              <a:rPr lang="tr-TR" sz="2400" dirty="0"/>
              <a:t>Damarlar (atardamar, toplardamar ve kılcal damarlar)</a:t>
            </a:r>
          </a:p>
          <a:p>
            <a:pPr lvl="1" algn="just"/>
            <a:r>
              <a:rPr lang="tr-TR" sz="2400" dirty="0"/>
              <a:t>Kan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03F9967D-D4D3-47DD-8E5B-1878CA16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679654" cy="975642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Dolaşım Sistemi</a:t>
            </a:r>
          </a:p>
        </p:txBody>
      </p:sp>
      <p:pic>
        <p:nvPicPr>
          <p:cNvPr id="6" name="Resi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4248" y="2708920"/>
            <a:ext cx="1872208" cy="2376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D4E0322-3755-4B26-BE88-1F6BF5EE42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A3BB534D-FD35-F776-49C1-E49058D80B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09BCDFE9-5E98-4DDA-8292-9DAAA9DE59AB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8E0893-EB2C-48F2-80BB-C735F0A05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42784"/>
            <a:ext cx="5399194" cy="403244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tr-TR" sz="2400" dirty="0"/>
              <a:t>Göğüs kafesinin ortasında yer alır.</a:t>
            </a:r>
          </a:p>
          <a:p>
            <a:pPr algn="just"/>
            <a:endParaRPr lang="tr-TR" sz="2400" dirty="0"/>
          </a:p>
          <a:p>
            <a:pPr algn="just"/>
            <a:r>
              <a:rPr lang="tr-TR" sz="2400" dirty="0"/>
              <a:t>Yerleşim olarak kalbin önünde iman tahtası adı verilen göğüs kemiği, arkasında omurga ve her iki yanında ise akciğerler yer alır.</a:t>
            </a:r>
          </a:p>
          <a:p>
            <a:pPr algn="just"/>
            <a:endParaRPr lang="tr-TR" sz="2400" dirty="0"/>
          </a:p>
          <a:p>
            <a:pPr algn="just"/>
            <a:r>
              <a:rPr lang="tr-TR" sz="2400" dirty="0"/>
              <a:t>Kas dokusu yapısında iki kulakçık ve iki karıncıktan oluşur.</a:t>
            </a:r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3F9967D-D4D3-47DD-8E5B-1878CA16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679654" cy="97564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tr-TR" sz="3200" dirty="0"/>
              <a:t>Dolaşım Sistemi – Kalp</a:t>
            </a:r>
            <a:endParaRPr lang="tr-TR" sz="32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2685" y="1783939"/>
            <a:ext cx="1798637" cy="237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Resim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8264" y="4415662"/>
            <a:ext cx="1439673" cy="213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FDC5C4A-18B8-46D4-A303-55E4F6653F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F379FE48-5943-1874-E9B3-8B402EA210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4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269C7700-CCD1-4C98-B3EC-18FCBA9B57B7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8E0893-EB2C-48F2-80BB-C735F0A05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348880"/>
            <a:ext cx="7886700" cy="274803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tr-TR" sz="2400" dirty="0"/>
              <a:t>Düzenli ve ritmik olarak kasılma ve gevşemeler ile vücuttan gelen kanı akciğerlere pompalar, akciğerlerden dönen kanı ise vücudumuza pompalar.</a:t>
            </a:r>
          </a:p>
          <a:p>
            <a:pPr algn="just"/>
            <a:r>
              <a:rPr lang="tr-TR" sz="2400" dirty="0"/>
              <a:t>Beyin ve diğer sistemlerden gelen uyarılar ile kalbin çalışması kontrol edilir. Sağlıklı bir yetişkinin kalbi dakikada ortalama </a:t>
            </a:r>
            <a:r>
              <a:rPr lang="tr-TR" sz="2400" b="1" dirty="0"/>
              <a:t>60-100</a:t>
            </a:r>
            <a:r>
              <a:rPr lang="tr-TR" sz="2400" dirty="0"/>
              <a:t> kez kasılarak pompa görevini yerine getirir.</a:t>
            </a:r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3F9967D-D4D3-47DD-8E5B-1878CA16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679654" cy="97564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tr-TR" sz="3200" dirty="0"/>
              <a:t>Dolaşım Sistemi - Kalp</a:t>
            </a:r>
            <a:endParaRPr lang="tr-TR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F348F4E-4E7D-462B-A96F-2165D8F35C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CA25B3A0-94B2-E05A-2E41-38B565B44B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1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25BC2FBA-3B42-4AFC-B8B8-BF8CFE1BA928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A6BE6F-7F19-4FE4-8A7E-AFEF58D5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5354"/>
            <a:ext cx="5256584" cy="4752528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r>
              <a:rPr lang="tr-TR" sz="2400" dirty="0"/>
              <a:t>Damarlar; tüm vücudumuzu otoyol ağı gibi saran ve kalbin pompalamış olduğu kanın içerisinde dolaştığı borucuklar sistemidir.</a:t>
            </a:r>
          </a:p>
          <a:p>
            <a:pPr marL="0" indent="0" algn="just">
              <a:buNone/>
            </a:pPr>
            <a:endParaRPr lang="tr-TR" sz="2400" dirty="0"/>
          </a:p>
          <a:p>
            <a:pPr algn="just"/>
            <a:r>
              <a:rPr lang="tr-TR" sz="2400" dirty="0"/>
              <a:t>Temiz kanın dolaştığı damarlara </a:t>
            </a:r>
            <a:r>
              <a:rPr lang="tr-TR" sz="2400" b="1" dirty="0"/>
              <a:t>atardamar</a:t>
            </a:r>
            <a:r>
              <a:rPr lang="tr-TR" sz="2400" dirty="0"/>
              <a:t>, kirli kanın dolaştığı damarlara </a:t>
            </a:r>
            <a:r>
              <a:rPr lang="tr-TR" sz="2400" b="1" dirty="0"/>
              <a:t>toplardamar </a:t>
            </a:r>
            <a:r>
              <a:rPr lang="tr-TR" sz="2400" dirty="0"/>
              <a:t>ve ikisinin bağlantı noktalarında yer alan damarlara ise </a:t>
            </a:r>
            <a:r>
              <a:rPr lang="tr-TR" sz="2400" b="1" dirty="0"/>
              <a:t>kılcal damar </a:t>
            </a:r>
            <a:r>
              <a:rPr lang="tr-TR" sz="2400" dirty="0"/>
              <a:t>adı verilir.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03F9967D-D4D3-47DD-8E5B-1878CA16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679654" cy="97564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tr-TR" sz="3200" dirty="0"/>
              <a:t>Dolaşım Sistemi - Damarlar</a:t>
            </a:r>
            <a:endParaRPr lang="tr-TR" sz="2400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1C2126E4-63FA-4352-B198-22D03F0C5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815480"/>
            <a:ext cx="1607218" cy="446449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1E9E2711-7A17-48F6-99DF-C4BA0360C2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CC8EC1D7-0D8A-2B14-E6B3-9A31C0340A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8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2465</TotalTime>
  <Words>819</Words>
  <Application>Microsoft Office PowerPoint</Application>
  <PresentationFormat>Ekran Gösterisi (4:3)</PresentationFormat>
  <Paragraphs>105</Paragraphs>
  <Slides>23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6" baseType="lpstr">
      <vt:lpstr>Arial</vt:lpstr>
      <vt:lpstr>Calibri</vt:lpstr>
      <vt:lpstr>Ofis Teması</vt:lpstr>
      <vt:lpstr>VÜCUT SİSTEMLERİ</vt:lpstr>
      <vt:lpstr>Sunum Planı</vt:lpstr>
      <vt:lpstr>Giriş</vt:lpstr>
      <vt:lpstr>Tanımlar</vt:lpstr>
      <vt:lpstr>Dolaşım Sistemi</vt:lpstr>
      <vt:lpstr>Dolaşım Sistemi</vt:lpstr>
      <vt:lpstr>Dolaşım Sistemi – Kalp</vt:lpstr>
      <vt:lpstr>Dolaşım Sistemi - Kalp</vt:lpstr>
      <vt:lpstr>Dolaşım Sistemi - Damarlar</vt:lpstr>
      <vt:lpstr>Dolaşım Sistemi - Kan</vt:lpstr>
      <vt:lpstr>Solunum Sistemi</vt:lpstr>
      <vt:lpstr>Solunum Sistemi</vt:lpstr>
      <vt:lpstr>Solunum Sistemi - Akciğerler</vt:lpstr>
      <vt:lpstr>Sinir Sistemi</vt:lpstr>
      <vt:lpstr>Sinir Sistemi -  Beyin ve Omurilik</vt:lpstr>
      <vt:lpstr>Kas-İskelet Sistemi</vt:lpstr>
      <vt:lpstr>Kas-İskelet Sistemi - Kemikler</vt:lpstr>
      <vt:lpstr>Kas-İskelet Sistemi - Kaslar</vt:lpstr>
      <vt:lpstr>Kas-İskelet Sistemi - Eklemler</vt:lpstr>
      <vt:lpstr>Cilt</vt:lpstr>
      <vt:lpstr>Cilt</vt:lpstr>
      <vt:lpstr>Özet</vt:lpstr>
      <vt:lpstr>Özet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GENEL İLK YARDIM BİLGİLERİ</dc:title>
  <dc:creator>win7</dc:creator>
  <cp:lastModifiedBy>Gürkan Akıncı</cp:lastModifiedBy>
  <cp:revision>101</cp:revision>
  <dcterms:created xsi:type="dcterms:W3CDTF">2020-12-16T20:56:57Z</dcterms:created>
  <dcterms:modified xsi:type="dcterms:W3CDTF">2025-04-08T16:09:08Z</dcterms:modified>
</cp:coreProperties>
</file>