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60" r:id="rId4"/>
    <p:sldId id="293" r:id="rId5"/>
    <p:sldId id="338" r:id="rId6"/>
    <p:sldId id="299" r:id="rId7"/>
    <p:sldId id="300" r:id="rId8"/>
    <p:sldId id="301" r:id="rId9"/>
    <p:sldId id="332" r:id="rId10"/>
    <p:sldId id="302" r:id="rId11"/>
    <p:sldId id="331" r:id="rId12"/>
    <p:sldId id="303" r:id="rId13"/>
    <p:sldId id="304" r:id="rId14"/>
    <p:sldId id="309" r:id="rId15"/>
    <p:sldId id="308" r:id="rId16"/>
    <p:sldId id="311" r:id="rId17"/>
    <p:sldId id="335" r:id="rId18"/>
    <p:sldId id="336" r:id="rId19"/>
    <p:sldId id="339" r:id="rId20"/>
    <p:sldId id="312" r:id="rId21"/>
    <p:sldId id="330" r:id="rId22"/>
    <p:sldId id="315" r:id="rId23"/>
    <p:sldId id="316" r:id="rId24"/>
    <p:sldId id="333" r:id="rId25"/>
    <p:sldId id="317" r:id="rId26"/>
    <p:sldId id="341" r:id="rId27"/>
    <p:sldId id="319" r:id="rId28"/>
    <p:sldId id="334" r:id="rId29"/>
    <p:sldId id="320" r:id="rId30"/>
    <p:sldId id="321" r:id="rId31"/>
    <p:sldId id="322" r:id="rId32"/>
    <p:sldId id="323" r:id="rId33"/>
    <p:sldId id="324" r:id="rId34"/>
    <p:sldId id="325" r:id="rId35"/>
    <p:sldId id="326"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1" autoAdjust="0"/>
    <p:restoredTop sz="93556" autoAdjust="0"/>
  </p:normalViewPr>
  <p:slideViewPr>
    <p:cSldViewPr>
      <p:cViewPr varScale="1">
        <p:scale>
          <a:sx n="104" d="100"/>
          <a:sy n="104" d="100"/>
        </p:scale>
        <p:origin x="1698"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ADDC77-4531-400F-9705-075FD2642C75}" type="datetimeFigureOut">
              <a:rPr lang="tr-TR" smtClean="0"/>
              <a:t>8.04.2025</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C96B34-6A6A-4EDF-9680-5C37B8EEEC35}" type="slidenum">
              <a:rPr lang="tr-TR" smtClean="0"/>
              <a:t>‹#›</a:t>
            </a:fld>
            <a:endParaRPr lang="tr-TR"/>
          </a:p>
        </p:txBody>
      </p:sp>
    </p:spTree>
    <p:extLst>
      <p:ext uri="{BB962C8B-B14F-4D97-AF65-F5344CB8AC3E}">
        <p14:creationId xmlns:p14="http://schemas.microsoft.com/office/powerpoint/2010/main" val="38615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3</a:t>
            </a:fld>
            <a:endParaRPr lang="tr-TR"/>
          </a:p>
        </p:txBody>
      </p:sp>
    </p:spTree>
    <p:extLst>
      <p:ext uri="{BB962C8B-B14F-4D97-AF65-F5344CB8AC3E}">
        <p14:creationId xmlns:p14="http://schemas.microsoft.com/office/powerpoint/2010/main" val="193254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16</a:t>
            </a:fld>
            <a:endParaRPr lang="tr-TR"/>
          </a:p>
        </p:txBody>
      </p:sp>
    </p:spTree>
    <p:extLst>
      <p:ext uri="{BB962C8B-B14F-4D97-AF65-F5344CB8AC3E}">
        <p14:creationId xmlns:p14="http://schemas.microsoft.com/office/powerpoint/2010/main" val="4380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17</a:t>
            </a:fld>
            <a:endParaRPr lang="tr-TR"/>
          </a:p>
        </p:txBody>
      </p:sp>
    </p:spTree>
    <p:extLst>
      <p:ext uri="{BB962C8B-B14F-4D97-AF65-F5344CB8AC3E}">
        <p14:creationId xmlns:p14="http://schemas.microsoft.com/office/powerpoint/2010/main" val="2265675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18</a:t>
            </a:fld>
            <a:endParaRPr lang="tr-TR"/>
          </a:p>
        </p:txBody>
      </p:sp>
    </p:spTree>
    <p:extLst>
      <p:ext uri="{BB962C8B-B14F-4D97-AF65-F5344CB8AC3E}">
        <p14:creationId xmlns:p14="http://schemas.microsoft.com/office/powerpoint/2010/main" val="1996973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29</a:t>
            </a:fld>
            <a:endParaRPr lang="tr-TR"/>
          </a:p>
        </p:txBody>
      </p:sp>
    </p:spTree>
    <p:extLst>
      <p:ext uri="{BB962C8B-B14F-4D97-AF65-F5344CB8AC3E}">
        <p14:creationId xmlns:p14="http://schemas.microsoft.com/office/powerpoint/2010/main" val="412339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33</a:t>
            </a:fld>
            <a:endParaRPr lang="tr-TR"/>
          </a:p>
        </p:txBody>
      </p:sp>
    </p:spTree>
    <p:extLst>
      <p:ext uri="{BB962C8B-B14F-4D97-AF65-F5344CB8AC3E}">
        <p14:creationId xmlns:p14="http://schemas.microsoft.com/office/powerpoint/2010/main" val="1889438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34</a:t>
            </a:fld>
            <a:endParaRPr lang="tr-TR"/>
          </a:p>
        </p:txBody>
      </p:sp>
    </p:spTree>
    <p:extLst>
      <p:ext uri="{BB962C8B-B14F-4D97-AF65-F5344CB8AC3E}">
        <p14:creationId xmlns:p14="http://schemas.microsoft.com/office/powerpoint/2010/main" val="1889438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9C96B34-6A6A-4EDF-9680-5C37B8EEEC35}" type="slidenum">
              <a:rPr lang="tr-TR" smtClean="0"/>
              <a:t>35</a:t>
            </a:fld>
            <a:endParaRPr lang="tr-TR"/>
          </a:p>
        </p:txBody>
      </p:sp>
    </p:spTree>
    <p:extLst>
      <p:ext uri="{BB962C8B-B14F-4D97-AF65-F5344CB8AC3E}">
        <p14:creationId xmlns:p14="http://schemas.microsoft.com/office/powerpoint/2010/main" val="18894382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31"/>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pic>
        <p:nvPicPr>
          <p:cNvPr id="614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81739" y="0"/>
            <a:ext cx="1262261" cy="126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20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2011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4"/>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44"/>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73246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415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6"/>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200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9999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23720DD-5B6D-40BF-8493-A6B52D484E6B}" type="datetimeFigureOut">
              <a:rPr lang="tr-TR" smtClean="0"/>
              <a:t>8.04.2025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6470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23720DD-5B6D-40BF-8493-A6B52D484E6B}" type="datetimeFigureOut">
              <a:rPr lang="tr-TR" smtClean="0"/>
              <a:t>8.04.2025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74544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8.04.2025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4247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2"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3755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11023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dirty="0"/>
              <a:t>Asıl başlık stili için tıklatın</a:t>
            </a:r>
          </a:p>
        </p:txBody>
      </p:sp>
      <p:sp>
        <p:nvSpPr>
          <p:cNvPr id="3" name="Metin Yer Tutucusu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8.04.2025</a:t>
            </a:fld>
            <a:endParaRPr lang="tr-TR"/>
          </a:p>
        </p:txBody>
      </p:sp>
      <p:sp>
        <p:nvSpPr>
          <p:cNvPr id="5" name="Altbilgi Yer Tutucusu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pic>
        <p:nvPicPr>
          <p:cNvPr id="8"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81739" y="0"/>
            <a:ext cx="1262261" cy="126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925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0.jpe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Dikdörtgen 2">
            <a:extLst>
              <a:ext uri="{FF2B5EF4-FFF2-40B4-BE49-F238E27FC236}">
                <a16:creationId xmlns:a16="http://schemas.microsoft.com/office/drawing/2014/main" id="{66C482EE-87AE-433F-A5A7-CF17A74EAA02}"/>
              </a:ext>
            </a:extLst>
          </p:cNvPr>
          <p:cNvSpPr/>
          <p:nvPr/>
        </p:nvSpPr>
        <p:spPr>
          <a:xfrm>
            <a:off x="22387" y="2708920"/>
            <a:ext cx="9121613" cy="14401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ctrTitle"/>
          </p:nvPr>
        </p:nvSpPr>
        <p:spPr>
          <a:xfrm>
            <a:off x="971600" y="2708920"/>
            <a:ext cx="7632848" cy="1440160"/>
          </a:xfrm>
          <a:solidFill>
            <a:schemeClr val="accent1">
              <a:lumMod val="20000"/>
              <a:lumOff val="80000"/>
            </a:schemeClr>
          </a:solidFill>
        </p:spPr>
        <p:txBody>
          <a:bodyPr>
            <a:normAutofit/>
          </a:bodyPr>
          <a:lstStyle/>
          <a:p>
            <a:r>
              <a:rPr lang="tr-TR" sz="4000" b="1"/>
              <a:t>ÇOCUKLARDA </a:t>
            </a:r>
            <a:br>
              <a:rPr lang="tr-TR" sz="4000" b="1"/>
            </a:br>
            <a:r>
              <a:rPr lang="tr-TR" sz="4000" b="1"/>
              <a:t>TEMEL </a:t>
            </a:r>
            <a:r>
              <a:rPr lang="tr-TR" sz="4000" b="1" dirty="0"/>
              <a:t>YAŞAM </a:t>
            </a:r>
            <a:r>
              <a:rPr lang="tr-TR" sz="4000" b="1"/>
              <a:t>DESTEĞİ (TYD)</a:t>
            </a:r>
            <a:endParaRPr lang="tr-TR" sz="4000" b="1" dirty="0"/>
          </a:p>
        </p:txBody>
      </p:sp>
      <p:pic>
        <p:nvPicPr>
          <p:cNvPr id="5" name="Resim 4">
            <a:extLst>
              <a:ext uri="{FF2B5EF4-FFF2-40B4-BE49-F238E27FC236}">
                <a16:creationId xmlns:a16="http://schemas.microsoft.com/office/drawing/2014/main" id="{6A11D25C-B57D-4316-8632-BD5AE0432B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4695566"/>
            <a:ext cx="2520280" cy="1890210"/>
          </a:xfrm>
          <a:prstGeom prst="rect">
            <a:avLst/>
          </a:prstGeom>
        </p:spPr>
      </p:pic>
      <p:pic>
        <p:nvPicPr>
          <p:cNvPr id="6" name="Resim 5">
            <a:extLst>
              <a:ext uri="{FF2B5EF4-FFF2-40B4-BE49-F238E27FC236}">
                <a16:creationId xmlns:a16="http://schemas.microsoft.com/office/drawing/2014/main" id="{AC2F0BC7-A6FA-4C5C-B6F6-6AA3517518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19872" y="4695566"/>
            <a:ext cx="2520280" cy="1890210"/>
          </a:xfrm>
          <a:prstGeom prst="rect">
            <a:avLst/>
          </a:prstGeom>
        </p:spPr>
      </p:pic>
      <p:pic>
        <p:nvPicPr>
          <p:cNvPr id="7" name="Resim 6">
            <a:extLst>
              <a:ext uri="{FF2B5EF4-FFF2-40B4-BE49-F238E27FC236}">
                <a16:creationId xmlns:a16="http://schemas.microsoft.com/office/drawing/2014/main" id="{5BD50C54-759A-4D9A-A481-7BAD643D2B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02014" y="4695566"/>
            <a:ext cx="2520280" cy="1890210"/>
          </a:xfrm>
          <a:prstGeom prst="rect">
            <a:avLst/>
          </a:prstGeom>
        </p:spPr>
      </p:pic>
      <p:pic>
        <p:nvPicPr>
          <p:cNvPr id="8" name="Resim 7">
            <a:extLst>
              <a:ext uri="{FF2B5EF4-FFF2-40B4-BE49-F238E27FC236}">
                <a16:creationId xmlns:a16="http://schemas.microsoft.com/office/drawing/2014/main" id="{E8E66F46-9DB3-A763-FAC2-014FB26F0E8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27884" y="116632"/>
            <a:ext cx="2520280" cy="2475086"/>
          </a:xfrm>
          <a:prstGeom prst="rect">
            <a:avLst/>
          </a:prstGeom>
        </p:spPr>
      </p:pic>
    </p:spTree>
    <p:extLst>
      <p:ext uri="{BB962C8B-B14F-4D97-AF65-F5344CB8AC3E}">
        <p14:creationId xmlns:p14="http://schemas.microsoft.com/office/powerpoint/2010/main" val="37649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6B32F937-02A8-40FB-80DB-E858B0F1590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11478" y="1781956"/>
            <a:ext cx="8164977" cy="5034415"/>
          </a:xfrm>
          <a:prstGeom prst="rect">
            <a:avLst/>
          </a:prstGeom>
          <a:solidFill>
            <a:schemeClr val="bg1"/>
          </a:solidFill>
          <a:ln>
            <a:solidFill>
              <a:schemeClr val="bg1"/>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3000" b="1" i="1" dirty="0"/>
              <a:t>Yanıt vermeyen:</a:t>
            </a:r>
          </a:p>
          <a:p>
            <a:pPr marL="457200" lvl="1" indent="0" algn="just">
              <a:buNone/>
            </a:pPr>
            <a:r>
              <a:rPr lang="tr-TR" sz="2600" b="1" i="1" dirty="0"/>
              <a:t>Tek başınıza iseniz:</a:t>
            </a:r>
            <a:endParaRPr lang="tr-TR" sz="2600" dirty="0"/>
          </a:p>
          <a:p>
            <a:pPr lvl="2" algn="just"/>
            <a:r>
              <a:rPr lang="tr-TR" sz="2600" dirty="0"/>
              <a:t>Yüksek sesle bağırarak çevredekilerden yardım isteyin. Eğer yardıma kimse gelmez ise 112 acil yardım numarasını arayın.</a:t>
            </a:r>
          </a:p>
          <a:p>
            <a:pPr lvl="3" algn="just"/>
            <a:r>
              <a:rPr lang="tr-TR" dirty="0"/>
              <a:t> Telefonunuz varsa 112 acil yardım numarasını arayın ve varsa hoparlörü açıp bir yandan telefondaki sağlık görevlisinin yönlendirmelerini dinleyin ve uygulayın.</a:t>
            </a:r>
          </a:p>
          <a:p>
            <a:pPr lvl="2" algn="just"/>
            <a:r>
              <a:rPr lang="tr-TR" dirty="0"/>
              <a:t>Yardım çağırma ve Temel Yaşam Desteği basamaklarını eşzamanlı olarak yürütün.</a:t>
            </a:r>
          </a:p>
          <a:p>
            <a:pPr lvl="2" algn="just"/>
            <a:r>
              <a:rPr lang="tr-TR" dirty="0"/>
              <a:t>Yardım çağrınıza karşılık veren birisi olursa 112 acil yardım numarasını aramasını ve OED cihazını getirmesini isteyin.</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fontScale="90000"/>
          </a:bodyPr>
          <a:lstStyle/>
          <a:p>
            <a:pPr lvl="2" algn="l" rtl="0">
              <a:spcBef>
                <a:spcPct val="0"/>
              </a:spcBef>
            </a:pPr>
            <a:r>
              <a:rPr lang="tr-TR" sz="3600" dirty="0">
                <a:latin typeface="+mn-lt"/>
              </a:rPr>
              <a:t>Çocuklarda TYD</a:t>
            </a:r>
            <a:br>
              <a:rPr lang="tr-TR" sz="3600" dirty="0">
                <a:latin typeface="+mn-lt"/>
              </a:rPr>
            </a:br>
            <a:r>
              <a:rPr lang="tr-TR" sz="2700" i="1" dirty="0">
                <a:latin typeface="+mn-lt"/>
              </a:rPr>
              <a:t>Yanıtın Değerlendirilmesi Ve </a:t>
            </a:r>
            <a:br>
              <a:rPr lang="tr-TR" sz="2700" i="1" dirty="0">
                <a:latin typeface="+mn-lt"/>
              </a:rPr>
            </a:br>
            <a:r>
              <a:rPr lang="tr-TR" sz="2700" i="1" dirty="0">
                <a:latin typeface="+mn-lt"/>
              </a:rPr>
              <a:t>112 Acil Yardım Numarasının Aranması</a:t>
            </a:r>
            <a:endParaRPr lang="tr-TR" sz="4800" i="1" dirty="0">
              <a:latin typeface="+mn-lt"/>
            </a:endParaRPr>
          </a:p>
        </p:txBody>
      </p:sp>
      <p:pic>
        <p:nvPicPr>
          <p:cNvPr id="7" name="Resim 6">
            <a:extLst>
              <a:ext uri="{FF2B5EF4-FFF2-40B4-BE49-F238E27FC236}">
                <a16:creationId xmlns:a16="http://schemas.microsoft.com/office/drawing/2014/main" id="{963F315E-0BDF-44B3-BABC-356470E887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5B97A416-EC43-6519-BBD6-8684E43B99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444371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1D16E448-32D5-4DF5-88DB-070F7931E7AC}"/>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39551" y="1794924"/>
            <a:ext cx="7848872" cy="2858211"/>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400" b="1" i="1" dirty="0"/>
              <a:t>Yanıt vermeyen:</a:t>
            </a:r>
          </a:p>
          <a:p>
            <a:pPr marL="0" indent="0" algn="just">
              <a:buNone/>
            </a:pPr>
            <a:endParaRPr lang="tr-TR" sz="2400" dirty="0"/>
          </a:p>
          <a:p>
            <a:pPr marL="457200" lvl="1" indent="0" algn="just">
              <a:buNone/>
            </a:pPr>
            <a:r>
              <a:rPr lang="tr-TR" sz="2400" b="1" dirty="0"/>
              <a:t>İki veya daha fazla kişi varsa:</a:t>
            </a:r>
            <a:endParaRPr lang="tr-TR" sz="2400" dirty="0"/>
          </a:p>
          <a:p>
            <a:pPr lvl="2"/>
            <a:r>
              <a:rPr lang="tr-TR" dirty="0"/>
              <a:t>İlk yardımcılardan biri çocuğa yardım ederken, ikincisinin 112 acil yardım numarasını aramasını ve OED cihazını getirmesini sağlayın.</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fontScale="90000"/>
          </a:bodyPr>
          <a:lstStyle/>
          <a:p>
            <a:pPr lvl="2" algn="l" rtl="0">
              <a:spcBef>
                <a:spcPct val="0"/>
              </a:spcBef>
            </a:pPr>
            <a:r>
              <a:rPr lang="tr-TR" sz="3600" dirty="0">
                <a:latin typeface="+mn-lt"/>
              </a:rPr>
              <a:t>Çocuklarda TYD</a:t>
            </a:r>
            <a:br>
              <a:rPr lang="tr-TR" sz="3600" dirty="0">
                <a:latin typeface="+mn-lt"/>
              </a:rPr>
            </a:br>
            <a:r>
              <a:rPr lang="tr-TR" sz="2700" i="1" dirty="0">
                <a:latin typeface="+mn-lt"/>
              </a:rPr>
              <a:t>Yanıtın Değerlendirilmesi Ve </a:t>
            </a:r>
            <a:br>
              <a:rPr lang="tr-TR" sz="2700" i="1" dirty="0">
                <a:latin typeface="+mn-lt"/>
              </a:rPr>
            </a:br>
            <a:r>
              <a:rPr lang="tr-TR" sz="2700" i="1" dirty="0">
                <a:latin typeface="+mn-lt"/>
              </a:rPr>
              <a:t>112 Acil Yardım Numarasının Aranması</a:t>
            </a:r>
            <a:endParaRPr lang="tr-TR" sz="4800" i="1" dirty="0">
              <a:latin typeface="+mn-lt"/>
            </a:endParaRPr>
          </a:p>
        </p:txBody>
      </p:sp>
      <p:pic>
        <p:nvPicPr>
          <p:cNvPr id="7" name="Resim 6">
            <a:extLst>
              <a:ext uri="{FF2B5EF4-FFF2-40B4-BE49-F238E27FC236}">
                <a16:creationId xmlns:a16="http://schemas.microsoft.com/office/drawing/2014/main" id="{35AE4909-042C-48C8-8CAB-9629F59E72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FBA4C702-023E-2714-0720-C234C26892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577010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159DA5BF-C40C-453E-A45C-33F42F238ED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611560" y="2132856"/>
            <a:ext cx="8064896" cy="3600400"/>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dirty="0"/>
              <a:t>Solunum kontrolü için çocuğun “10 saniye” süreyi aşmayacak şekilde nefes alıp almadığını ve göğüs kafesinin hareket edip etmediğini kontrol edin (5-10 saniye).</a:t>
            </a:r>
          </a:p>
          <a:p>
            <a:pPr lvl="0" algn="just"/>
            <a:r>
              <a:rPr lang="tr-TR" sz="2400" dirty="0"/>
              <a:t>Çocukta zorlu ve sık olmayan iç çekme tarzında nefes alıp verme çabası görülebilir. Bu normal soluk alıp verme ile karıştırılmamalıdır.</a:t>
            </a:r>
          </a:p>
          <a:p>
            <a:pPr lvl="0" algn="just"/>
            <a:r>
              <a:rPr lang="tr-TR" sz="2400" dirty="0"/>
              <a:t>Çocuğun ağız içini kontrol edin. </a:t>
            </a:r>
            <a:r>
              <a:rPr lang="tr-TR" sz="2400" b="1" dirty="0"/>
              <a:t>“görünen” </a:t>
            </a:r>
            <a:r>
              <a:rPr lang="tr-TR" sz="2400" dirty="0"/>
              <a:t>yabancı cisim var ve çıkarabileceğinizden eminseniz çıkarın (yiyecek parçası gibi). Yabancı cisim görmüyorsanız </a:t>
            </a:r>
            <a:r>
              <a:rPr lang="tr-TR" sz="2400" u="sng" dirty="0"/>
              <a:t>elinizi </a:t>
            </a:r>
            <a:r>
              <a:rPr lang="tr-TR" sz="2400" b="1" u="sng" dirty="0"/>
              <a:t>ASLA</a:t>
            </a:r>
            <a:r>
              <a:rPr lang="tr-TR" sz="2400" u="sng" dirty="0"/>
              <a:t> </a:t>
            </a:r>
            <a:r>
              <a:rPr lang="tr-TR" sz="2400" u="sng" dirty="0" err="1"/>
              <a:t>körlemesine</a:t>
            </a:r>
            <a:r>
              <a:rPr lang="tr-TR" sz="2400" u="sng" dirty="0"/>
              <a:t> hastanın ağız içine sokmayın.</a:t>
            </a:r>
            <a:r>
              <a:rPr lang="tr-TR" sz="2400" dirty="0"/>
              <a:t> </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lgn="l" rtl="0">
              <a:spcBef>
                <a:spcPct val="0"/>
              </a:spcBef>
            </a:pPr>
            <a:r>
              <a:rPr lang="tr-TR" sz="3200" dirty="0">
                <a:latin typeface="+mn-lt"/>
              </a:rPr>
              <a:t>Çocuklarda TYD</a:t>
            </a:r>
            <a:br>
              <a:rPr lang="tr-TR" sz="3600" dirty="0">
                <a:latin typeface="+mn-lt"/>
              </a:rPr>
            </a:br>
            <a:r>
              <a:rPr lang="tr-TR" sz="2400" i="1" dirty="0">
                <a:latin typeface="+mn-lt"/>
              </a:rPr>
              <a:t>Solunumun Değerlendirilmesi</a:t>
            </a:r>
            <a:endParaRPr lang="tr-TR" sz="4800" i="1" dirty="0">
              <a:latin typeface="+mn-lt"/>
            </a:endParaRPr>
          </a:p>
        </p:txBody>
      </p:sp>
      <p:pic>
        <p:nvPicPr>
          <p:cNvPr id="7" name="Resim 6">
            <a:extLst>
              <a:ext uri="{FF2B5EF4-FFF2-40B4-BE49-F238E27FC236}">
                <a16:creationId xmlns:a16="http://schemas.microsoft.com/office/drawing/2014/main" id="{A83D082A-BA72-47EE-A73E-326C9936A7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DE01FB59-6E3E-201B-84A3-22B03934FA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66193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4756740A-96AE-4887-B7C9-D401BB9EA478}"/>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39552" y="2132856"/>
            <a:ext cx="4489408" cy="4725144"/>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400" b="1" dirty="0"/>
              <a:t>Solunumu varsa:</a:t>
            </a:r>
          </a:p>
          <a:p>
            <a:pPr lvl="1" algn="just"/>
            <a:r>
              <a:rPr lang="tr-TR" sz="2400" dirty="0"/>
              <a:t>Çocuğu kurtarma (iyileşme, derlenme) pozisyonuna getirin.</a:t>
            </a:r>
          </a:p>
          <a:p>
            <a:pPr lvl="1" algn="just"/>
            <a:r>
              <a:rPr lang="tr-TR" sz="2400" dirty="0"/>
              <a:t>112 acil yardım numarası daha önce aranmadıysa arayın ya da aratın.</a:t>
            </a:r>
          </a:p>
          <a:p>
            <a:pPr marL="457200" lvl="1" indent="0" algn="just">
              <a:buNone/>
            </a:pPr>
            <a:endParaRPr lang="tr-TR" sz="2400" dirty="0"/>
          </a:p>
          <a:p>
            <a:pPr algn="just"/>
            <a:r>
              <a:rPr lang="tr-TR" sz="2400" b="1" dirty="0"/>
              <a:t>Solunum yoksa:</a:t>
            </a:r>
            <a:endParaRPr lang="tr-TR" sz="2400" dirty="0"/>
          </a:p>
          <a:p>
            <a:pPr lvl="1" algn="just"/>
            <a:r>
              <a:rPr lang="tr-TR" sz="2400" dirty="0"/>
              <a:t>Kalp masajına başlayın.</a:t>
            </a:r>
          </a:p>
        </p:txBody>
      </p:sp>
      <p:sp>
        <p:nvSpPr>
          <p:cNvPr id="7"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lgn="l" rtl="0">
              <a:spcBef>
                <a:spcPct val="0"/>
              </a:spcBef>
            </a:pPr>
            <a:r>
              <a:rPr lang="tr-TR" sz="3200" dirty="0">
                <a:latin typeface="+mn-lt"/>
              </a:rPr>
              <a:t>Çocuklarda TYD</a:t>
            </a:r>
            <a:br>
              <a:rPr lang="tr-TR" sz="3600" dirty="0">
                <a:latin typeface="+mn-lt"/>
              </a:rPr>
            </a:br>
            <a:r>
              <a:rPr lang="tr-TR" sz="2400" i="1" dirty="0">
                <a:latin typeface="+mn-lt"/>
              </a:rPr>
              <a:t>Solunumun Değerlendirilmesi</a:t>
            </a:r>
            <a:endParaRPr lang="tr-TR" sz="4800" i="1" dirty="0">
              <a:latin typeface="+mn-lt"/>
            </a:endParaRPr>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72788" y="1772816"/>
            <a:ext cx="2880000" cy="2160000"/>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72788" y="4149080"/>
            <a:ext cx="2880000" cy="2160000"/>
          </a:xfrm>
          <a:prstGeom prst="rect">
            <a:avLst/>
          </a:prstGeom>
        </p:spPr>
      </p:pic>
      <p:pic>
        <p:nvPicPr>
          <p:cNvPr id="8" name="Resim 7">
            <a:extLst>
              <a:ext uri="{FF2B5EF4-FFF2-40B4-BE49-F238E27FC236}">
                <a16:creationId xmlns:a16="http://schemas.microsoft.com/office/drawing/2014/main" id="{E10E4A94-FB86-4B6F-A810-B36012E9B9D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A10826EE-A525-0115-A3CA-1D9E38A3FC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719904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BAF2F0AC-A9B5-4BE4-B230-78159AF49910}"/>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65936" y="1988840"/>
            <a:ext cx="8038512" cy="3744416"/>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400" dirty="0"/>
              <a:t>Temel Yaşam Desteğinde uygulanacak masajın etkin olması gerekmektedir.</a:t>
            </a:r>
          </a:p>
          <a:p>
            <a:pPr algn="just"/>
            <a:r>
              <a:rPr lang="tr-TR" sz="2400" dirty="0"/>
              <a:t>Bu yüzden </a:t>
            </a:r>
            <a:r>
              <a:rPr lang="tr-TR" sz="2400" b="1" dirty="0"/>
              <a:t>iki</a:t>
            </a:r>
            <a:r>
              <a:rPr lang="en-US" sz="2400" b="1" dirty="0"/>
              <a:t> </a:t>
            </a:r>
            <a:r>
              <a:rPr lang="en-US" sz="2400" b="1" dirty="0" err="1"/>
              <a:t>ve</a:t>
            </a:r>
            <a:r>
              <a:rPr lang="en-US" sz="2400" b="1" dirty="0"/>
              <a:t> </a:t>
            </a:r>
            <a:r>
              <a:rPr lang="en-US" sz="2400" b="1" dirty="0" err="1"/>
              <a:t>üzeri</a:t>
            </a:r>
            <a:r>
              <a:rPr lang="en-US" sz="2400" b="1" dirty="0"/>
              <a:t> ilk </a:t>
            </a:r>
            <a:r>
              <a:rPr lang="en-US" sz="2400" b="1" dirty="0" err="1"/>
              <a:t>yardımcı</a:t>
            </a:r>
            <a:r>
              <a:rPr lang="en-US" sz="2400" b="1" dirty="0"/>
              <a:t> </a:t>
            </a:r>
            <a:r>
              <a:rPr lang="en-US" sz="2400" b="1" dirty="0" err="1"/>
              <a:t>varlığında</a:t>
            </a:r>
            <a:r>
              <a:rPr lang="en-US" sz="2400" dirty="0"/>
              <a:t>, </a:t>
            </a:r>
            <a:r>
              <a:rPr lang="en-US" sz="2400" dirty="0" err="1"/>
              <a:t>basıların</a:t>
            </a:r>
            <a:r>
              <a:rPr lang="en-US" sz="2400" dirty="0"/>
              <a:t> </a:t>
            </a:r>
            <a:r>
              <a:rPr lang="en-US" sz="2400" dirty="0" err="1"/>
              <a:t>kalitesindeki</a:t>
            </a:r>
            <a:r>
              <a:rPr lang="en-US" sz="2400" dirty="0"/>
              <a:t> </a:t>
            </a:r>
            <a:r>
              <a:rPr lang="en-US" sz="2400" dirty="0" err="1"/>
              <a:t>düşmeyi</a:t>
            </a:r>
            <a:r>
              <a:rPr lang="en-US" sz="2400" dirty="0"/>
              <a:t> </a:t>
            </a:r>
            <a:r>
              <a:rPr lang="en-US" sz="2400" dirty="0" err="1"/>
              <a:t>engellemek</a:t>
            </a:r>
            <a:r>
              <a:rPr lang="en-US" sz="2400" dirty="0"/>
              <a:t> </a:t>
            </a:r>
            <a:r>
              <a:rPr lang="tr-TR" sz="2400" dirty="0"/>
              <a:t>için </a:t>
            </a:r>
            <a:r>
              <a:rPr lang="en-US" sz="2400" dirty="0" err="1"/>
              <a:t>göğüs</a:t>
            </a:r>
            <a:r>
              <a:rPr lang="en-US" sz="2400" dirty="0"/>
              <a:t> </a:t>
            </a:r>
            <a:r>
              <a:rPr lang="en-US" sz="2400" dirty="0" err="1"/>
              <a:t>basısı</a:t>
            </a:r>
            <a:r>
              <a:rPr lang="en-US" sz="2400" dirty="0"/>
              <a:t> </a:t>
            </a:r>
            <a:r>
              <a:rPr lang="en-US" sz="2400" dirty="0" err="1"/>
              <a:t>yapan</a:t>
            </a:r>
            <a:r>
              <a:rPr lang="en-US" sz="2400" dirty="0"/>
              <a:t> ilk </a:t>
            </a:r>
            <a:r>
              <a:rPr lang="en-US" sz="2400" dirty="0" err="1"/>
              <a:t>yardımcının</a:t>
            </a:r>
            <a:r>
              <a:rPr lang="en-US" sz="2400" dirty="0"/>
              <a:t> </a:t>
            </a:r>
            <a:r>
              <a:rPr lang="en-US" sz="2400" dirty="0" err="1"/>
              <a:t>iki</a:t>
            </a:r>
            <a:r>
              <a:rPr lang="en-US" sz="2400" dirty="0"/>
              <a:t> </a:t>
            </a:r>
            <a:r>
              <a:rPr lang="en-US" sz="2400" dirty="0" err="1"/>
              <a:t>dakikada</a:t>
            </a:r>
            <a:r>
              <a:rPr lang="en-US" sz="2400" dirty="0"/>
              <a:t> </a:t>
            </a:r>
            <a:r>
              <a:rPr lang="en-US" sz="2400" dirty="0" err="1"/>
              <a:t>bir</a:t>
            </a:r>
            <a:r>
              <a:rPr lang="en-US" sz="2400" dirty="0"/>
              <a:t> (</a:t>
            </a:r>
            <a:r>
              <a:rPr lang="en-US" sz="2400" dirty="0" err="1"/>
              <a:t>veya</a:t>
            </a:r>
            <a:r>
              <a:rPr lang="en-US" sz="2400" dirty="0"/>
              <a:t> </a:t>
            </a:r>
            <a:r>
              <a:rPr lang="en-US" sz="2400" dirty="0" err="1"/>
              <a:t>kalp</a:t>
            </a:r>
            <a:r>
              <a:rPr lang="en-US" sz="2400" dirty="0"/>
              <a:t> </a:t>
            </a:r>
            <a:r>
              <a:rPr lang="en-US" sz="2400" dirty="0" err="1"/>
              <a:t>masajı</a:t>
            </a:r>
            <a:r>
              <a:rPr lang="en-US" sz="2400" dirty="0"/>
              <a:t> </a:t>
            </a:r>
            <a:r>
              <a:rPr lang="en-US" sz="2400" dirty="0" err="1"/>
              <a:t>suni</a:t>
            </a:r>
            <a:r>
              <a:rPr lang="en-US" sz="2400" dirty="0"/>
              <a:t> </a:t>
            </a:r>
            <a:r>
              <a:rPr lang="en-US" sz="2400" dirty="0" err="1"/>
              <a:t>solunum</a:t>
            </a:r>
            <a:r>
              <a:rPr lang="en-US" sz="2400" dirty="0"/>
              <a:t> </a:t>
            </a:r>
            <a:r>
              <a:rPr lang="en-US" sz="2400" dirty="0" err="1"/>
              <a:t>oranı</a:t>
            </a:r>
            <a:r>
              <a:rPr lang="en-US" sz="2400" dirty="0"/>
              <a:t> 30:2 </a:t>
            </a:r>
            <a:r>
              <a:rPr lang="en-US" sz="2400" dirty="0" err="1"/>
              <a:t>olacak</a:t>
            </a:r>
            <a:r>
              <a:rPr lang="en-US" sz="2400" dirty="0"/>
              <a:t> </a:t>
            </a:r>
            <a:r>
              <a:rPr lang="en-US" sz="2400" dirty="0" err="1"/>
              <a:t>şekilde</a:t>
            </a:r>
            <a:r>
              <a:rPr lang="en-US" sz="2400" dirty="0"/>
              <a:t> her 5 </a:t>
            </a:r>
            <a:r>
              <a:rPr lang="en-US" sz="2400" dirty="0" err="1"/>
              <a:t>döngü</a:t>
            </a:r>
            <a:r>
              <a:rPr lang="en-US" sz="2400" dirty="0"/>
              <a:t> </a:t>
            </a:r>
            <a:r>
              <a:rPr lang="en-US" sz="2400" dirty="0" err="1"/>
              <a:t>sonunda</a:t>
            </a:r>
            <a:r>
              <a:rPr lang="en-US" sz="2400" dirty="0"/>
              <a:t>) </a:t>
            </a:r>
            <a:r>
              <a:rPr lang="en-US" sz="2400" dirty="0" err="1"/>
              <a:t>değiştirilmesi</a:t>
            </a:r>
            <a:r>
              <a:rPr lang="en-US" sz="2400" dirty="0"/>
              <a:t> </a:t>
            </a:r>
            <a:r>
              <a:rPr lang="en-US" sz="2400" dirty="0" err="1"/>
              <a:t>önerilmektedir</a:t>
            </a:r>
            <a:r>
              <a:rPr lang="en-US" sz="2400" dirty="0"/>
              <a:t>.</a:t>
            </a:r>
            <a:endParaRPr lang="tr-TR" sz="2400" dirty="0"/>
          </a:p>
          <a:p>
            <a:pPr algn="just"/>
            <a:r>
              <a:rPr lang="tr-TR" sz="2400" dirty="0"/>
              <a:t>Kalp masajı </a:t>
            </a:r>
            <a:r>
              <a:rPr lang="tr-TR" sz="2400" b="1" dirty="0"/>
              <a:t>HIZLI BASTIR, GÜÇLÜ BASTIR </a:t>
            </a:r>
            <a:r>
              <a:rPr lang="tr-TR" sz="2400" dirty="0"/>
              <a:t>prensibine göre yapılmalıdır.</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7" name="Resim 6">
            <a:extLst>
              <a:ext uri="{FF2B5EF4-FFF2-40B4-BE49-F238E27FC236}">
                <a16:creationId xmlns:a16="http://schemas.microsoft.com/office/drawing/2014/main" id="{6A8012FC-F368-4EC6-8EE2-23F3512A24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9C5E293-CF26-05CB-A9E4-0AD736CA93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6219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C1435638-AF0E-4428-910B-162CDE501E2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33824" y="1616332"/>
            <a:ext cx="8136904" cy="2664296"/>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 yerinin tespiti - Çocuklarda:</a:t>
            </a:r>
            <a:endParaRPr lang="tr-TR" sz="2400" dirty="0"/>
          </a:p>
          <a:p>
            <a:pPr lvl="1" algn="just"/>
            <a:r>
              <a:rPr lang="tr-TR" sz="2400" dirty="0"/>
              <a:t>Her iki elin işaret parmakları ile iman tahtasının alt ve üst ucunu tespit edin ve başparmaklarınız ile de iman tahtasını iki eşit parçaya bölün.</a:t>
            </a:r>
          </a:p>
          <a:p>
            <a:pPr lvl="1" algn="just"/>
            <a:r>
              <a:rPr lang="tr-TR" sz="2400" dirty="0"/>
              <a:t>Altta kalacak olan elinizin topuğunu iman tahtasının ½ alt yarısına iman tahtasının alt ucundaki çıkıntıdan uzak duracak şekilde yerleştirin.</a:t>
            </a:r>
          </a:p>
          <a:p>
            <a:pPr lvl="1" algn="just"/>
            <a:r>
              <a:rPr lang="tr-TR" sz="2400" dirty="0"/>
              <a:t>Avuç içi ve parmaklar göğüs kafesi ile temas etmemelidir.</a:t>
            </a:r>
          </a:p>
        </p:txBody>
      </p:sp>
      <p:sp>
        <p:nvSpPr>
          <p:cNvPr id="8"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3" name="Resim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83847" y="4878784"/>
            <a:ext cx="2400000" cy="1800000"/>
          </a:xfrm>
          <a:prstGeom prst="rect">
            <a:avLst/>
          </a:prstGeom>
        </p:spPr>
      </p:pic>
      <p:pic>
        <p:nvPicPr>
          <p:cNvPr id="5" name="Resi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0153" y="4878784"/>
            <a:ext cx="2400000" cy="1800000"/>
          </a:xfrm>
          <a:prstGeom prst="rect">
            <a:avLst/>
          </a:prstGeom>
        </p:spPr>
      </p:pic>
      <p:pic>
        <p:nvPicPr>
          <p:cNvPr id="9" name="Resim 8">
            <a:extLst>
              <a:ext uri="{FF2B5EF4-FFF2-40B4-BE49-F238E27FC236}">
                <a16:creationId xmlns:a16="http://schemas.microsoft.com/office/drawing/2014/main" id="{F1A117C8-A479-451F-BF85-12D016ED51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B7EFB4E4-25A7-2C7F-1118-9BC0A667977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065472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2BEED470-BD68-4954-AEE5-C01A317DCA6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77823" y="1683297"/>
            <a:ext cx="8054615" cy="287545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 yerinin tespiti - Çocuklarda:</a:t>
            </a:r>
            <a:endParaRPr lang="tr-TR" sz="2400" dirty="0"/>
          </a:p>
          <a:p>
            <a:pPr lvl="1" algn="just"/>
            <a:r>
              <a:rPr lang="tr-TR" sz="2000" dirty="0"/>
              <a:t>Çocuklarda kalp masajı için tek elin kullanılması tavsiye edilmektedir. Ancak ilk yardımcı uygulama sırasında hedeflenen derinliklere ulaşamıyorsa, tek el yerine çift elini kullanabilir. Çift el ile uygulamada diğer eli alttaki elin üzerine gelecek şekilde yerleştirin ve parmaklarınızı kilitleyin.</a:t>
            </a:r>
          </a:p>
          <a:p>
            <a:pPr lvl="1" algn="just"/>
            <a:r>
              <a:rPr lang="tr-TR" sz="2000" dirty="0"/>
              <a:t>Kollarınızı dirseklerden bükmeyin ve dik tutun.</a:t>
            </a:r>
          </a:p>
          <a:p>
            <a:pPr lvl="1" algn="just"/>
            <a:r>
              <a:rPr lang="tr-TR" sz="2000" dirty="0"/>
              <a:t>Gövde ile kollar arasında 90 derecelik bir açı oluşturun.</a:t>
            </a:r>
          </a:p>
          <a:p>
            <a:pPr lvl="1" algn="just"/>
            <a:endParaRPr lang="tr-TR" sz="2000" dirty="0"/>
          </a:p>
        </p:txBody>
      </p:sp>
      <p:sp>
        <p:nvSpPr>
          <p:cNvPr id="7"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6" name="Resim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6225" y="4710196"/>
            <a:ext cx="2599732" cy="1949799"/>
          </a:xfrm>
          <a:prstGeom prst="rect">
            <a:avLst/>
          </a:prstGeom>
        </p:spPr>
      </p:pic>
      <p:pic>
        <p:nvPicPr>
          <p:cNvPr id="2" name="Resim 1"/>
          <p:cNvPicPr>
            <a:picLocks noChangeAspect="1"/>
          </p:cNvPicPr>
          <p:nvPr/>
        </p:nvPicPr>
        <p:blipFill>
          <a:blip r:embed="rId4"/>
          <a:stretch>
            <a:fillRect/>
          </a:stretch>
        </p:blipFill>
        <p:spPr>
          <a:xfrm>
            <a:off x="1490032" y="4710196"/>
            <a:ext cx="2614343" cy="1957440"/>
          </a:xfrm>
          <a:prstGeom prst="rect">
            <a:avLst/>
          </a:prstGeom>
        </p:spPr>
      </p:pic>
      <p:pic>
        <p:nvPicPr>
          <p:cNvPr id="9" name="Resim 8">
            <a:extLst>
              <a:ext uri="{FF2B5EF4-FFF2-40B4-BE49-F238E27FC236}">
                <a16:creationId xmlns:a16="http://schemas.microsoft.com/office/drawing/2014/main" id="{2A508E6E-AA2F-4B41-A9C0-EDAB6961C57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0683C34A-4A79-DD23-A296-E4EB75BC08E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4023811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5A437DF8-7971-46E8-9748-ECFEE8D212B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611560" y="1753962"/>
            <a:ext cx="7920880" cy="2227386"/>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 yerinin tespiti – Bebeklerde:</a:t>
            </a:r>
            <a:endParaRPr lang="tr-TR" sz="2400" dirty="0"/>
          </a:p>
          <a:p>
            <a:pPr lvl="1" algn="just"/>
            <a:r>
              <a:rPr lang="tr-TR" sz="2000" dirty="0"/>
              <a:t>Bebeklerde kalp masajı için iki başparmak veya iki parmak tekniğinin kullanılması tavsiye edilmektedir. Ancak ilk yardımcı uygulama sırasında hedeflenen derinliklere ulaşamıyorsa (göğsün ön-arka çapının en az üçte biri), parmaklar yerine bir elin topuğunu kullanması da kabul edilebilir.</a:t>
            </a:r>
            <a:endParaRPr lang="tr-TR" dirty="0"/>
          </a:p>
        </p:txBody>
      </p:sp>
      <p:sp>
        <p:nvSpPr>
          <p:cNvPr id="7"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80" y="4293096"/>
            <a:ext cx="2880000" cy="2160000"/>
          </a:xfrm>
          <a:prstGeom prst="rect">
            <a:avLst/>
          </a:prstGeom>
        </p:spPr>
      </p:pic>
      <p:pic>
        <p:nvPicPr>
          <p:cNvPr id="3" name="Resim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87624" y="4293096"/>
            <a:ext cx="2880000" cy="2160000"/>
          </a:xfrm>
          <a:prstGeom prst="rect">
            <a:avLst/>
          </a:prstGeom>
        </p:spPr>
      </p:pic>
      <p:pic>
        <p:nvPicPr>
          <p:cNvPr id="8" name="Resim 7">
            <a:extLst>
              <a:ext uri="{FF2B5EF4-FFF2-40B4-BE49-F238E27FC236}">
                <a16:creationId xmlns:a16="http://schemas.microsoft.com/office/drawing/2014/main" id="{C9A9401F-8472-4D33-90F8-700EC7C6626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5" name="Resim 4">
            <a:extLst>
              <a:ext uri="{FF2B5EF4-FFF2-40B4-BE49-F238E27FC236}">
                <a16:creationId xmlns:a16="http://schemas.microsoft.com/office/drawing/2014/main" id="{69DC297E-E52A-962A-28C8-BBFD843148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5942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F31DA8C9-4205-4853-808B-BCD6B306482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57200" y="1650648"/>
            <a:ext cx="8054615" cy="431561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 yerinin tespiti – Bebeklerde:</a:t>
            </a:r>
            <a:endParaRPr lang="tr-TR" sz="2400" dirty="0"/>
          </a:p>
          <a:p>
            <a:pPr lvl="1" algn="just"/>
            <a:r>
              <a:rPr lang="tr-TR" sz="2000" i="1" u="sng" dirty="0"/>
              <a:t>İki başparmak kullanılarak kalp masajı tekniği</a:t>
            </a:r>
            <a:r>
              <a:rPr lang="tr-TR" sz="2000" i="1" dirty="0"/>
              <a:t>;</a:t>
            </a:r>
          </a:p>
          <a:p>
            <a:pPr lvl="3" algn="just"/>
            <a:r>
              <a:rPr lang="tr-TR" dirty="0"/>
              <a:t>İki ilkyardımcı varlığında önerilen tekniktir. (Tek ilk yardımcı tarafında da uygulanabilir.)</a:t>
            </a:r>
          </a:p>
          <a:p>
            <a:pPr lvl="3" algn="just"/>
            <a:r>
              <a:rPr lang="tr-TR" dirty="0"/>
              <a:t>İki meme çizgisi arasından çizilen hayali çizginin iman tahtasını kestiği noktanın hemen alt kısmına başparmaklar yerleştirilir. Eller çocuğun gövdesini sarmış olur.</a:t>
            </a:r>
          </a:p>
          <a:p>
            <a:pPr lvl="1" algn="just"/>
            <a:r>
              <a:rPr lang="tr-TR" sz="2000" i="1" u="sng" dirty="0"/>
              <a:t>İki parmak kullanılarak kalp masajı tekniği</a:t>
            </a:r>
            <a:r>
              <a:rPr lang="tr-TR" sz="2000" i="1" dirty="0"/>
              <a:t>;</a:t>
            </a:r>
          </a:p>
          <a:p>
            <a:pPr lvl="3" algn="just"/>
            <a:r>
              <a:rPr lang="tr-TR" dirty="0"/>
              <a:t>Tek kurtarıcının hem solunum hem kalp masajı yapması gerektiği durumlarda tercih edilen tekniktir.</a:t>
            </a:r>
          </a:p>
          <a:p>
            <a:pPr lvl="3" algn="just"/>
            <a:r>
              <a:rPr lang="tr-TR" dirty="0"/>
              <a:t>İki meme çizgisi arasından çizilen hayali çizginin iman tahtasını kestiği noktanın hemen alt kısmına işaret ve orta parmak (2 ve 3. parmaklar)  veya 3 ve 4. parmaklar yan yana yerleştirilir.</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7" name="Resim 6">
            <a:extLst>
              <a:ext uri="{FF2B5EF4-FFF2-40B4-BE49-F238E27FC236}">
                <a16:creationId xmlns:a16="http://schemas.microsoft.com/office/drawing/2014/main" id="{B9D5E621-559E-4795-AAD2-B070047410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CBAD2F2B-A855-CD09-87A4-FC6DED2A46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79890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82F076F0-75C6-4947-8F7D-09F6BD4C48D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39552" y="1700808"/>
            <a:ext cx="7776864" cy="4608512"/>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 tekniği:</a:t>
            </a:r>
            <a:endParaRPr lang="tr-TR" sz="2400" dirty="0"/>
          </a:p>
          <a:p>
            <a:pPr lvl="1" algn="just"/>
            <a:r>
              <a:rPr lang="tr-TR" sz="2000" dirty="0"/>
              <a:t>Hangi yöntemi kullanırsanız kullanın kalp masajı esnasında iman tahtasının alt ucunda yer alan çıkıntıdan masaj sırasında uzak duracak şekilde aşağı ve dik bir şekilde kuvvet uygulayın.</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9" name="Resim 8">
            <a:extLst>
              <a:ext uri="{FF2B5EF4-FFF2-40B4-BE49-F238E27FC236}">
                <a16:creationId xmlns:a16="http://schemas.microsoft.com/office/drawing/2014/main" id="{B82CBD3F-2C3D-4F34-AE40-09EFB80DEF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10" name="Resim 9">
            <a:extLst>
              <a:ext uri="{FF2B5EF4-FFF2-40B4-BE49-F238E27FC236}">
                <a16:creationId xmlns:a16="http://schemas.microsoft.com/office/drawing/2014/main" id="{7EA13694-2CF4-4C66-903F-925E037E13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8259" y="3861048"/>
            <a:ext cx="3096344" cy="2322258"/>
          </a:xfrm>
          <a:prstGeom prst="rect">
            <a:avLst/>
          </a:prstGeom>
        </p:spPr>
      </p:pic>
      <p:pic>
        <p:nvPicPr>
          <p:cNvPr id="2" name="Resim 1">
            <a:extLst>
              <a:ext uri="{FF2B5EF4-FFF2-40B4-BE49-F238E27FC236}">
                <a16:creationId xmlns:a16="http://schemas.microsoft.com/office/drawing/2014/main" id="{45FE1FA9-3B8E-0A56-86EE-7C87160E1A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19162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A5E1BA6-A894-4F86-B4FD-5472CC515BF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title"/>
          </p:nvPr>
        </p:nvSpPr>
        <p:spPr>
          <a:xfrm>
            <a:off x="457200" y="274638"/>
            <a:ext cx="4186808" cy="778098"/>
          </a:xfrm>
        </p:spPr>
        <p:txBody>
          <a:bodyPr>
            <a:normAutofit/>
          </a:bodyPr>
          <a:lstStyle/>
          <a:p>
            <a:pPr algn="l"/>
            <a:r>
              <a:rPr lang="tr-TR" sz="3200" dirty="0"/>
              <a:t>Sunum Planı</a:t>
            </a:r>
          </a:p>
        </p:txBody>
      </p:sp>
      <p:sp>
        <p:nvSpPr>
          <p:cNvPr id="3" name="İçerik Yer Tutucusu 2"/>
          <p:cNvSpPr>
            <a:spLocks noGrp="1"/>
          </p:cNvSpPr>
          <p:nvPr>
            <p:ph idx="1"/>
          </p:nvPr>
        </p:nvSpPr>
        <p:spPr>
          <a:xfrm>
            <a:off x="971600" y="1762562"/>
            <a:ext cx="6192688" cy="4464496"/>
          </a:xfrm>
          <a:solidFill>
            <a:schemeClr val="bg1"/>
          </a:solidFill>
        </p:spPr>
        <p:txBody>
          <a:bodyPr>
            <a:noAutofit/>
          </a:bodyPr>
          <a:lstStyle/>
          <a:p>
            <a:pPr lvl="1">
              <a:buFont typeface="Arial" pitchFamily="34" charset="0"/>
              <a:buChar char="•"/>
            </a:pPr>
            <a:r>
              <a:rPr lang="tr-TR" sz="2400" dirty="0"/>
              <a:t>Genel bilgiler</a:t>
            </a:r>
          </a:p>
          <a:p>
            <a:pPr lvl="1">
              <a:buFont typeface="Arial" pitchFamily="34" charset="0"/>
              <a:buChar char="•"/>
            </a:pPr>
            <a:r>
              <a:rPr lang="tr-TR" sz="2400" dirty="0"/>
              <a:t>Yaşam zinciri</a:t>
            </a:r>
          </a:p>
          <a:p>
            <a:pPr lvl="1">
              <a:buFont typeface="Arial" pitchFamily="34" charset="0"/>
              <a:buChar char="•"/>
            </a:pPr>
            <a:r>
              <a:rPr lang="tr-TR" sz="2400" dirty="0"/>
              <a:t>Güvenlik</a:t>
            </a:r>
          </a:p>
          <a:p>
            <a:pPr lvl="1">
              <a:buFont typeface="Arial" pitchFamily="34" charset="0"/>
              <a:buChar char="•"/>
            </a:pPr>
            <a:r>
              <a:rPr lang="tr-TR" sz="2400" dirty="0"/>
              <a:t>Yanıtın değerlendirilmesi ve 112 acil yardım numarasının aranması</a:t>
            </a:r>
          </a:p>
          <a:p>
            <a:pPr lvl="1">
              <a:buFont typeface="Arial" pitchFamily="34" charset="0"/>
              <a:buChar char="•"/>
            </a:pPr>
            <a:r>
              <a:rPr lang="tr-TR" sz="2400" dirty="0"/>
              <a:t>Solunumun değerlendirilmesi</a:t>
            </a:r>
          </a:p>
          <a:p>
            <a:pPr lvl="1">
              <a:buFont typeface="Arial" pitchFamily="34" charset="0"/>
              <a:buChar char="•"/>
            </a:pPr>
            <a:r>
              <a:rPr lang="tr-TR" sz="2400" dirty="0"/>
              <a:t>Kalp masajı ve uygulanışı</a:t>
            </a:r>
          </a:p>
          <a:p>
            <a:pPr lvl="1">
              <a:buFont typeface="Arial" pitchFamily="34" charset="0"/>
              <a:buChar char="•"/>
            </a:pPr>
            <a:r>
              <a:rPr lang="tr-TR" sz="2400" dirty="0"/>
              <a:t>Solunum desteği uygulanışı</a:t>
            </a:r>
          </a:p>
          <a:p>
            <a:pPr lvl="1">
              <a:buFont typeface="Arial" pitchFamily="34" charset="0"/>
              <a:buChar char="•"/>
            </a:pPr>
            <a:r>
              <a:rPr lang="tr-TR" sz="2400" dirty="0"/>
              <a:t>Sonlandırma</a:t>
            </a:r>
          </a:p>
          <a:p>
            <a:pPr lvl="1">
              <a:buFont typeface="Arial" pitchFamily="34" charset="0"/>
              <a:buChar char="•"/>
            </a:pPr>
            <a:r>
              <a:rPr lang="tr-TR" sz="2400" dirty="0"/>
              <a:t>Özet</a:t>
            </a:r>
          </a:p>
        </p:txBody>
      </p:sp>
      <p:pic>
        <p:nvPicPr>
          <p:cNvPr id="5" name="Resim 4">
            <a:extLst>
              <a:ext uri="{FF2B5EF4-FFF2-40B4-BE49-F238E27FC236}">
                <a16:creationId xmlns:a16="http://schemas.microsoft.com/office/drawing/2014/main" id="{939B1177-EBEA-40C0-9660-8D35016D72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E8E66F46-9DB3-A763-FAC2-014FB26F0E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746592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Dikdörtgen 7">
            <a:extLst>
              <a:ext uri="{FF2B5EF4-FFF2-40B4-BE49-F238E27FC236}">
                <a16:creationId xmlns:a16="http://schemas.microsoft.com/office/drawing/2014/main" id="{82F076F0-75C6-4947-8F7D-09F6BD4C48D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39552" y="1700808"/>
            <a:ext cx="5112568" cy="4608512"/>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 tekniği:</a:t>
            </a:r>
            <a:endParaRPr lang="tr-TR" sz="2400" dirty="0"/>
          </a:p>
          <a:p>
            <a:pPr lvl="1" algn="just"/>
            <a:r>
              <a:rPr lang="tr-TR" sz="2000" dirty="0"/>
              <a:t>Bası derinliğini iman tahtası bebekler için 4 cm ve çocuklar için 5 cm çökecek şekilde ayarlayın. İman tahtasını daha fazla çöktürmeyin.</a:t>
            </a:r>
          </a:p>
          <a:p>
            <a:pPr lvl="1" algn="just"/>
            <a:r>
              <a:rPr lang="tr-TR" sz="2000" dirty="0"/>
              <a:t>Eğer gerekli ise bası derinliği ayarlanırken göğüs ön arka çapının 1/3 oranında çöktürülmesi şeklinde de yaklaşılabilir.</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5" name="Resi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43008" y="2060848"/>
            <a:ext cx="2400000" cy="1800000"/>
          </a:xfrm>
          <a:prstGeom prst="rect">
            <a:avLst/>
          </a:prstGeom>
        </p:spPr>
      </p:pic>
      <p:pic>
        <p:nvPicPr>
          <p:cNvPr id="7" name="Resim 6"/>
          <p:cNvPicPr>
            <a:picLocks noChangeAspect="1"/>
          </p:cNvPicPr>
          <p:nvPr/>
        </p:nvPicPr>
        <p:blipFill>
          <a:blip r:embed="rId3"/>
          <a:stretch>
            <a:fillRect/>
          </a:stretch>
        </p:blipFill>
        <p:spPr>
          <a:xfrm>
            <a:off x="5839864" y="4221088"/>
            <a:ext cx="2402032" cy="1798476"/>
          </a:xfrm>
          <a:prstGeom prst="rect">
            <a:avLst/>
          </a:prstGeom>
        </p:spPr>
      </p:pic>
      <p:pic>
        <p:nvPicPr>
          <p:cNvPr id="9" name="Resim 8">
            <a:extLst>
              <a:ext uri="{FF2B5EF4-FFF2-40B4-BE49-F238E27FC236}">
                <a16:creationId xmlns:a16="http://schemas.microsoft.com/office/drawing/2014/main" id="{B82CBD3F-2C3D-4F34-AE40-09EFB80DEF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0060DE77-6696-2BD5-7CBE-CC07E23F12D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015453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2CF42D05-37DA-4E62-A8D5-8EF762F1E2E3}"/>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39552" y="1535163"/>
            <a:ext cx="5112568" cy="4701909"/>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 tekniği:</a:t>
            </a:r>
            <a:endParaRPr lang="tr-TR" sz="2400" dirty="0"/>
          </a:p>
          <a:p>
            <a:pPr lvl="1" algn="just"/>
            <a:r>
              <a:rPr lang="tr-TR" sz="2000" dirty="0"/>
              <a:t>Her bası sonrası ellerinizi iman tahtasından ayırmaksızın göğüs kafesinin eski haline dönmesine izin verin.</a:t>
            </a:r>
          </a:p>
          <a:p>
            <a:pPr lvl="1" algn="just"/>
            <a:r>
              <a:rPr lang="tr-TR" sz="2000" dirty="0"/>
              <a:t>Masaj sırasında ellerin göğüs kafesinden hiçbir şekilde ayrılmaması ve tespit edilen noktadan sağa veya sola doğru yer değiştirmemesi, iman tahtası ile kaburgalar arasındaki eklemde ayrılmalara ve kaburga kırıklarına neden olacağından dikkat edin.</a:t>
            </a:r>
          </a:p>
          <a:p>
            <a:pPr lvl="1" algn="just"/>
            <a:r>
              <a:rPr lang="tr-TR" sz="2000" dirty="0"/>
              <a:t>Basılar arası kesinti yapmayın.</a:t>
            </a:r>
          </a:p>
          <a:p>
            <a:pPr lvl="1" algn="just"/>
            <a:r>
              <a:rPr lang="tr-TR" sz="2000" dirty="0"/>
              <a:t>Zorunlu hallerde yapılacak kesintilerde süre olarak 10 saniyeyi aşmayın.</a:t>
            </a:r>
          </a:p>
        </p:txBody>
      </p:sp>
      <p:sp>
        <p:nvSpPr>
          <p:cNvPr id="7"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4104" y="2086117"/>
            <a:ext cx="2400000" cy="1800000"/>
          </a:xfrm>
          <a:prstGeom prst="rect">
            <a:avLst/>
          </a:prstGeom>
        </p:spPr>
      </p:pic>
      <p:pic>
        <p:nvPicPr>
          <p:cNvPr id="3" name="Resim 2"/>
          <p:cNvPicPr>
            <a:picLocks noChangeAspect="1"/>
          </p:cNvPicPr>
          <p:nvPr/>
        </p:nvPicPr>
        <p:blipFill>
          <a:blip r:embed="rId3"/>
          <a:stretch>
            <a:fillRect/>
          </a:stretch>
        </p:blipFill>
        <p:spPr>
          <a:xfrm>
            <a:off x="6274104" y="4293096"/>
            <a:ext cx="2402032" cy="1798476"/>
          </a:xfrm>
          <a:prstGeom prst="rect">
            <a:avLst/>
          </a:prstGeom>
        </p:spPr>
      </p:pic>
      <p:pic>
        <p:nvPicPr>
          <p:cNvPr id="8" name="Resim 7">
            <a:extLst>
              <a:ext uri="{FF2B5EF4-FFF2-40B4-BE49-F238E27FC236}">
                <a16:creationId xmlns:a16="http://schemas.microsoft.com/office/drawing/2014/main" id="{61F12B80-FBD5-4837-ADBD-BD68B99BAE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5" name="Resim 4">
            <a:extLst>
              <a:ext uri="{FF2B5EF4-FFF2-40B4-BE49-F238E27FC236}">
                <a16:creationId xmlns:a16="http://schemas.microsoft.com/office/drawing/2014/main" id="{F7899E1D-E367-9601-99DF-D61B907335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429371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87E339AF-B311-48A5-835D-78DC81FA5123}"/>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92994" y="2420888"/>
            <a:ext cx="7920880" cy="223224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masajında bası hızı</a:t>
            </a:r>
            <a:r>
              <a:rPr lang="tr-TR" sz="2400" dirty="0"/>
              <a:t>:</a:t>
            </a:r>
            <a:endParaRPr lang="tr-TR" sz="2400" b="1" dirty="0"/>
          </a:p>
          <a:p>
            <a:pPr lvl="1" algn="just"/>
            <a:r>
              <a:rPr lang="tr-TR" sz="2400" dirty="0"/>
              <a:t>Eğer mümkünse göğüs basısı ile beraber solunum desteği de verilmelidir.</a:t>
            </a:r>
          </a:p>
          <a:p>
            <a:pPr lvl="1" algn="just"/>
            <a:r>
              <a:rPr lang="tr-TR" sz="2400" dirty="0"/>
              <a:t>Özellikle suni solunum yaptırılması ilk yardımcı açısından risk oluşturuyorsa (bulaşıcı hastalıklar gibi) sadece kalp masajı şeklindeki uygulamayı da tercih edebilir.</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7" name="Resim 6">
            <a:extLst>
              <a:ext uri="{FF2B5EF4-FFF2-40B4-BE49-F238E27FC236}">
                <a16:creationId xmlns:a16="http://schemas.microsoft.com/office/drawing/2014/main" id="{6BB340C0-9769-457A-AE21-87EE49D3E4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5182920D-2F99-C44E-A436-6FB868EDBF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33418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2DED4D30-C62E-43C1-81EC-3AFB19E0F4C3}"/>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624752" y="1732082"/>
            <a:ext cx="7894496" cy="295232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Yalnızca kalp masajı uygulanması:</a:t>
            </a:r>
            <a:endParaRPr lang="tr-TR" sz="2400" dirty="0"/>
          </a:p>
          <a:p>
            <a:pPr lvl="1" algn="just"/>
            <a:r>
              <a:rPr lang="tr-TR" sz="2000" dirty="0"/>
              <a:t>Dakikada 100-120 göğüs basısı olacak şekilde bir ritim sağlayın ve bunu 2 (iki) dakika boyunca uygulayın.</a:t>
            </a:r>
          </a:p>
          <a:p>
            <a:pPr lvl="1" algn="just"/>
            <a:r>
              <a:rPr lang="tr-TR" sz="2000" dirty="0"/>
              <a:t>Kalp masajı uygulanırken OED cihazı gelirse kalp masajına ara vermeksizin ikinci bir ilk yardımcının OED cihazını hastaya bağlamasına izin verin.</a:t>
            </a:r>
          </a:p>
          <a:p>
            <a:pPr lvl="1" algn="just"/>
            <a:r>
              <a:rPr lang="tr-TR" sz="2000" dirty="0"/>
              <a:t>Eğer OED cihazını getiren kişi cihazı nasıl bağlayacağını </a:t>
            </a:r>
            <a:r>
              <a:rPr lang="tr-TR" sz="2000" b="1" dirty="0"/>
              <a:t>bilmiyorsa</a:t>
            </a:r>
            <a:r>
              <a:rPr lang="tr-TR" sz="2000" dirty="0"/>
              <a:t> bunu siz yapın.</a:t>
            </a:r>
          </a:p>
          <a:p>
            <a:pPr lvl="1" algn="just"/>
            <a:endParaRPr lang="tr-TR" sz="2400" dirty="0"/>
          </a:p>
        </p:txBody>
      </p:sp>
      <p:sp>
        <p:nvSpPr>
          <p:cNvPr id="7"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8" name="Resim 7">
            <a:extLst>
              <a:ext uri="{FF2B5EF4-FFF2-40B4-BE49-F238E27FC236}">
                <a16:creationId xmlns:a16="http://schemas.microsoft.com/office/drawing/2014/main" id="{8AF29E1E-BD98-444A-BB93-BB5C1F3E38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9" name="Resim 8">
            <a:extLst>
              <a:ext uri="{FF2B5EF4-FFF2-40B4-BE49-F238E27FC236}">
                <a16:creationId xmlns:a16="http://schemas.microsoft.com/office/drawing/2014/main" id="{CE4379A8-F432-664A-A5B8-3B74D67BAC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7864" y="4600704"/>
            <a:ext cx="2638890" cy="1982658"/>
          </a:xfrm>
          <a:prstGeom prst="rect">
            <a:avLst/>
          </a:prstGeom>
        </p:spPr>
      </p:pic>
      <p:pic>
        <p:nvPicPr>
          <p:cNvPr id="2" name="Resim 1">
            <a:extLst>
              <a:ext uri="{FF2B5EF4-FFF2-40B4-BE49-F238E27FC236}">
                <a16:creationId xmlns:a16="http://schemas.microsoft.com/office/drawing/2014/main" id="{E135574C-F8D8-8BE3-C4DA-B57F4D33E6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57089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C19EEB62-C812-443C-B4FD-D1C8B9D6629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107504" y="2276872"/>
            <a:ext cx="8352928" cy="1800200"/>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tr-TR" sz="2400" dirty="0"/>
              <a:t>OED kalp ritmini analiz ederken, çocuğa dokunmayın ve kimsenin de dokunmasına izin vermeyin. Bununla ilişkili olarak cihaz size komut verecektir. Çevredekileri çocuğa dokunmamaları için yüksek sesle uyarın.</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4293096"/>
            <a:ext cx="2880000" cy="2160000"/>
          </a:xfrm>
          <a:prstGeom prst="rect">
            <a:avLst/>
          </a:prstGeom>
        </p:spPr>
      </p:pic>
      <p:pic>
        <p:nvPicPr>
          <p:cNvPr id="8" name="Resim 7">
            <a:extLst>
              <a:ext uri="{FF2B5EF4-FFF2-40B4-BE49-F238E27FC236}">
                <a16:creationId xmlns:a16="http://schemas.microsoft.com/office/drawing/2014/main" id="{D24E22EA-721A-4A83-A7E1-4B93911F1F0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6EA2923D-C750-1474-2B5D-F1DAAD11B0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1331662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43CA92A-47A0-49C0-957B-5C8DFE4A0C8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110167" y="1667739"/>
            <a:ext cx="8280920" cy="2736305"/>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tr-TR" sz="2400" dirty="0"/>
              <a:t>Eğer şok verilmesi gerekiyorsa ve OED cihazı tam otomatik ise şoku kendisi verir, yarı otomatik ise sizin bir düğmeye basmanızı ister. Düğmeye basarak şok verin. Şok sonrası “Temel Yaşam Desteğine” başlayın.</a:t>
            </a:r>
          </a:p>
          <a:p>
            <a:pPr lvl="1" algn="just"/>
            <a:r>
              <a:rPr lang="tr-TR" sz="2400" dirty="0"/>
              <a:t>Şok verilmesini gerektiren bir durum yoksa cihazın yönlendirmelerini de dikkate alarak kalp masajına devam edin.</a:t>
            </a:r>
          </a:p>
        </p:txBody>
      </p:sp>
      <p:sp>
        <p:nvSpPr>
          <p:cNvPr id="7"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6" name="Resim 5">
            <a:extLst>
              <a:ext uri="{FF2B5EF4-FFF2-40B4-BE49-F238E27FC236}">
                <a16:creationId xmlns:a16="http://schemas.microsoft.com/office/drawing/2014/main" id="{479D0216-489B-4FC1-A48A-06A7AF6707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760" y="4206588"/>
            <a:ext cx="4283968" cy="2412245"/>
          </a:xfrm>
          <a:prstGeom prst="rect">
            <a:avLst/>
          </a:prstGeom>
        </p:spPr>
      </p:pic>
      <p:pic>
        <p:nvPicPr>
          <p:cNvPr id="8" name="Resim 7">
            <a:extLst>
              <a:ext uri="{FF2B5EF4-FFF2-40B4-BE49-F238E27FC236}">
                <a16:creationId xmlns:a16="http://schemas.microsoft.com/office/drawing/2014/main" id="{DB143B04-069F-49A1-ABEF-657432F1AC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D8629244-662B-9574-CC37-33DAB5E497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4004863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429D5D68-4F7F-4062-8153-5B33FAE5A4D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57200" y="1650648"/>
            <a:ext cx="5050904" cy="4603650"/>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Kalp masajı ve solunum desteğinin birlikte uygulanması:</a:t>
            </a:r>
            <a:endParaRPr lang="tr-TR" sz="2400" dirty="0"/>
          </a:p>
          <a:p>
            <a:pPr lvl="1" algn="just"/>
            <a:r>
              <a:rPr lang="tr-TR" sz="2400" dirty="0"/>
              <a:t>30 kalp masajı, 2 (iki) solunum olacak şekilde uygulama yapın.</a:t>
            </a:r>
          </a:p>
          <a:p>
            <a:pPr lvl="1" algn="just"/>
            <a:r>
              <a:rPr lang="tr-TR" sz="2400" dirty="0"/>
              <a:t>Uygulamayı 5 (beş) kez tekrarlandıktan sonra hastayı kontrol edin.</a:t>
            </a:r>
          </a:p>
          <a:p>
            <a:pPr lvl="1" algn="just"/>
            <a:r>
              <a:rPr lang="tr-TR" sz="2400" dirty="0"/>
              <a:t>Kalp masajı uygulanırken OED cihazı gelirse kalp masajına ara vermeksizin ikinci bir ilk yardımcının OED cihazını hastaya bağlamasına izin verin.</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 Uygulanışı</a:t>
            </a: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4221288"/>
            <a:ext cx="2400000" cy="1800000"/>
          </a:xfrm>
          <a:prstGeom prst="rect">
            <a:avLst/>
          </a:prstGeom>
        </p:spPr>
      </p:pic>
      <p:pic>
        <p:nvPicPr>
          <p:cNvPr id="3" name="Resim 2"/>
          <p:cNvPicPr>
            <a:picLocks noChangeAspect="1"/>
          </p:cNvPicPr>
          <p:nvPr/>
        </p:nvPicPr>
        <p:blipFill>
          <a:blip r:embed="rId3"/>
          <a:stretch>
            <a:fillRect/>
          </a:stretch>
        </p:blipFill>
        <p:spPr>
          <a:xfrm>
            <a:off x="6055848" y="2276872"/>
            <a:ext cx="2402032" cy="1798476"/>
          </a:xfrm>
          <a:prstGeom prst="rect">
            <a:avLst/>
          </a:prstGeom>
        </p:spPr>
      </p:pic>
      <p:pic>
        <p:nvPicPr>
          <p:cNvPr id="8" name="Resim 7">
            <a:extLst>
              <a:ext uri="{FF2B5EF4-FFF2-40B4-BE49-F238E27FC236}">
                <a16:creationId xmlns:a16="http://schemas.microsoft.com/office/drawing/2014/main" id="{664AC4AF-AFCE-4731-B7D8-A4A4806F4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5" name="Resim 4">
            <a:extLst>
              <a:ext uri="{FF2B5EF4-FFF2-40B4-BE49-F238E27FC236}">
                <a16:creationId xmlns:a16="http://schemas.microsoft.com/office/drawing/2014/main" id="{847579D6-FF21-D69F-3665-088E1D78952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711968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C4A4E722-218B-44B7-909C-FECF136927A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373297" y="2492896"/>
            <a:ext cx="7992888" cy="271914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tr-TR" sz="2400" dirty="0"/>
              <a:t>Eğer OED cihazını getiren kişi cihazı nasıl bağlayacağını </a:t>
            </a:r>
            <a:r>
              <a:rPr lang="tr-TR" sz="2400" b="1" dirty="0"/>
              <a:t>bilmiyorsa</a:t>
            </a:r>
            <a:r>
              <a:rPr lang="tr-TR" sz="2400" dirty="0"/>
              <a:t> bunu siz yapın.</a:t>
            </a:r>
          </a:p>
          <a:p>
            <a:pPr lvl="1" algn="just"/>
            <a:r>
              <a:rPr lang="tr-TR" sz="2400" dirty="0"/>
              <a:t>OED kalp ritmini analiz ederken, hasta/yaralıya dokunmayın ve kimsenin de dokunmasına izin vermeyin. Bununla ilişkili olarak cihaz size komut verecektir. Çevredekileri hasta/yaralıya dokunmamaları için yüksek sesle uyarın.</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7" name="Resim 6">
            <a:extLst>
              <a:ext uri="{FF2B5EF4-FFF2-40B4-BE49-F238E27FC236}">
                <a16:creationId xmlns:a16="http://schemas.microsoft.com/office/drawing/2014/main" id="{FDC2A8A1-6761-46CA-80AD-FEABB8060B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575492C0-424F-D553-91F8-B7DCEB6E6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567160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71AF1B17-C15D-4C6B-8BD5-AB54D4D3770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57200" y="2420888"/>
            <a:ext cx="7721624" cy="295232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tr-TR" sz="2400" dirty="0"/>
              <a:t>Eğer şok verilmesi gerekiyorsa ve cihaz tam otomatik ise şoku kendisi verir, yarı otomatik ise sizin bir düğmeye basmanızı ister. Düğmeye basarak şok verin. Şok sonrası “Temel Yaşam Desteğine” başlayın.</a:t>
            </a:r>
          </a:p>
          <a:p>
            <a:pPr lvl="1" algn="just"/>
            <a:r>
              <a:rPr lang="tr-TR" sz="2400" dirty="0"/>
              <a:t>Şok verilmesini gerektiren bir durum yoksa cihazın yönlendirmelerini de dikkate alarak kalp masajına devam edin.</a:t>
            </a:r>
          </a:p>
        </p:txBody>
      </p:sp>
      <p:sp>
        <p:nvSpPr>
          <p:cNvPr id="8"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Kalp Masajının Uygulanışı</a:t>
            </a:r>
          </a:p>
        </p:txBody>
      </p:sp>
      <p:pic>
        <p:nvPicPr>
          <p:cNvPr id="6" name="Resim 5">
            <a:extLst>
              <a:ext uri="{FF2B5EF4-FFF2-40B4-BE49-F238E27FC236}">
                <a16:creationId xmlns:a16="http://schemas.microsoft.com/office/drawing/2014/main" id="{23F3C8DD-D3BA-4098-8A60-7628F4164E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40BAF9FC-F48B-CD75-61CE-D83C2B3A22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9927492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2B49866F-AB04-4B85-A8FC-9B9828AF20CC}"/>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39552" y="2276872"/>
            <a:ext cx="7894496" cy="3096344"/>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dirty="0"/>
              <a:t>Baş geri çene yukarı pozisyonu vererek hava yolu açıklığını sağlayın.</a:t>
            </a:r>
          </a:p>
          <a:p>
            <a:pPr lvl="0" algn="just"/>
            <a:r>
              <a:rPr lang="tr-TR" sz="2400" b="1" dirty="0"/>
              <a:t>Ağızdan ağıza soluk verme </a:t>
            </a:r>
            <a:r>
              <a:rPr lang="tr-TR" sz="2400" dirty="0"/>
              <a:t>deneyimli ilk yardımcılara önerilen soluk verme yöntemidir.</a:t>
            </a:r>
          </a:p>
          <a:p>
            <a:pPr lvl="0" algn="just"/>
            <a:r>
              <a:rPr lang="tr-TR" sz="2400" dirty="0"/>
              <a:t>Ancak ağızda ciddi yaralanma varsa, ağız açılamıyorsa </a:t>
            </a:r>
            <a:r>
              <a:rPr lang="tr-TR" sz="2400" b="1" dirty="0"/>
              <a:t>ağızdan </a:t>
            </a:r>
            <a:r>
              <a:rPr lang="tr-TR" sz="2400" b="1" dirty="0" err="1"/>
              <a:t>burna</a:t>
            </a:r>
            <a:r>
              <a:rPr lang="tr-TR" sz="2400" b="1" dirty="0"/>
              <a:t> soluk vermede</a:t>
            </a:r>
            <a:r>
              <a:rPr lang="tr-TR" sz="2400" dirty="0"/>
              <a:t> alternatif olarak uygulanabilir.</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Solunum Desteği Uygulanışı</a:t>
            </a:r>
          </a:p>
        </p:txBody>
      </p:sp>
      <p:pic>
        <p:nvPicPr>
          <p:cNvPr id="7" name="Resim 6">
            <a:extLst>
              <a:ext uri="{FF2B5EF4-FFF2-40B4-BE49-F238E27FC236}">
                <a16:creationId xmlns:a16="http://schemas.microsoft.com/office/drawing/2014/main" id="{E5EE7626-AB9B-499A-8F4C-26D7849115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07BD4DA3-6020-4B4C-50A6-7BA005AE7E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247893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D0F82719-E61E-41C7-BA1C-BE7679BB1588}"/>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title"/>
          </p:nvPr>
        </p:nvSpPr>
        <p:spPr>
          <a:xfrm>
            <a:off x="457200" y="274638"/>
            <a:ext cx="5626968" cy="1143000"/>
          </a:xfrm>
        </p:spPr>
        <p:txBody>
          <a:bodyPr>
            <a:normAutofit/>
          </a:bodyPr>
          <a:lstStyle/>
          <a:p>
            <a:pPr algn="l"/>
            <a:r>
              <a:rPr lang="tr-TR" sz="3200" dirty="0"/>
              <a:t>Genel Bilgiler</a:t>
            </a:r>
          </a:p>
        </p:txBody>
      </p:sp>
      <p:sp>
        <p:nvSpPr>
          <p:cNvPr id="4" name="İçerik Yer Tutucusu 2"/>
          <p:cNvSpPr txBox="1">
            <a:spLocks/>
          </p:cNvSpPr>
          <p:nvPr/>
        </p:nvSpPr>
        <p:spPr>
          <a:xfrm>
            <a:off x="624384" y="1632497"/>
            <a:ext cx="7895232" cy="4675658"/>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sz="2400" dirty="0"/>
              <a:t>Çocuklarda yaş grubu dağılımları</a:t>
            </a:r>
          </a:p>
          <a:p>
            <a:pPr lvl="1"/>
            <a:r>
              <a:rPr lang="tr-TR" sz="2000" b="1" dirty="0" err="1"/>
              <a:t>Yenidoğan</a:t>
            </a:r>
            <a:r>
              <a:rPr lang="tr-TR" sz="2000" b="1" dirty="0"/>
              <a:t> bebek</a:t>
            </a:r>
            <a:endParaRPr lang="tr-TR" sz="2000" b="1" i="1" dirty="0"/>
          </a:p>
          <a:p>
            <a:pPr lvl="2"/>
            <a:r>
              <a:rPr lang="tr-TR" sz="2000" dirty="0"/>
              <a:t>Yenidoğmuş-28 gün arasındaki bebek</a:t>
            </a:r>
          </a:p>
          <a:p>
            <a:pPr lvl="1"/>
            <a:r>
              <a:rPr lang="tr-TR" sz="2000" b="1" dirty="0"/>
              <a:t>Bebek</a:t>
            </a:r>
          </a:p>
          <a:p>
            <a:pPr lvl="2"/>
            <a:r>
              <a:rPr lang="tr-TR" sz="2000" dirty="0"/>
              <a:t>29 gün-1 yaş arasındaki bebek</a:t>
            </a:r>
          </a:p>
          <a:p>
            <a:pPr lvl="1"/>
            <a:r>
              <a:rPr lang="tr-TR" sz="2000" b="1" dirty="0"/>
              <a:t>Çocuk</a:t>
            </a:r>
          </a:p>
          <a:p>
            <a:pPr lvl="2"/>
            <a:r>
              <a:rPr lang="tr-TR" sz="2000" dirty="0"/>
              <a:t>1 yaş-ergenlik dönemi arası</a:t>
            </a:r>
          </a:p>
          <a:p>
            <a:pPr lvl="2"/>
            <a:r>
              <a:rPr lang="tr-TR" sz="2000" dirty="0"/>
              <a:t>Ergenlik dönemi</a:t>
            </a:r>
          </a:p>
          <a:p>
            <a:pPr lvl="1"/>
            <a:r>
              <a:rPr lang="tr-TR" sz="2000" b="1" dirty="0"/>
              <a:t>Erişkin</a:t>
            </a:r>
          </a:p>
          <a:p>
            <a:pPr lvl="2"/>
            <a:r>
              <a:rPr lang="tr-TR" sz="2000" dirty="0"/>
              <a:t>Ergenlik bulguları olan ve sonrası</a:t>
            </a:r>
          </a:p>
        </p:txBody>
      </p:sp>
      <p:pic>
        <p:nvPicPr>
          <p:cNvPr id="6" name="Resim 5">
            <a:extLst>
              <a:ext uri="{FF2B5EF4-FFF2-40B4-BE49-F238E27FC236}">
                <a16:creationId xmlns:a16="http://schemas.microsoft.com/office/drawing/2014/main" id="{115811DE-5575-4196-B44A-3D3FFE5643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7" name="Resim 6">
            <a:extLst>
              <a:ext uri="{FF2B5EF4-FFF2-40B4-BE49-F238E27FC236}">
                <a16:creationId xmlns:a16="http://schemas.microsoft.com/office/drawing/2014/main" id="{CB90520C-7863-030C-51BF-AB9FAAC295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106915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93AE6D05-EB51-4BF7-98D6-E11E076F8D1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39552" y="1615406"/>
            <a:ext cx="5544616" cy="4824536"/>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tr-TR" sz="2400" b="1" i="1" dirty="0"/>
              <a:t>Ağızdan ağıza soluk verme:</a:t>
            </a:r>
            <a:endParaRPr lang="tr-TR" sz="2400" dirty="0"/>
          </a:p>
          <a:p>
            <a:pPr lvl="1" algn="just"/>
            <a:r>
              <a:rPr lang="tr-TR" sz="2400" dirty="0"/>
              <a:t>Alın üzerine konulan elin baş ve işaret parmağını kullanarak çocuğun burnunu kapatın.</a:t>
            </a:r>
          </a:p>
          <a:p>
            <a:pPr lvl="1" algn="just"/>
            <a:r>
              <a:rPr lang="tr-TR" sz="2400" dirty="0"/>
              <a:t>Baş geri çene yukarı pozisyonunda iken hasta/yaralının ağzına ağzınızı yerleştirin.</a:t>
            </a:r>
          </a:p>
          <a:p>
            <a:pPr lvl="1" algn="just"/>
            <a:r>
              <a:rPr lang="tr-TR" sz="2400" dirty="0"/>
              <a:t>Normal bir soluk alın ve göğüs kafesi yeterince kalkıncaya kadar bir saniye içerisinde üfleyin. Sonrasında nefesin boşalmasını bekleyin ve ardından ikinci solunum desteğini uygulayın.</a:t>
            </a:r>
          </a:p>
        </p:txBody>
      </p:sp>
      <p:sp>
        <p:nvSpPr>
          <p:cNvPr id="8"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Solunum Desteği Uygulanışı</a:t>
            </a:r>
          </a:p>
        </p:txBody>
      </p:sp>
      <p:pic>
        <p:nvPicPr>
          <p:cNvPr id="9" name="Resim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72200" y="2060848"/>
            <a:ext cx="2400000" cy="1800000"/>
          </a:xfrm>
          <a:prstGeom prst="rect">
            <a:avLst/>
          </a:prstGeom>
        </p:spPr>
      </p:pic>
      <p:pic>
        <p:nvPicPr>
          <p:cNvPr id="10" name="Resim 9"/>
          <p:cNvPicPr>
            <a:picLocks noChangeAspect="1"/>
          </p:cNvPicPr>
          <p:nvPr/>
        </p:nvPicPr>
        <p:blipFill>
          <a:blip r:embed="rId3"/>
          <a:stretch>
            <a:fillRect/>
          </a:stretch>
        </p:blipFill>
        <p:spPr>
          <a:xfrm>
            <a:off x="6385912" y="4149080"/>
            <a:ext cx="2402032" cy="1804572"/>
          </a:xfrm>
          <a:prstGeom prst="rect">
            <a:avLst/>
          </a:prstGeom>
        </p:spPr>
      </p:pic>
      <p:pic>
        <p:nvPicPr>
          <p:cNvPr id="7" name="Resim 6">
            <a:extLst>
              <a:ext uri="{FF2B5EF4-FFF2-40B4-BE49-F238E27FC236}">
                <a16:creationId xmlns:a16="http://schemas.microsoft.com/office/drawing/2014/main" id="{9F4C59DA-C466-48F0-8359-5814BCDE5D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C38CE85E-205C-43C3-C66D-7131E1E9C2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16225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6B5BCCA6-0005-4119-BAC1-69F998C8A5B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57200" y="1650648"/>
            <a:ext cx="7992888" cy="367240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Ağızdan </a:t>
            </a:r>
            <a:r>
              <a:rPr lang="tr-TR" sz="2400" b="1" i="1" dirty="0" err="1"/>
              <a:t>burna</a:t>
            </a:r>
            <a:r>
              <a:rPr lang="tr-TR" sz="2400" b="1" i="1" dirty="0"/>
              <a:t> soluk verme:</a:t>
            </a:r>
            <a:endParaRPr lang="tr-TR" sz="2400" dirty="0"/>
          </a:p>
          <a:p>
            <a:pPr lvl="1" algn="just"/>
            <a:r>
              <a:rPr lang="tr-TR" sz="2000" dirty="0"/>
              <a:t>Küçük bebekler için kullanılabilir.</a:t>
            </a:r>
          </a:p>
          <a:p>
            <a:pPr lvl="1" algn="just"/>
            <a:r>
              <a:rPr lang="tr-TR" sz="2000" dirty="0"/>
              <a:t>Baş geri çene yukarı pozisyonunda iken bebeğin ağız ve burnuna ağzınızı yerleştirin.</a:t>
            </a:r>
          </a:p>
          <a:p>
            <a:pPr lvl="1" algn="just"/>
            <a:r>
              <a:rPr lang="tr-TR" sz="2000" dirty="0"/>
              <a:t>Normal bir soluk alın ve göğüs kafesi yeterince kalkıncaya kadar bir saniye içerisinde üfleyin. Sonrasında nefesin boşalmasını bekleyin ve ardından ikinci solunum desteğini uygulayın.</a:t>
            </a:r>
          </a:p>
          <a:p>
            <a:pPr lvl="1" algn="just"/>
            <a:r>
              <a:rPr lang="tr-TR" sz="2000" dirty="0"/>
              <a:t>İki kurtarıcı olması durumunda normal döngü değiştirmemeli ve kurtarıcılardan biri kalp masajı yaparken diğeri suni solunum yaptırmalıdır.</a:t>
            </a:r>
          </a:p>
        </p:txBody>
      </p:sp>
      <p:sp>
        <p:nvSpPr>
          <p:cNvPr id="7"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Solunum Desteği Uygulanışı</a:t>
            </a: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4855170"/>
            <a:ext cx="2304256" cy="1728192"/>
          </a:xfrm>
          <a:prstGeom prst="rect">
            <a:avLst/>
          </a:prstGeom>
        </p:spPr>
      </p:pic>
      <p:pic>
        <p:nvPicPr>
          <p:cNvPr id="6" name="Resim 5">
            <a:extLst>
              <a:ext uri="{FF2B5EF4-FFF2-40B4-BE49-F238E27FC236}">
                <a16:creationId xmlns:a16="http://schemas.microsoft.com/office/drawing/2014/main" id="{2AEB8C29-DA0B-46B6-B7B9-0158CFFB68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3240EE4F-6546-C5B4-513D-B2B0A3C20A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249196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40690FC9-EF6A-4691-8615-C0BB82F4F9B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93752" y="2492896"/>
            <a:ext cx="7848872" cy="3024336"/>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400" b="1" i="1" u="sng" dirty="0"/>
              <a:t>Temel Yaşam Desteğine:</a:t>
            </a:r>
          </a:p>
          <a:p>
            <a:pPr lvl="1" algn="just"/>
            <a:r>
              <a:rPr lang="tr-TR" sz="2400" dirty="0"/>
              <a:t>Çocuk düzelinceye, ilk yardımcı Temel Yaşam Desteği yapamayacak derecede yoruluncaya veya sağlık ekibi olay yerine gelinceye kadar devam edilmelidir.</a:t>
            </a:r>
          </a:p>
          <a:p>
            <a:pPr lvl="1" algn="just"/>
            <a:r>
              <a:rPr lang="tr-TR" sz="2400" dirty="0"/>
              <a:t>Bilinci yerine gelen, normal solunumu olan, konuşmaya başlayan, gözünü açan ve hareketlenen hastada ise Temel Yaşam Desteğine devam edilmez. Temel Yaşam Desteği sonlandırılır ve çocuğa kurtarma (iyileşme, derlenme) pozisyonu verilir. </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Sonlandırma</a:t>
            </a:r>
          </a:p>
        </p:txBody>
      </p:sp>
      <p:pic>
        <p:nvPicPr>
          <p:cNvPr id="7" name="Resim 6">
            <a:extLst>
              <a:ext uri="{FF2B5EF4-FFF2-40B4-BE49-F238E27FC236}">
                <a16:creationId xmlns:a16="http://schemas.microsoft.com/office/drawing/2014/main" id="{D04CF6AD-50F5-4F3F-9BD7-6FF3F12F57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44A9C7D5-EEB4-CBCB-CC24-CACBD7C743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236885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EEE3E20C-F81A-4E67-B251-065FB131CBA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57200" y="1700808"/>
            <a:ext cx="7992888" cy="4104456"/>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dirty="0"/>
              <a:t>Çocuklarda kalp durmasında, oksijen alımının aksamasına yol açan nedenler ilk sırada yer alır.</a:t>
            </a:r>
          </a:p>
          <a:p>
            <a:pPr lvl="0" algn="just"/>
            <a:r>
              <a:rPr lang="tr-TR" sz="2400" dirty="0"/>
              <a:t>Kalp durması olan çocuğa yaşam zincirinin halkaları dikkate alınarak Temel Yaşam Desteği uygulanması gereklidir.</a:t>
            </a:r>
          </a:p>
          <a:p>
            <a:pPr lvl="0" algn="just"/>
            <a:r>
              <a:rPr lang="tr-TR" sz="2400" dirty="0"/>
              <a:t>Yaşam zincirindeki her halka son derece önemli ve de gereklidir. </a:t>
            </a:r>
          </a:p>
          <a:p>
            <a:pPr lvl="0" algn="just"/>
            <a:r>
              <a:rPr lang="tr-TR" sz="2400" dirty="0"/>
              <a:t>Halkaların birinde olan eksiklik veya gecikme Temel Yaşam Desteği başarısını azaltarak hastanın hayatta kalma şansını azaltır.</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Özet</a:t>
            </a:r>
          </a:p>
        </p:txBody>
      </p:sp>
      <p:pic>
        <p:nvPicPr>
          <p:cNvPr id="7" name="Resim 6">
            <a:extLst>
              <a:ext uri="{FF2B5EF4-FFF2-40B4-BE49-F238E27FC236}">
                <a16:creationId xmlns:a16="http://schemas.microsoft.com/office/drawing/2014/main" id="{164E6DA7-577E-4AD7-824D-E86FA3004C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F8193ED-7B38-108E-6410-4BBEBB026C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801778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638449B2-8EA4-4AE7-8B98-7D5F65E88B15}"/>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611560" y="1988840"/>
            <a:ext cx="7992888" cy="3672408"/>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dirty="0"/>
              <a:t>Temel Yaşam Desteği belirli bir sıra ile yapılmalıdır.</a:t>
            </a:r>
          </a:p>
          <a:p>
            <a:pPr lvl="0" algn="just"/>
            <a:r>
              <a:rPr lang="tr-TR" sz="2400" dirty="0"/>
              <a:t>Temel Yaşam Desteğinde uygulanan kalp masajının etkin olması ve </a:t>
            </a:r>
            <a:r>
              <a:rPr lang="tr-TR" sz="2400" b="1" dirty="0"/>
              <a:t>HIZLI BASTIR, GÜÇLÜ BASTIR </a:t>
            </a:r>
            <a:r>
              <a:rPr lang="tr-TR" sz="2400" dirty="0"/>
              <a:t>prensibine göre yapılması gereklidir.</a:t>
            </a:r>
          </a:p>
          <a:p>
            <a:pPr lvl="0" algn="just"/>
            <a:r>
              <a:rPr lang="tr-TR" sz="2400" dirty="0"/>
              <a:t>Eğer mümkünse göğüs basısı ile beraber solunum desteği de verilmelidir.</a:t>
            </a:r>
          </a:p>
          <a:p>
            <a:pPr lvl="0" algn="just"/>
            <a:r>
              <a:rPr lang="tr-TR" sz="2400" dirty="0"/>
              <a:t>Ancak suni solunum yaptırılması ilk yardımcı açısından risk oluşturuyorsa sadece kalp masajı şeklindeki uygulamayı da tercih edebilir.</a:t>
            </a:r>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Özet</a:t>
            </a:r>
          </a:p>
        </p:txBody>
      </p:sp>
      <p:pic>
        <p:nvPicPr>
          <p:cNvPr id="7" name="Resim 6">
            <a:extLst>
              <a:ext uri="{FF2B5EF4-FFF2-40B4-BE49-F238E27FC236}">
                <a16:creationId xmlns:a16="http://schemas.microsoft.com/office/drawing/2014/main" id="{6CA02C65-06A7-4439-AF8B-C780CE2089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C82C83C-481A-D52F-A7A7-5884F844E4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12354053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F87868DF-3FFD-489C-AF3E-EF02D1F2B2E5}"/>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75556" y="1683297"/>
            <a:ext cx="7992888" cy="4891682"/>
          </a:xfrm>
          <a:prstGeom prst="rect">
            <a:avLst/>
          </a:prstGeom>
          <a:solidFill>
            <a:schemeClr val="bg1"/>
          </a:solidFill>
          <a:ln>
            <a:solidFill>
              <a:schemeClr val="bg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dirty="0"/>
              <a:t>Yalnızca kalp masajı yapılacak dakikada 100-120 göğüs basısı kesintisiz olarak uygulanmalıdır.</a:t>
            </a:r>
          </a:p>
          <a:p>
            <a:pPr lvl="0" algn="just"/>
            <a:r>
              <a:rPr lang="tr-TR" sz="2400" dirty="0"/>
              <a:t>Kalp masajı ve solunum desteğini birlikte uygulamak istenirse; 30 kalp masajı, 2 (iki) solunum 5 (beş) döngü olarak şekilde uygulamalıdır.</a:t>
            </a:r>
          </a:p>
          <a:p>
            <a:pPr lvl="0" algn="just"/>
            <a:r>
              <a:rPr lang="tr-TR" sz="2400" dirty="0"/>
              <a:t>İki dakikanın sonunda en fazla 10 saniye içerisinde yapacağınız değerlendirmede; OED kullanımını gerektiren bir durum ve yaşamsal bulgular yoksa kalp masajına devam edilmelidir.</a:t>
            </a:r>
          </a:p>
          <a:p>
            <a:pPr algn="just"/>
            <a:r>
              <a:rPr lang="tr-TR" sz="2400" dirty="0"/>
              <a:t>Temel Yaşam Desteğine; çocuk düzelinceye, ilk yardımcı Temel Yaşam Desteği yapamayacak derecede yoruluncaya veya sağlık ekibi olay yerine gelinceye kadar devam edilmelidir.</a:t>
            </a:r>
          </a:p>
          <a:p>
            <a:pPr lvl="0" algn="just"/>
            <a:endParaRPr lang="tr-TR" sz="2400" dirty="0"/>
          </a:p>
        </p:txBody>
      </p:sp>
      <p:sp>
        <p:nvSpPr>
          <p:cNvPr id="6" name="Başlık 1"/>
          <p:cNvSpPr>
            <a:spLocks noGrp="1"/>
          </p:cNvSpPr>
          <p:nvPr>
            <p:ph type="title"/>
          </p:nvPr>
        </p:nvSpPr>
        <p:spPr>
          <a:xfrm>
            <a:off x="457200" y="274638"/>
            <a:ext cx="7571184" cy="1143000"/>
          </a:xfrm>
          <a:solidFill>
            <a:schemeClr val="accent1">
              <a:lumMod val="20000"/>
              <a:lumOff val="80000"/>
            </a:schemeClr>
          </a:solidFill>
        </p:spPr>
        <p:txBody>
          <a:bodyPr>
            <a:normAutofit/>
          </a:bodyPr>
          <a:lstStyle/>
          <a:p>
            <a:pPr lvl="2"/>
            <a:r>
              <a:rPr lang="tr-TR" sz="3200" dirty="0">
                <a:latin typeface="+mn-lt"/>
              </a:rPr>
              <a:t>Çocuklarda TYD</a:t>
            </a:r>
            <a:br>
              <a:rPr lang="tr-TR" sz="3600" dirty="0">
                <a:latin typeface="+mn-lt"/>
              </a:rPr>
            </a:br>
            <a:r>
              <a:rPr lang="tr-TR" sz="2400" i="1" dirty="0">
                <a:latin typeface="+mn-lt"/>
              </a:rPr>
              <a:t>Özet</a:t>
            </a:r>
          </a:p>
        </p:txBody>
      </p:sp>
      <p:pic>
        <p:nvPicPr>
          <p:cNvPr id="7" name="Resim 6">
            <a:extLst>
              <a:ext uri="{FF2B5EF4-FFF2-40B4-BE49-F238E27FC236}">
                <a16:creationId xmlns:a16="http://schemas.microsoft.com/office/drawing/2014/main" id="{A6A1DA24-94E8-45D2-B273-3CC43F72C5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20BFA1C-88B7-5BEE-F250-3DA3A2A115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64555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FF23CC3E-24A3-496E-B3DE-FE5B34556C23}"/>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title"/>
          </p:nvPr>
        </p:nvSpPr>
        <p:spPr>
          <a:xfrm>
            <a:off x="457200" y="274638"/>
            <a:ext cx="5626968" cy="1143000"/>
          </a:xfrm>
        </p:spPr>
        <p:txBody>
          <a:bodyPr>
            <a:normAutofit/>
          </a:bodyPr>
          <a:lstStyle/>
          <a:p>
            <a:pPr algn="l"/>
            <a:r>
              <a:rPr lang="tr-TR" sz="3200" dirty="0"/>
              <a:t>Genel Bilgiler</a:t>
            </a:r>
          </a:p>
        </p:txBody>
      </p:sp>
      <p:sp>
        <p:nvSpPr>
          <p:cNvPr id="4" name="İçerik Yer Tutucusu 2"/>
          <p:cNvSpPr txBox="1">
            <a:spLocks/>
          </p:cNvSpPr>
          <p:nvPr/>
        </p:nvSpPr>
        <p:spPr>
          <a:xfrm>
            <a:off x="611560" y="2348880"/>
            <a:ext cx="7895232" cy="2520280"/>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400" dirty="0"/>
              <a:t>Çocuklarda kalp durmasının en sık nedeni, oksijen kullanımındaki aksamaya yol açan (oksijensiz kalma, hava yolunun bir yabancı cisim ile tıkanması gibi) nedenlerdir.</a:t>
            </a:r>
          </a:p>
          <a:p>
            <a:pPr marL="0" indent="0" algn="just">
              <a:buNone/>
            </a:pPr>
            <a:endParaRPr lang="tr-TR" sz="2400" dirty="0"/>
          </a:p>
          <a:p>
            <a:pPr algn="just"/>
            <a:r>
              <a:rPr lang="tr-TR" sz="2400" dirty="0"/>
              <a:t>Çocuklarda kalp durması, kalp kaynaklı da olabilir. </a:t>
            </a:r>
          </a:p>
        </p:txBody>
      </p:sp>
      <p:pic>
        <p:nvPicPr>
          <p:cNvPr id="6" name="Resim 5">
            <a:extLst>
              <a:ext uri="{FF2B5EF4-FFF2-40B4-BE49-F238E27FC236}">
                <a16:creationId xmlns:a16="http://schemas.microsoft.com/office/drawing/2014/main" id="{0B576E72-395B-4D43-B778-2F5FCB2E08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7" name="Resim 6">
            <a:extLst>
              <a:ext uri="{FF2B5EF4-FFF2-40B4-BE49-F238E27FC236}">
                <a16:creationId xmlns:a16="http://schemas.microsoft.com/office/drawing/2014/main" id="{FB5DD97C-FBF2-21A2-E151-590B004F4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77088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7FDB6106-4DC4-45B4-8B82-DEA1AAB00405}"/>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p:cNvSpPr>
            <a:spLocks noGrp="1"/>
          </p:cNvSpPr>
          <p:nvPr>
            <p:ph type="title"/>
          </p:nvPr>
        </p:nvSpPr>
        <p:spPr>
          <a:xfrm>
            <a:off x="457200" y="274638"/>
            <a:ext cx="5626968" cy="1143000"/>
          </a:xfrm>
        </p:spPr>
        <p:txBody>
          <a:bodyPr>
            <a:normAutofit/>
          </a:bodyPr>
          <a:lstStyle/>
          <a:p>
            <a:pPr algn="l"/>
            <a:r>
              <a:rPr lang="tr-TR" sz="3200" dirty="0"/>
              <a:t>Genel Bilgiler</a:t>
            </a:r>
          </a:p>
        </p:txBody>
      </p:sp>
      <p:sp>
        <p:nvSpPr>
          <p:cNvPr id="4" name="İçerik Yer Tutucusu 2"/>
          <p:cNvSpPr txBox="1">
            <a:spLocks/>
          </p:cNvSpPr>
          <p:nvPr/>
        </p:nvSpPr>
        <p:spPr>
          <a:xfrm>
            <a:off x="501955" y="1611507"/>
            <a:ext cx="8140090" cy="5107068"/>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2400" b="1" dirty="0"/>
              <a:t>Yaşam Zinciri;</a:t>
            </a:r>
            <a:endParaRPr lang="tr-TR" sz="2400" dirty="0"/>
          </a:p>
          <a:p>
            <a:pPr lvl="1"/>
            <a:r>
              <a:rPr lang="tr-TR" sz="2000" dirty="0"/>
              <a:t>Kalp durmasının hızlıca tanınması ve 112 acil yardım numarasının aranması</a:t>
            </a:r>
          </a:p>
          <a:p>
            <a:pPr lvl="1"/>
            <a:r>
              <a:rPr lang="tr-TR" sz="2000" dirty="0"/>
              <a:t>Erken dönemde göğüs basısına başlanması ve</a:t>
            </a:r>
          </a:p>
          <a:p>
            <a:pPr lvl="1"/>
            <a:r>
              <a:rPr lang="tr-TR" sz="2000" dirty="0"/>
              <a:t>OED ile erken dönemde </a:t>
            </a:r>
            <a:r>
              <a:rPr lang="tr-TR" sz="2000" dirty="0" err="1"/>
              <a:t>defibrilasyon</a:t>
            </a:r>
            <a:r>
              <a:rPr lang="tr-TR" sz="2000" dirty="0"/>
              <a:t> yapılmasını içerir.</a:t>
            </a:r>
            <a:endParaRPr lang="tr-TR" sz="2400" dirty="0"/>
          </a:p>
          <a:p>
            <a:pPr marL="0" indent="0" algn="just">
              <a:buNone/>
            </a:pPr>
            <a:endParaRPr lang="tr-TR" sz="2400" dirty="0"/>
          </a:p>
          <a:p>
            <a:pPr marL="0" indent="0" algn="just">
              <a:buNone/>
            </a:pPr>
            <a:endParaRPr lang="tr-TR" sz="2400" dirty="0"/>
          </a:p>
          <a:p>
            <a:pPr algn="just"/>
            <a:r>
              <a:rPr lang="tr-TR" sz="2000" dirty="0"/>
              <a:t>Halkaların birinde eksiklik veya gecikmenin meydana gelmesi Temel Yaşam Desteği başarısını azaltarak çocuğun hayatta kalma şansını azaltır.</a:t>
            </a:r>
          </a:p>
        </p:txBody>
      </p:sp>
      <p:pic>
        <p:nvPicPr>
          <p:cNvPr id="6" name="Resim 5">
            <a:extLst>
              <a:ext uri="{FF2B5EF4-FFF2-40B4-BE49-F238E27FC236}">
                <a16:creationId xmlns:a16="http://schemas.microsoft.com/office/drawing/2014/main" id="{4153D4DF-4CDC-478F-920B-7EF11B85C4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7" name="Resim 6">
            <a:extLst>
              <a:ext uri="{FF2B5EF4-FFF2-40B4-BE49-F238E27FC236}">
                <a16:creationId xmlns:a16="http://schemas.microsoft.com/office/drawing/2014/main" id="{015E3E19-9225-27DB-8ABD-460966565DD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931039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709BFFA2-0BED-42C2-ACCE-3E9463A66D7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80502" y="2420888"/>
            <a:ext cx="4423545" cy="2952328"/>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dirty="0"/>
              <a:t>Önce kendinizin sonra çocuğun güvenliğinden emin olun.</a:t>
            </a:r>
          </a:p>
          <a:p>
            <a:pPr marL="0" lvl="0" indent="0" algn="just">
              <a:buNone/>
            </a:pPr>
            <a:endParaRPr lang="tr-TR" sz="2400" dirty="0"/>
          </a:p>
          <a:p>
            <a:pPr lvl="0" algn="just"/>
            <a:r>
              <a:rPr lang="tr-TR" sz="2400" dirty="0"/>
              <a:t>Eğer endişeniz varsa uygulama başlamadan önce çocuğu güvenli bir alana taşıyın.</a:t>
            </a:r>
          </a:p>
        </p:txBody>
      </p:sp>
      <p:sp>
        <p:nvSpPr>
          <p:cNvPr id="5" name="Başlık 1"/>
          <p:cNvSpPr>
            <a:spLocks noGrp="1"/>
          </p:cNvSpPr>
          <p:nvPr>
            <p:ph type="title"/>
          </p:nvPr>
        </p:nvSpPr>
        <p:spPr>
          <a:xfrm>
            <a:off x="457200" y="274638"/>
            <a:ext cx="5626968" cy="1143000"/>
          </a:xfrm>
          <a:solidFill>
            <a:schemeClr val="accent1">
              <a:lumMod val="20000"/>
              <a:lumOff val="80000"/>
            </a:schemeClr>
          </a:solidFill>
        </p:spPr>
        <p:txBody>
          <a:bodyPr>
            <a:normAutofit/>
          </a:bodyPr>
          <a:lstStyle/>
          <a:p>
            <a:pPr algn="l"/>
            <a:r>
              <a:rPr lang="tr-TR" sz="3200" dirty="0"/>
              <a:t>Çocuklarda TYD </a:t>
            </a:r>
            <a:br>
              <a:rPr lang="tr-TR" sz="3200" dirty="0"/>
            </a:br>
            <a:r>
              <a:rPr lang="tr-TR" sz="2400" i="1" dirty="0"/>
              <a:t>Güvenlik</a:t>
            </a: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36096" y="2564904"/>
            <a:ext cx="2880000" cy="2160000"/>
          </a:xfrm>
          <a:prstGeom prst="rect">
            <a:avLst/>
          </a:prstGeom>
        </p:spPr>
      </p:pic>
      <p:pic>
        <p:nvPicPr>
          <p:cNvPr id="7" name="Resim 6">
            <a:extLst>
              <a:ext uri="{FF2B5EF4-FFF2-40B4-BE49-F238E27FC236}">
                <a16:creationId xmlns:a16="http://schemas.microsoft.com/office/drawing/2014/main" id="{C9B2A871-6F06-471E-AE92-55BCBB0B03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33061245-B636-0D6B-55C9-23305FB3430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83817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9510B294-6C79-4EAB-89F4-21D448EADD4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565936" y="1798356"/>
            <a:ext cx="7822488" cy="2138545"/>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dirty="0"/>
              <a:t>Çocuğun omuzlarına hafifçe dokunup yüksek sesle </a:t>
            </a:r>
            <a:r>
              <a:rPr lang="tr-TR" sz="2400" b="1" dirty="0"/>
              <a:t>“İyi misiniz?” </a:t>
            </a:r>
            <a:r>
              <a:rPr lang="tr-TR" sz="2400" dirty="0"/>
              <a:t>diye sorarak yanıtı kontrol edin.</a:t>
            </a:r>
          </a:p>
          <a:p>
            <a:pPr marL="0" lvl="0" indent="0" algn="just">
              <a:buNone/>
            </a:pPr>
            <a:endParaRPr lang="tr-TR" sz="2400" dirty="0"/>
          </a:p>
          <a:p>
            <a:pPr lvl="0" algn="just"/>
            <a:r>
              <a:rPr lang="tr-TR" sz="2400" dirty="0"/>
              <a:t>“İyi misiniz?” sorusuna verilen yanıta göre iki farklı yaklaşım söz konusudur. </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fontScale="90000"/>
          </a:bodyPr>
          <a:lstStyle/>
          <a:p>
            <a:pPr lvl="2" algn="l" rtl="0">
              <a:spcBef>
                <a:spcPct val="0"/>
              </a:spcBef>
            </a:pPr>
            <a:r>
              <a:rPr lang="tr-TR" sz="3600" dirty="0">
                <a:latin typeface="+mn-lt"/>
              </a:rPr>
              <a:t>Çocuklarda TYD</a:t>
            </a:r>
            <a:br>
              <a:rPr lang="tr-TR" sz="3600" dirty="0">
                <a:latin typeface="+mn-lt"/>
              </a:rPr>
            </a:br>
            <a:r>
              <a:rPr lang="tr-TR" sz="2700" i="1" dirty="0">
                <a:latin typeface="+mn-lt"/>
              </a:rPr>
              <a:t>Yanıtın Değerlendirilmesi Ve</a:t>
            </a:r>
            <a:br>
              <a:rPr lang="tr-TR" sz="2700" i="1" dirty="0">
                <a:latin typeface="+mn-lt"/>
              </a:rPr>
            </a:br>
            <a:r>
              <a:rPr lang="tr-TR" sz="2700" i="1" dirty="0">
                <a:latin typeface="+mn-lt"/>
              </a:rPr>
              <a:t>112 Acil Yardım Numarasının Aranması</a:t>
            </a:r>
            <a:endParaRPr lang="tr-TR" sz="4800" i="1" dirty="0">
              <a:latin typeface="+mn-lt"/>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365104"/>
            <a:ext cx="4854973" cy="18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3655" y="4185104"/>
            <a:ext cx="2880000" cy="2160000"/>
          </a:xfrm>
          <a:prstGeom prst="rect">
            <a:avLst/>
          </a:prstGeom>
        </p:spPr>
      </p:pic>
      <p:pic>
        <p:nvPicPr>
          <p:cNvPr id="7" name="Resim 6">
            <a:extLst>
              <a:ext uri="{FF2B5EF4-FFF2-40B4-BE49-F238E27FC236}">
                <a16:creationId xmlns:a16="http://schemas.microsoft.com/office/drawing/2014/main" id="{5CFE9849-A7B6-4620-8065-6747D14B9C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277D0AE0-0D8C-CED0-375F-792AA3B74C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397158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B5939261-79F7-4BAA-9DD3-E9BDC57CD68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481856" y="1638856"/>
            <a:ext cx="4150080" cy="2016224"/>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tr-TR" sz="2400" b="1" i="1" dirty="0"/>
              <a:t>Yanıt veren:</a:t>
            </a:r>
            <a:endParaRPr lang="tr-TR" sz="2400" dirty="0"/>
          </a:p>
          <a:p>
            <a:pPr lvl="1"/>
            <a:r>
              <a:rPr lang="tr-TR" sz="2000" dirty="0"/>
              <a:t>Çocuğun bilinci açık, konuşabiliyor ve hareket edebiliyorsa 112 acil yardım numarasını arayın veya aratın.</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fontScale="90000"/>
          </a:bodyPr>
          <a:lstStyle/>
          <a:p>
            <a:pPr lvl="2" algn="l" rtl="0">
              <a:spcBef>
                <a:spcPct val="0"/>
              </a:spcBef>
            </a:pPr>
            <a:r>
              <a:rPr lang="tr-TR" sz="3600" dirty="0">
                <a:latin typeface="+mn-lt"/>
              </a:rPr>
              <a:t>Çocuklarda</a:t>
            </a:r>
            <a:r>
              <a:rPr lang="tr-TR" sz="3600" dirty="0"/>
              <a:t> </a:t>
            </a:r>
            <a:r>
              <a:rPr lang="tr-TR" sz="3600" dirty="0">
                <a:latin typeface="+mn-lt"/>
              </a:rPr>
              <a:t>TYD</a:t>
            </a:r>
            <a:br>
              <a:rPr lang="tr-TR" sz="3600" dirty="0">
                <a:latin typeface="+mn-lt"/>
              </a:rPr>
            </a:br>
            <a:r>
              <a:rPr lang="tr-TR" sz="2700" i="1" dirty="0">
                <a:latin typeface="+mn-lt"/>
              </a:rPr>
              <a:t>Yanıtın Değerlendirilmesi Ve </a:t>
            </a:r>
            <a:br>
              <a:rPr lang="tr-TR" sz="2700" i="1" dirty="0">
                <a:latin typeface="+mn-lt"/>
              </a:rPr>
            </a:br>
            <a:r>
              <a:rPr lang="tr-TR" sz="2700" i="1" dirty="0">
                <a:latin typeface="+mn-lt"/>
              </a:rPr>
              <a:t>112 Acil Yardım Numarasının Aranması</a:t>
            </a:r>
            <a:endParaRPr lang="tr-TR" sz="4800" i="1" dirty="0">
              <a:latin typeface="+mn-lt"/>
            </a:endParaRPr>
          </a:p>
        </p:txBody>
      </p:sp>
      <p:sp>
        <p:nvSpPr>
          <p:cNvPr id="6" name="İçerik Yer Tutucusu 2"/>
          <p:cNvSpPr txBox="1">
            <a:spLocks/>
          </p:cNvSpPr>
          <p:nvPr/>
        </p:nvSpPr>
        <p:spPr>
          <a:xfrm>
            <a:off x="4716016" y="2060848"/>
            <a:ext cx="4032448" cy="2304496"/>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tr-TR" sz="2000" dirty="0"/>
              <a:t>Tek başına iseniz ve telefonunuz varsa 112 acil yardım numarasını arayın ve varsa hoparlörü açıp bir yandan telefondaki sağlık görevlisinin yönlendirmelerini dinleyin ve uygulayın.</a:t>
            </a:r>
          </a:p>
        </p:txBody>
      </p:sp>
      <p:pic>
        <p:nvPicPr>
          <p:cNvPr id="8" name="Resim 7">
            <a:extLst>
              <a:ext uri="{FF2B5EF4-FFF2-40B4-BE49-F238E27FC236}">
                <a16:creationId xmlns:a16="http://schemas.microsoft.com/office/drawing/2014/main" id="{1E7B8FDD-F26B-42EE-B304-A639803D99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75D0042E-6582-4349-86A0-CC885B58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0505" y="4725144"/>
            <a:ext cx="3622990" cy="1683078"/>
          </a:xfrm>
          <a:prstGeom prst="rect">
            <a:avLst/>
          </a:prstGeom>
        </p:spPr>
      </p:pic>
      <p:pic>
        <p:nvPicPr>
          <p:cNvPr id="2" name="Resim 1">
            <a:extLst>
              <a:ext uri="{FF2B5EF4-FFF2-40B4-BE49-F238E27FC236}">
                <a16:creationId xmlns:a16="http://schemas.microsoft.com/office/drawing/2014/main" id="{FCA60E6B-FE8F-9A15-4AD0-027D01A2C7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1120015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Dikdörtgen 5">
            <a:extLst>
              <a:ext uri="{FF2B5EF4-FFF2-40B4-BE49-F238E27FC236}">
                <a16:creationId xmlns:a16="http://schemas.microsoft.com/office/drawing/2014/main" id="{677459A9-8B84-4FAB-A1A6-BE6806F87495}"/>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 name="İçerik Yer Tutucusu 2"/>
          <p:cNvSpPr txBox="1">
            <a:spLocks/>
          </p:cNvSpPr>
          <p:nvPr/>
        </p:nvSpPr>
        <p:spPr>
          <a:xfrm>
            <a:off x="251520" y="2043441"/>
            <a:ext cx="7704857" cy="1655944"/>
          </a:xfrm>
          <a:prstGeom prst="rect">
            <a:avLst/>
          </a:prstGeom>
          <a:solidFill>
            <a:schemeClr val="bg1"/>
          </a:solidFill>
          <a:ln>
            <a:solidFill>
              <a:schemeClr val="bg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r>
              <a:rPr lang="tr-TR" sz="2000" dirty="0"/>
              <a:t>Sağlık ekibi gelinceye kadar tehlike yaratmadığı müddetçe çocuğu bulunduğu pozisyonda bırakın ve düzenli aralıkla kontrol edin.</a:t>
            </a:r>
          </a:p>
          <a:p>
            <a:pPr lvl="1" algn="just"/>
            <a:r>
              <a:rPr lang="tr-TR" sz="2000" dirty="0"/>
              <a:t>Çocuğun yanına diz çökün.</a:t>
            </a:r>
          </a:p>
          <a:p>
            <a:pPr lvl="1" algn="just"/>
            <a:r>
              <a:rPr lang="tr-TR" sz="2000" dirty="0"/>
              <a:t>Çocuğun boyun ve göğsünü saran giysileri açın.</a:t>
            </a:r>
          </a:p>
        </p:txBody>
      </p:sp>
      <p:sp>
        <p:nvSpPr>
          <p:cNvPr id="5" name="Başlık 1"/>
          <p:cNvSpPr>
            <a:spLocks noGrp="1"/>
          </p:cNvSpPr>
          <p:nvPr>
            <p:ph type="title"/>
          </p:nvPr>
        </p:nvSpPr>
        <p:spPr>
          <a:xfrm>
            <a:off x="457200" y="274638"/>
            <a:ext cx="7571184" cy="1143000"/>
          </a:xfrm>
          <a:solidFill>
            <a:schemeClr val="accent1">
              <a:lumMod val="20000"/>
              <a:lumOff val="80000"/>
            </a:schemeClr>
          </a:solidFill>
        </p:spPr>
        <p:txBody>
          <a:bodyPr>
            <a:normAutofit fontScale="90000"/>
          </a:bodyPr>
          <a:lstStyle/>
          <a:p>
            <a:pPr lvl="2" algn="l" rtl="0">
              <a:spcBef>
                <a:spcPct val="0"/>
              </a:spcBef>
            </a:pPr>
            <a:r>
              <a:rPr lang="tr-TR" sz="3600" dirty="0">
                <a:latin typeface="+mn-lt"/>
              </a:rPr>
              <a:t>Çocuklarda TYD</a:t>
            </a:r>
            <a:br>
              <a:rPr lang="tr-TR" sz="3600" dirty="0">
                <a:latin typeface="+mn-lt"/>
              </a:rPr>
            </a:br>
            <a:r>
              <a:rPr lang="tr-TR" sz="2700" i="1" dirty="0">
                <a:latin typeface="+mn-lt"/>
              </a:rPr>
              <a:t>Yanıtın Değerlendirilmesi Ve </a:t>
            </a:r>
            <a:br>
              <a:rPr lang="tr-TR" sz="2700" i="1" dirty="0">
                <a:latin typeface="+mn-lt"/>
              </a:rPr>
            </a:br>
            <a:r>
              <a:rPr lang="tr-TR" sz="2700" i="1" dirty="0">
                <a:latin typeface="+mn-lt"/>
              </a:rPr>
              <a:t>112 Acil Yardım Numarasının Aranması</a:t>
            </a:r>
            <a:endParaRPr lang="tr-TR" sz="4800" i="1" dirty="0">
              <a:latin typeface="+mn-lt"/>
            </a:endParaRPr>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2791" y="4210971"/>
            <a:ext cx="2880000" cy="2160000"/>
          </a:xfrm>
          <a:prstGeom prst="rect">
            <a:avLst/>
          </a:prstGeom>
        </p:spPr>
      </p:pic>
      <p:pic>
        <p:nvPicPr>
          <p:cNvPr id="7" name="Resim 6">
            <a:extLst>
              <a:ext uri="{FF2B5EF4-FFF2-40B4-BE49-F238E27FC236}">
                <a16:creationId xmlns:a16="http://schemas.microsoft.com/office/drawing/2014/main" id="{4F684A08-BD31-4A55-A87C-04A672D6E4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D5370297-700A-E32F-4DEA-BDB56B7EDE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86804" y="0"/>
            <a:ext cx="1517439" cy="1490228"/>
          </a:xfrm>
          <a:prstGeom prst="rect">
            <a:avLst/>
          </a:prstGeom>
        </p:spPr>
      </p:pic>
    </p:spTree>
    <p:extLst>
      <p:ext uri="{BB962C8B-B14F-4D97-AF65-F5344CB8AC3E}">
        <p14:creationId xmlns:p14="http://schemas.microsoft.com/office/powerpoint/2010/main" val="2958766965"/>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1286</TotalTime>
  <Words>1948</Words>
  <Application>Microsoft Office PowerPoint</Application>
  <PresentationFormat>Ekran Gösterisi (4:3)</PresentationFormat>
  <Paragraphs>178</Paragraphs>
  <Slides>35</Slides>
  <Notes>8</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35</vt:i4>
      </vt:variant>
    </vt:vector>
  </HeadingPairs>
  <TitlesOfParts>
    <vt:vector size="38" baseType="lpstr">
      <vt:lpstr>Arial</vt:lpstr>
      <vt:lpstr>Calibri</vt:lpstr>
      <vt:lpstr>Ofis Teması</vt:lpstr>
      <vt:lpstr>ÇOCUKLARDA  TEMEL YAŞAM DESTEĞİ (TYD)</vt:lpstr>
      <vt:lpstr>Sunum Planı</vt:lpstr>
      <vt:lpstr>Genel Bilgiler</vt:lpstr>
      <vt:lpstr>Genel Bilgiler</vt:lpstr>
      <vt:lpstr>Genel Bilgiler</vt:lpstr>
      <vt:lpstr>Çocuklarda TYD  Güvenlik</vt:lpstr>
      <vt:lpstr>Çocuklarda TYD Yanıtın Değerlendirilmesi Ve 112 Acil Yardım Numarasının Aranması</vt:lpstr>
      <vt:lpstr>Çocuklarda TYD Yanıtın Değerlendirilmesi Ve  112 Acil Yardım Numarasının Aranması</vt:lpstr>
      <vt:lpstr>Çocuklarda TYD Yanıtın Değerlendirilmesi Ve  112 Acil Yardım Numarasının Aranması</vt:lpstr>
      <vt:lpstr>Çocuklarda TYD Yanıtın Değerlendirilmesi Ve  112 Acil Yardım Numarasının Aranması</vt:lpstr>
      <vt:lpstr>Çocuklarda TYD Yanıtın Değerlendirilmesi Ve  112 Acil Yardım Numarasının Aranması</vt:lpstr>
      <vt:lpstr>Çocuklarda TYD Solunumun Değerlendirilmesi</vt:lpstr>
      <vt:lpstr>Çocuklarda TYD Solunumun Değerlendirilmesi</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Masajının Uygulanışı</vt:lpstr>
      <vt:lpstr>Çocuklarda TYD Kalp Masajı Uygulanışı</vt:lpstr>
      <vt:lpstr>Çocuklarda TYD Kalp Masajının Uygulanışı</vt:lpstr>
      <vt:lpstr>Çocuklarda TYD Kalp Masajının Uygulanışı</vt:lpstr>
      <vt:lpstr>Çocuklarda TYD Solunum Desteği Uygulanışı</vt:lpstr>
      <vt:lpstr>Çocuklarda TYD Solunum Desteği Uygulanışı</vt:lpstr>
      <vt:lpstr>Çocuklarda TYD Solunum Desteği Uygulanışı</vt:lpstr>
      <vt:lpstr>Çocuklarda TYD Sonlandırma</vt:lpstr>
      <vt:lpstr>Çocuklarda TYD Özet</vt:lpstr>
      <vt:lpstr>Çocuklarda TYD Özet</vt:lpstr>
      <vt:lpstr>Çocuklarda TYD 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GENEL İLK YARDIM BİLGİLERİ</dc:title>
  <dc:creator>win7</dc:creator>
  <cp:lastModifiedBy>Gürkan Akıncı</cp:lastModifiedBy>
  <cp:revision>198</cp:revision>
  <dcterms:created xsi:type="dcterms:W3CDTF">2020-12-16T20:56:57Z</dcterms:created>
  <dcterms:modified xsi:type="dcterms:W3CDTF">2025-04-08T16:45:36Z</dcterms:modified>
</cp:coreProperties>
</file>