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57" r:id="rId3"/>
    <p:sldId id="325" r:id="rId4"/>
    <p:sldId id="295" r:id="rId5"/>
    <p:sldId id="326" r:id="rId6"/>
    <p:sldId id="339" r:id="rId7"/>
    <p:sldId id="327" r:id="rId8"/>
    <p:sldId id="405" r:id="rId9"/>
    <p:sldId id="328" r:id="rId10"/>
    <p:sldId id="330" r:id="rId11"/>
    <p:sldId id="406" r:id="rId12"/>
    <p:sldId id="329" r:id="rId13"/>
    <p:sldId id="407" r:id="rId14"/>
    <p:sldId id="331" r:id="rId15"/>
    <p:sldId id="376" r:id="rId16"/>
    <p:sldId id="377" r:id="rId17"/>
    <p:sldId id="378" r:id="rId18"/>
    <p:sldId id="379" r:id="rId19"/>
    <p:sldId id="380" r:id="rId20"/>
    <p:sldId id="381" r:id="rId21"/>
    <p:sldId id="408" r:id="rId22"/>
    <p:sldId id="382" r:id="rId23"/>
    <p:sldId id="340" r:id="rId24"/>
    <p:sldId id="341" r:id="rId25"/>
    <p:sldId id="343" r:id="rId26"/>
    <p:sldId id="344" r:id="rId27"/>
    <p:sldId id="345" r:id="rId28"/>
    <p:sldId id="346" r:id="rId29"/>
    <p:sldId id="347" r:id="rId30"/>
    <p:sldId id="348" r:id="rId31"/>
    <p:sldId id="349" r:id="rId32"/>
    <p:sldId id="352" r:id="rId33"/>
    <p:sldId id="351" r:id="rId34"/>
    <p:sldId id="353" r:id="rId35"/>
    <p:sldId id="354" r:id="rId36"/>
    <p:sldId id="396" r:id="rId37"/>
    <p:sldId id="397" r:id="rId38"/>
    <p:sldId id="409" r:id="rId39"/>
    <p:sldId id="399" r:id="rId40"/>
    <p:sldId id="400" r:id="rId41"/>
    <p:sldId id="401" r:id="rId42"/>
    <p:sldId id="402" r:id="rId43"/>
    <p:sldId id="403" r:id="rId4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/>
    <p:restoredTop sz="94674"/>
  </p:normalViewPr>
  <p:slideViewPr>
    <p:cSldViewPr>
      <p:cViewPr varScale="1">
        <p:scale>
          <a:sx n="106" d="100"/>
          <a:sy n="106" d="100"/>
        </p:scale>
        <p:origin x="15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DE0C2-2188-43F0-A7E8-8ACF878CDD4F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3E024-C9EB-4A52-B7AE-704B32EC81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66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3E024-C9EB-4A52-B7AE-704B32EC816D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567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C48C9FB-3895-47BE-A0E5-598C5863D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E27892C-83B3-4F80-8E14-3B3A01E3E9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90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150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6974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47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77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402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80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376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68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49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63198E0A-2F4D-4A5F-ADB5-D2ABC738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5E004A1-4502-43B1-BF1B-8893EBCDC3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50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92A4E18-E0F8-40DA-8136-D046943120BF}"/>
              </a:ext>
            </a:extLst>
          </p:cNvPr>
          <p:cNvSpPr/>
          <p:nvPr/>
        </p:nvSpPr>
        <p:spPr>
          <a:xfrm>
            <a:off x="22387" y="25777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395536" y="2527687"/>
            <a:ext cx="8352928" cy="1802625"/>
          </a:xfrm>
        </p:spPr>
        <p:txBody>
          <a:bodyPr>
            <a:normAutofit/>
          </a:bodyPr>
          <a:lstStyle/>
          <a:p>
            <a:pPr lvl="0"/>
            <a:r>
              <a:rPr lang="tr-TR" sz="4000" b="1" dirty="0"/>
              <a:t>HAVAYOLU TIKANIKLIĞINDA </a:t>
            </a:r>
            <a:br>
              <a:rPr lang="tr-TR" sz="4000" b="1" dirty="0"/>
            </a:br>
            <a:r>
              <a:rPr lang="tr-TR" sz="4000" b="1" dirty="0"/>
              <a:t>İLK YARDIM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FA4C23C-C77D-4486-938B-685BAC9F27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0" y="4603343"/>
            <a:ext cx="2403501" cy="180262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9694E01F-1CDE-48F2-8858-9299594ED1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660" y="4636343"/>
            <a:ext cx="2403501" cy="1802626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49011106-24AE-4C3A-AF8E-84F8A618C1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9" y="4603695"/>
            <a:ext cx="2403501" cy="180262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3BB534D-FD35-F776-49C1-E49058D80B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643" y="237591"/>
            <a:ext cx="2331912" cy="229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688ACBFD-5F83-4614-874B-43008C7796C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CDD2FB05-2DEC-4475-8713-E530099E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Belirti ve Bulgular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732082"/>
            <a:ext cx="6645424" cy="4032448"/>
          </a:xfrm>
        </p:spPr>
        <p:txBody>
          <a:bodyPr>
            <a:noAutofit/>
          </a:bodyPr>
          <a:lstStyle/>
          <a:p>
            <a:pPr lvl="0" algn="just"/>
            <a:r>
              <a:rPr lang="tr-TR" sz="2400" b="1" dirty="0"/>
              <a:t>Tam tıkanıklık durumunda:</a:t>
            </a:r>
          </a:p>
          <a:p>
            <a:pPr lvl="1" algn="just"/>
            <a:r>
              <a:rPr lang="tr-TR" sz="2400" dirty="0"/>
              <a:t>Kişi konuşma çabası içindedir, ancak konuşamaz.</a:t>
            </a:r>
          </a:p>
          <a:p>
            <a:pPr lvl="1" algn="just"/>
            <a:r>
              <a:rPr lang="tr-TR" sz="2400" dirty="0"/>
              <a:t>Sorulara baş hareketleriyle cevap verir.</a:t>
            </a:r>
          </a:p>
          <a:p>
            <a:pPr lvl="1" algn="just"/>
            <a:r>
              <a:rPr lang="tr-TR" sz="2400" dirty="0"/>
              <a:t>Panik hâlindedir, acı çeker.</a:t>
            </a:r>
          </a:p>
          <a:p>
            <a:pPr lvl="1" algn="just"/>
            <a:r>
              <a:rPr lang="tr-TR" sz="2400" dirty="0"/>
              <a:t>Ellerini boynuna götürür. </a:t>
            </a:r>
            <a:r>
              <a:rPr lang="tr-TR" sz="2400" b="1" dirty="0"/>
              <a:t>Evrensel boğulma işareti </a:t>
            </a:r>
            <a:r>
              <a:rPr lang="tr-TR" sz="2400" dirty="0"/>
              <a:t>yapar.</a:t>
            </a:r>
          </a:p>
          <a:p>
            <a:pPr lvl="1" algn="just"/>
            <a:r>
              <a:rPr lang="tr-TR" sz="2400" dirty="0"/>
              <a:t>Yüksek perdeli sesler çıkarabilir.</a:t>
            </a:r>
          </a:p>
          <a:p>
            <a:pPr lvl="1" algn="just"/>
            <a:r>
              <a:rPr lang="tr-TR" sz="2400" dirty="0"/>
              <a:t>Öksüremez veya çok zayıf öksürmeye çalışır.</a:t>
            </a:r>
          </a:p>
          <a:p>
            <a:pPr lvl="1" algn="just"/>
            <a:r>
              <a:rPr lang="tr-TR" sz="2400" dirty="0"/>
              <a:t>Nefes alamaz.</a:t>
            </a:r>
          </a:p>
          <a:p>
            <a:pPr lvl="1" algn="just"/>
            <a:r>
              <a:rPr lang="tr-TR" sz="2400" dirty="0"/>
              <a:t>Cilt gri, mavi görünümde olabilir.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DBDE75-A1EC-4945-B7B3-DE9039B7C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6581D13-49DD-31FA-0D61-70A0AE041D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9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688ACBFD-5F83-4614-874B-43008C7796C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CDD2FB05-2DEC-4475-8713-E530099E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Belirti ve Bulgular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95536" y="1732082"/>
            <a:ext cx="6645424" cy="4032448"/>
          </a:xfrm>
        </p:spPr>
        <p:txBody>
          <a:bodyPr>
            <a:noAutofit/>
          </a:bodyPr>
          <a:lstStyle/>
          <a:p>
            <a:pPr lvl="0" algn="just"/>
            <a:r>
              <a:rPr lang="tr-TR" sz="2400" dirty="0"/>
              <a:t>Evrensel boğulma işareti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2DBDE75-A1EC-4945-B7B3-DE9039B7C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7C323749-B7B1-4993-8CBB-E392B93FE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2636912"/>
            <a:ext cx="4896544" cy="36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424A7AB-C21A-EE70-4442-00315F3FF6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093CCDD3-1C8C-450D-B51B-DC10B7CF76E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Kısmi Havayolu Tıkanıklığında İlk Yardım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EC3FBC9-4171-49DF-BA72-105BF93627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3DA4E4A5-23E1-4667-B7E4-0DCF4B6BFB30}"/>
              </a:ext>
            </a:extLst>
          </p:cNvPr>
          <p:cNvSpPr txBox="1">
            <a:spLocks/>
          </p:cNvSpPr>
          <p:nvPr/>
        </p:nvSpPr>
        <p:spPr>
          <a:xfrm>
            <a:off x="486504" y="1719464"/>
            <a:ext cx="5925344" cy="4968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400" dirty="0"/>
              <a:t>Hasta/yaralıya </a:t>
            </a:r>
            <a:r>
              <a:rPr lang="tr-TR" sz="2400" b="1" dirty="0"/>
              <a:t>“Boğuluyor musun?” </a:t>
            </a:r>
            <a:r>
              <a:rPr lang="tr-TR" sz="2400" dirty="0"/>
              <a:t>diye sorun. “Boğuluyorum” diye cevap veriyorsa, kuvvetli öksürüyorsa ve solunumu varsa </a:t>
            </a:r>
            <a:r>
              <a:rPr lang="tr-TR" sz="2400" u="sng" dirty="0"/>
              <a:t>kısmi havayolu tıkanıklığı </a:t>
            </a:r>
            <a:r>
              <a:rPr lang="tr-TR" sz="2400" dirty="0"/>
              <a:t>söz konusudur.</a:t>
            </a:r>
          </a:p>
          <a:p>
            <a:pPr lvl="1" algn="just"/>
            <a:r>
              <a:rPr lang="tr-TR" sz="2000" dirty="0"/>
              <a:t>Öksürmeye devam etmesini söyleyin ve başka bir şey yapmayın.</a:t>
            </a:r>
          </a:p>
          <a:p>
            <a:pPr lvl="1" algn="just"/>
            <a:r>
              <a:rPr lang="tr-TR" sz="2000" dirty="0"/>
              <a:t>Tam hava yolu tıkanıklığı gelişebileceğinden normal şekilde tekrar nefes alıncaya kadar kişiyle birlikte kalın.</a:t>
            </a:r>
          </a:p>
          <a:p>
            <a:pPr lvl="1" algn="just"/>
            <a:r>
              <a:rPr lang="tr-TR" sz="2000" dirty="0"/>
              <a:t>Hasta/yaralının solunum ve öksürüğü zayıflarsa ya da kaybolursa ve morarma saptanırsa tam havayolu tıkanıklığı olarak kabul edin ve derhal müdahale edin.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5993ECC2-C3C4-4408-A9AC-8F7C0376E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2584" y="1813682"/>
            <a:ext cx="2016223" cy="151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87D3E03-AB3F-45C9-AAB5-4FCF4C2AC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4708" y="3532152"/>
            <a:ext cx="201622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01A7602-59FA-4EEB-96B8-A6A069A200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273406"/>
            <a:ext cx="1986971" cy="1490228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ED7490E-9274-04B2-1EB7-97CFEF9819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2118636-5F96-4712-AE66-8CB17DF3D1C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864" y="2492896"/>
            <a:ext cx="5709320" cy="3888432"/>
          </a:xfrm>
        </p:spPr>
        <p:txBody>
          <a:bodyPr>
            <a:noAutofit/>
          </a:bodyPr>
          <a:lstStyle/>
          <a:p>
            <a:pPr algn="just"/>
            <a:r>
              <a:rPr lang="tr-TR" sz="2400" dirty="0">
                <a:cs typeface="Times New Roman" panose="02020603050405020304" pitchFamily="18" charset="0"/>
              </a:rPr>
              <a:t>Bilinç durumunu değerlendirin ve ona göre müdahale edin.</a:t>
            </a:r>
          </a:p>
          <a:p>
            <a:pPr algn="just"/>
            <a:r>
              <a:rPr lang="tr-TR" sz="2400" b="1" u="sng" dirty="0">
                <a:cs typeface="Times New Roman" panose="02020603050405020304" pitchFamily="18" charset="0"/>
              </a:rPr>
              <a:t>Hasta/yaralı bilinçliyse:</a:t>
            </a:r>
          </a:p>
          <a:p>
            <a:pPr lvl="1" algn="just"/>
            <a:r>
              <a:rPr lang="tr-TR" sz="2400" b="1" dirty="0">
                <a:cs typeface="Times New Roman" panose="02020603050405020304" pitchFamily="18" charset="0"/>
              </a:rPr>
              <a:t>“Boğuluyor musun?” </a:t>
            </a:r>
            <a:r>
              <a:rPr lang="tr-TR" sz="2400" dirty="0">
                <a:cs typeface="Times New Roman" panose="02020603050405020304" pitchFamily="18" charset="0"/>
              </a:rPr>
              <a:t>diye sorun. Size cevap veremiyor, öksüremiyor veya zayıf öksürüyor, mücadele ediyor ve nefes alamıyorsa </a:t>
            </a:r>
            <a:r>
              <a:rPr lang="tr-TR" sz="2400" u="sng" dirty="0">
                <a:cs typeface="Times New Roman" panose="02020603050405020304" pitchFamily="18" charset="0"/>
              </a:rPr>
              <a:t>tam havayolu tıkanıklığı </a:t>
            </a:r>
            <a:r>
              <a:rPr lang="tr-TR" sz="2400" dirty="0">
                <a:cs typeface="Times New Roman" panose="02020603050405020304" pitchFamily="18" charset="0"/>
              </a:rPr>
              <a:t>söz konusudur.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BE497D1-21DB-4281-AB0F-35CBDA9562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E205FC8-5BF4-44F9-B4E2-B2B8537B06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99" y="3068960"/>
            <a:ext cx="2592290" cy="1944216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7A58B7C8-4B63-7BD2-D675-AC9A231D43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2118636-5F96-4712-AE66-8CB17DF3D1C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45568"/>
            <a:ext cx="8013576" cy="4896544"/>
          </a:xfrm>
        </p:spPr>
        <p:txBody>
          <a:bodyPr>
            <a:noAutofit/>
          </a:bodyPr>
          <a:lstStyle/>
          <a:p>
            <a:pPr lvl="1" algn="just"/>
            <a:r>
              <a:rPr lang="tr-TR" dirty="0">
                <a:cs typeface="Times New Roman" panose="02020603050405020304" pitchFamily="18" charset="0"/>
              </a:rPr>
              <a:t>Hemen etrafınıza seslenin, yardım isteyin ve 112 acil yardım numarasını arayın ya da aratın.</a:t>
            </a:r>
            <a:r>
              <a:rPr lang="tr-TR" dirty="0"/>
              <a:t> </a:t>
            </a:r>
            <a:r>
              <a:rPr lang="tr-TR" dirty="0">
                <a:cs typeface="Times New Roman" panose="02020603050405020304" pitchFamily="18" charset="0"/>
              </a:rPr>
              <a:t>Bu aşamada</a:t>
            </a:r>
            <a:r>
              <a:rPr lang="tr-TR" sz="2400" dirty="0">
                <a:cs typeface="Times New Roman" panose="02020603050405020304" pitchFamily="18" charset="0"/>
              </a:rPr>
              <a:t>:</a:t>
            </a:r>
          </a:p>
          <a:p>
            <a:pPr lvl="2" algn="just"/>
            <a:r>
              <a:rPr lang="tr-TR" dirty="0">
                <a:cs typeface="Times New Roman" panose="02020603050405020304" pitchFamily="18" charset="0"/>
              </a:rPr>
              <a:t>Akıllı telefonunuz varsa 112 acil yardım numarasını arayın ve hoparlörü açıp bir yandan telefondaki sağlık görevlisinin direktiflerini dinleyin.</a:t>
            </a:r>
          </a:p>
          <a:p>
            <a:pPr lvl="2" algn="just"/>
            <a:r>
              <a:rPr lang="tr-TR" dirty="0">
                <a:cs typeface="Times New Roman" panose="02020603050405020304" pitchFamily="18" charset="0"/>
              </a:rPr>
              <a:t>Yardım çağırma ve ilk yardım basamaklarını eşzamanlı olarak yürütün.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BE497D1-21DB-4281-AB0F-35CBDA9562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C3BE177-C881-2C6D-566B-2D5E7B02E2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34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D8A33C85-E061-4A5D-9A1A-48355B83F3D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2060848"/>
            <a:ext cx="4553840" cy="3990911"/>
          </a:xfrm>
        </p:spPr>
        <p:txBody>
          <a:bodyPr>
            <a:noAutofit/>
          </a:bodyPr>
          <a:lstStyle/>
          <a:p>
            <a:pPr lvl="1" algn="just"/>
            <a:r>
              <a:rPr lang="tr-TR" sz="2400" dirty="0"/>
              <a:t>Hasta/yaralının yan tarafında ve biraz arkasında durun.</a:t>
            </a:r>
          </a:p>
          <a:p>
            <a:pPr lvl="1" algn="just"/>
            <a:r>
              <a:rPr lang="tr-TR" sz="2400" dirty="0"/>
              <a:t>Hasta/yaralının göğsünü bir elinizle destekleyin ve öne doğru eğin.</a:t>
            </a:r>
          </a:p>
          <a:p>
            <a:pPr lvl="1" algn="just"/>
            <a:r>
              <a:rPr lang="tr-TR" sz="2400" dirty="0"/>
              <a:t>Diğer elinizin topuğuyla kişinin sırtına kürek kemiklerinin arasına yönü ileri doğru beş defa sert şekilde vurun.</a:t>
            </a:r>
          </a:p>
          <a:p>
            <a:pPr marL="457200" lvl="1" indent="0" algn="just">
              <a:buNone/>
            </a:pPr>
            <a:endParaRPr lang="tr-TR" sz="2400" dirty="0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AutoShape 4" descr="Woman Choking Greeting Card for Sale b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D28D5AB-8EF0-5B4D-A281-8BBF8DAD29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63" y="2132856"/>
            <a:ext cx="2208732" cy="165654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EC51D53-B798-4348-81C7-EE94439A8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B853B5A9-8183-4434-861F-8211565109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063" y="4221088"/>
            <a:ext cx="2208730" cy="1656548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8143E6FD-1C1E-8666-48FC-E593154394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3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E8C8E0D-7166-4A37-AF85-652475CCA6C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544" y="1773056"/>
            <a:ext cx="5112568" cy="4392488"/>
          </a:xfrm>
        </p:spPr>
        <p:txBody>
          <a:bodyPr>
            <a:noAutofit/>
          </a:bodyPr>
          <a:lstStyle/>
          <a:p>
            <a:pPr lvl="1" algn="just"/>
            <a:r>
              <a:rPr lang="tr-TR" sz="2400" dirty="0"/>
              <a:t>Cismin çıkıp çıkmadığını ve kişinin tekrar nefes alıp almadığını kontrol edin.</a:t>
            </a:r>
          </a:p>
          <a:p>
            <a:pPr lvl="1" algn="just"/>
            <a:r>
              <a:rPr lang="tr-TR" sz="2400" dirty="0"/>
              <a:t>Ağız içinde cismi görüyorsanız elinizle çıkarmayı deneyin. Ancak cisim görülmüyorsa </a:t>
            </a:r>
            <a:r>
              <a:rPr lang="tr-TR" sz="2400" dirty="0" err="1"/>
              <a:t>körlemesine</a:t>
            </a:r>
            <a:r>
              <a:rPr lang="tr-TR" sz="2400" dirty="0"/>
              <a:t> parmak süpürme hareketi yapmayın.</a:t>
            </a:r>
          </a:p>
          <a:p>
            <a:pPr lvl="1" algn="just"/>
            <a:r>
              <a:rPr lang="tr-TR" sz="2400" dirty="0"/>
              <a:t>Hava yolu tıkanıklığını gidermek için beş sırt vurusu başarısız olursa karın basısı uygulayın.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1E8C55C-0786-3F47-9583-B63FC987CC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01" y="4206344"/>
            <a:ext cx="2784631" cy="2088472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D8B30FE-3C6A-4C3E-B3BB-400ABB8B981B}"/>
              </a:ext>
            </a:extLst>
          </p:cNvPr>
          <p:cNvSpPr txBox="1"/>
          <p:nvPr/>
        </p:nvSpPr>
        <p:spPr>
          <a:xfrm>
            <a:off x="7303935" y="5013176"/>
            <a:ext cx="728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8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6C8C76C-445B-41AD-8959-E5280C00AD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4E0828D-ABEA-4C50-A386-FAD7710539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01" y="1712157"/>
            <a:ext cx="2784630" cy="208847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04A1B1B-9BA0-E647-0904-4F8994602B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4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3630940B-EBA3-43C1-AA18-C3C02D4145A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67544" y="1628800"/>
            <a:ext cx="5256584" cy="4608512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/>
              <a:t>Karın basısı (</a:t>
            </a:r>
            <a:r>
              <a:rPr lang="tr-TR" sz="2400" b="1" dirty="0" err="1"/>
              <a:t>Heimlich</a:t>
            </a:r>
            <a:r>
              <a:rPr lang="tr-TR" sz="2400" b="1" dirty="0"/>
              <a:t> manevrası) uygulaması:</a:t>
            </a:r>
          </a:p>
          <a:p>
            <a:pPr lvl="1" algn="just"/>
            <a:r>
              <a:rPr lang="tr-TR" sz="2400" dirty="0"/>
              <a:t>Hasta/yaralının arkasında durun ve her iki kolunuzu da karnın üst kısmına yerleştirin.</a:t>
            </a:r>
          </a:p>
          <a:p>
            <a:pPr lvl="1" algn="just"/>
            <a:r>
              <a:rPr lang="tr-TR" sz="2400" dirty="0"/>
              <a:t>Hasta/yaralıyı öne eğin.</a:t>
            </a:r>
          </a:p>
          <a:p>
            <a:pPr lvl="1" algn="just"/>
            <a:r>
              <a:rPr lang="tr-TR" sz="2400" dirty="0"/>
              <a:t>Bir elinizi yumruk yapın ve yumruğunuzun başparmak tarafını göbek deliği ile iman tahtasının ucu arasına yerleştirin.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039B350-6B21-B943-BA2B-CC67EDCA6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916832"/>
            <a:ext cx="2448274" cy="1836206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2160" y="4401108"/>
            <a:ext cx="2448274" cy="183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E386A46-A5BB-4C1C-B76C-12871D4E77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8C7A3A78-446B-1296-7A82-8BB9ECDE0D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15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123E312F-CECF-4F15-A9A6-61A54925158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844624"/>
            <a:ext cx="4762872" cy="48247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sz="2800" b="1" dirty="0"/>
              <a:t>Karın basısı (</a:t>
            </a:r>
            <a:r>
              <a:rPr lang="tr-TR" sz="2800" b="1" dirty="0" err="1"/>
              <a:t>Heimlich</a:t>
            </a:r>
            <a:r>
              <a:rPr lang="tr-TR" sz="2800" b="1" dirty="0"/>
              <a:t> manevrası) uygulaması:</a:t>
            </a:r>
          </a:p>
          <a:p>
            <a:pPr lvl="1" algn="just"/>
            <a:r>
              <a:rPr lang="tr-TR" sz="2400" dirty="0"/>
              <a:t>Bu eli diğer elinizle kavrayın ve yumruğunuzu sıkıca içeri ve yukarı doğru keskin bir şekilde çekin.</a:t>
            </a:r>
          </a:p>
          <a:p>
            <a:pPr lvl="1" algn="just"/>
            <a:r>
              <a:rPr lang="tr-TR" sz="2400" dirty="0"/>
              <a:t>Beş defa karın basısını tekrarlayın.</a:t>
            </a:r>
          </a:p>
          <a:p>
            <a:pPr lvl="1" algn="just"/>
            <a:r>
              <a:rPr lang="tr-TR" sz="2400" u="sng" dirty="0"/>
              <a:t>Tıkanıklık hala devam ediyorsa, beş karın basısı ile beş sırt vurusuna dönüşümlü olarak devam edin.</a:t>
            </a:r>
          </a:p>
          <a:p>
            <a:pPr lvl="1" algn="just"/>
            <a:r>
              <a:rPr lang="tr-TR" sz="2400" dirty="0"/>
              <a:t>Cisim çıkana kadar veya kişi yanıtsız (tepkisiz) hale gelinceye bu işlemleri tekrarlayın.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E226570-5F80-7E42-B133-EFA4449A69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245" y="1952410"/>
            <a:ext cx="2160232" cy="162017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3628" y="4077072"/>
            <a:ext cx="2207979" cy="165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286D467-93A7-40C7-B9B7-FDAFFCC80B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8984AD99-BEB8-34C9-29DA-4287E12EBA9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04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9A9ED9A3-FE90-4306-A71C-BDC451513FF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3" y="1988520"/>
            <a:ext cx="4464495" cy="4464816"/>
          </a:xfrm>
        </p:spPr>
        <p:txBody>
          <a:bodyPr>
            <a:normAutofit/>
          </a:bodyPr>
          <a:lstStyle/>
          <a:p>
            <a:pPr algn="just"/>
            <a:r>
              <a:rPr lang="tr-TR" sz="2400" b="1" dirty="0"/>
              <a:t>Aşırı şişman (</a:t>
            </a:r>
            <a:r>
              <a:rPr lang="tr-TR" sz="2400" b="1" dirty="0" err="1"/>
              <a:t>obez</a:t>
            </a:r>
            <a:r>
              <a:rPr lang="tr-TR" sz="2400" b="1" dirty="0"/>
              <a:t>) yetişkinler ve hamile kadınlarda </a:t>
            </a:r>
            <a:r>
              <a:rPr lang="tr-TR" sz="2400" dirty="0"/>
              <a:t>karın basısı yerine </a:t>
            </a:r>
            <a:r>
              <a:rPr lang="tr-TR" sz="2400" b="1" dirty="0"/>
              <a:t>göğüs basısı</a:t>
            </a:r>
            <a:r>
              <a:rPr lang="tr-TR" sz="2400" dirty="0"/>
              <a:t> tercih edilmelidir.</a:t>
            </a:r>
          </a:p>
          <a:p>
            <a:r>
              <a:rPr lang="tr-TR" sz="2400" dirty="0"/>
              <a:t>Uygulamanın yapılışı;</a:t>
            </a:r>
          </a:p>
          <a:p>
            <a:pPr lvl="1"/>
            <a:r>
              <a:rPr lang="tr-TR" sz="2400" dirty="0"/>
              <a:t>Hasta/yaralının arkasında durun, kollarınızı koltuk altlarından geçirerek göğsünü sarın veya kuşatın.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0072" y="2740268"/>
            <a:ext cx="3623319" cy="27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CDE67AB-076B-4518-AD2A-623EBB598D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76004B4-0ABD-F517-37B7-416DC90EAB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626BF67-913B-4484-9829-2DB53FC6AE25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Sunum Planı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59632" y="1916832"/>
            <a:ext cx="5184576" cy="33843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sz="2400" dirty="0"/>
              <a:t>Genel Bilgiler</a:t>
            </a:r>
          </a:p>
          <a:p>
            <a:pPr algn="just">
              <a:lnSpc>
                <a:spcPct val="150000"/>
              </a:lnSpc>
            </a:pPr>
            <a:r>
              <a:rPr lang="tr-TR" sz="2400" dirty="0"/>
              <a:t>Yetişkinlerde havayolu tıkanıklığı</a:t>
            </a:r>
          </a:p>
          <a:p>
            <a:pPr algn="just">
              <a:lnSpc>
                <a:spcPct val="150000"/>
              </a:lnSpc>
            </a:pPr>
            <a:r>
              <a:rPr lang="tr-TR" sz="2400" dirty="0"/>
              <a:t>Çocuklarda havayolu tıkanıklığı</a:t>
            </a:r>
          </a:p>
          <a:p>
            <a:pPr algn="just">
              <a:lnSpc>
                <a:spcPct val="150000"/>
              </a:lnSpc>
            </a:pPr>
            <a:r>
              <a:rPr lang="tr-TR" sz="2400" dirty="0"/>
              <a:t>Bebeklerde havayolu tıkanıklığı</a:t>
            </a:r>
          </a:p>
          <a:p>
            <a:pPr algn="just">
              <a:lnSpc>
                <a:spcPct val="150000"/>
              </a:lnSpc>
            </a:pPr>
            <a:r>
              <a:rPr lang="tr-TR" sz="2400" dirty="0"/>
              <a:t>Özet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E1AFAE6-543F-4344-A488-8592B2523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AA2F647-C134-4F2E-A223-563790AAB0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536" y="2003808"/>
            <a:ext cx="1900256" cy="142519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9D9E750-F13C-4623-B330-6505F9D1D7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840" y="3678084"/>
            <a:ext cx="1900256" cy="142519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ADE3FEB0-6D83-4E02-B5C4-D3C96CE0B8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9" y="5326144"/>
            <a:ext cx="1900256" cy="1425192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3BB534D-FD35-F776-49C1-E49058D80B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2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60E8CFA8-3C6C-4A2A-B37D-6C85FDFF77B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0" y="1628800"/>
            <a:ext cx="6120680" cy="489654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Bir elinizle bir yumruk yapın ve yumruğun başparmak tarafını göğüs kemiğinin (iman tahtasının) alt yarısına yerleştirin.</a:t>
            </a:r>
          </a:p>
          <a:p>
            <a:pPr algn="just"/>
            <a:r>
              <a:rPr lang="tr-TR" sz="2400" dirty="0"/>
              <a:t>Yumruğu diğer elinizle kavrayın.</a:t>
            </a:r>
          </a:p>
          <a:p>
            <a:pPr algn="just"/>
            <a:r>
              <a:rPr lang="tr-TR" sz="2400" dirty="0"/>
              <a:t>Yumruğu hızlı bir hareketle kendinize doğru çekerek hızlı bir içe doğru itme kuvveti verin.</a:t>
            </a:r>
          </a:p>
          <a:p>
            <a:pPr algn="just"/>
            <a:r>
              <a:rPr lang="tr-TR" sz="2400" dirty="0"/>
              <a:t>Sırt vuruları ve göğüs basılarını dönüşümlü olarak uygulayın.</a:t>
            </a:r>
          </a:p>
          <a:p>
            <a:pPr algn="just"/>
            <a:r>
              <a:rPr lang="tr-TR" sz="2400" dirty="0"/>
              <a:t>Cisim çıkana kadar veya hasta/yaralı yanıtsız (tepkisiz) hale gelinceye  bu işlemleri tekrarlayın.</a:t>
            </a:r>
          </a:p>
          <a:p>
            <a:pPr lvl="1" algn="just"/>
            <a:endParaRPr lang="tr-TR" sz="2000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712FB83-00A0-D542-AD69-E0DE5A100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453" y="4653136"/>
            <a:ext cx="1986972" cy="1490228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4452" y="2737064"/>
            <a:ext cx="1986971" cy="149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F3BC087-9C25-452D-948E-F0D7660B4F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EED2F00-D6C7-C2A8-37DB-D6A5CDA0AE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5433F31D-AE03-42AE-A9E5-554357DD39F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75556" y="1709304"/>
            <a:ext cx="7992888" cy="427493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tr-TR" sz="2800" b="1" i="1" dirty="0"/>
              <a:t>Hasta/yaralı yanıtsız (tepkisiz) hale gelir veya yanıtsız (tepkisiz)</a:t>
            </a:r>
            <a:r>
              <a:rPr lang="tr-TR" sz="2800" i="1" dirty="0"/>
              <a:t> </a:t>
            </a:r>
            <a:r>
              <a:rPr lang="tr-TR" sz="2800" b="1" i="1" dirty="0"/>
              <a:t>halde bulunursa: </a:t>
            </a:r>
            <a:endParaRPr lang="tr-TR" sz="2800" dirty="0"/>
          </a:p>
          <a:p>
            <a:pPr lvl="0"/>
            <a:r>
              <a:rPr lang="tr-TR" sz="2400" dirty="0"/>
              <a:t>Bilinçsiz hasta/yaralıyı dikkatlice yere yatırın.</a:t>
            </a:r>
          </a:p>
          <a:p>
            <a:pPr lvl="0"/>
            <a:r>
              <a:rPr lang="tr-TR" sz="2400" dirty="0"/>
              <a:t>Hemen etrafınıza seslenin, yardım isteyin ve 112 acil yardım numarasını arayın ya da aratın.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0EFD94-5A93-5648-88A4-51B5373AA8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293096"/>
            <a:ext cx="2891881" cy="21689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DD6CB2B-42F6-4704-B151-DC55FC9133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E6427E1-ED6C-7861-F104-8260459E49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78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89DD05DD-33B2-4C1E-82A6-76C3666F14F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8" y="1988840"/>
            <a:ext cx="4926736" cy="3744416"/>
          </a:xfrm>
        </p:spPr>
        <p:txBody>
          <a:bodyPr>
            <a:noAutofit/>
          </a:bodyPr>
          <a:lstStyle/>
          <a:p>
            <a:pPr lvl="0"/>
            <a:r>
              <a:rPr lang="tr-TR" sz="2400" dirty="0"/>
              <a:t>Bu aşamada:</a:t>
            </a:r>
          </a:p>
          <a:p>
            <a:pPr lvl="1" algn="just"/>
            <a:r>
              <a:rPr lang="tr-TR" sz="2400" dirty="0"/>
              <a:t>Akıllı telefonunuz varsa 112 acil yardım numarasını arayın ve hoparlörü açıp bir yandan telefondaki sağlık görevlisinin direktiflerini dinleyin.</a:t>
            </a:r>
          </a:p>
          <a:p>
            <a:pPr lvl="1" algn="just"/>
            <a:r>
              <a:rPr lang="tr-TR" sz="2400" dirty="0"/>
              <a:t>Yardım çağırma ve ilk yardım basamaklarını eşzamanlı olarak yürütün.</a:t>
            </a:r>
          </a:p>
          <a:p>
            <a:pPr lvl="0"/>
            <a:r>
              <a:rPr lang="tr-TR" sz="2400" dirty="0"/>
              <a:t>Temel Yaşam Desteğine başlayın</a:t>
            </a:r>
            <a:r>
              <a:rPr lang="tr-TR" sz="2800" dirty="0"/>
              <a:t>.</a:t>
            </a:r>
            <a:r>
              <a:rPr lang="tr-TR" dirty="0"/>
              <a:t> </a:t>
            </a:r>
            <a:endParaRPr lang="tr-TR" sz="2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AC948E5-A247-6141-BCAD-161CC93EA3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780928"/>
            <a:ext cx="3111933" cy="23339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DC12194-71E9-4A82-9ADB-3AC06AE011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6F7A592A-5811-8B32-E459-9449A48A3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36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57155370-3208-44B1-8646-4B9C9BD9424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995B02F6-90FE-43CE-88E4-78B95312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Çocuklarda Havayolu Tıkanıklığı</a:t>
            </a:r>
            <a:endParaRPr lang="tr-TR" sz="2000" i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541D4F4-EF95-2B4E-8B44-D815EF637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70" y="2757163"/>
            <a:ext cx="3498014" cy="26235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1F924B4-BD11-1345-B919-38A1518FD9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385" y="2770627"/>
            <a:ext cx="3498017" cy="26235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0ADA2D-CE35-4147-BB93-35D1DAD52E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8FEB277-1E05-D1D0-0090-80D456403D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28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2B32A3E3-D753-4009-8172-7F5DC6D1219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Çocuklarda Havayolu Tıkanıklığı</a:t>
            </a:r>
            <a:endParaRPr lang="tr-TR" sz="2000" i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23528" y="1700808"/>
            <a:ext cx="6120680" cy="446449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</a:pPr>
            <a:r>
              <a:rPr lang="tr-TR" sz="2400" dirty="0"/>
              <a:t>Çocuklarda yemek yerken gıdaya bağlı veya bozuk para ve küçük oyuncaklar gibi gıda dışı maddelerle havayolu tıkanıklığı oluşur.</a:t>
            </a:r>
          </a:p>
          <a:p>
            <a:r>
              <a:rPr lang="tr-TR" sz="2400" b="1" dirty="0"/>
              <a:t>Belirti ve bulgular: </a:t>
            </a:r>
            <a:r>
              <a:rPr lang="tr-TR" sz="2400" dirty="0"/>
              <a:t>Çocuklarda oyun oynarken ya da yemek yerken aniden ortaya çıkan:</a:t>
            </a:r>
          </a:p>
          <a:p>
            <a:pPr lvl="1"/>
            <a:r>
              <a:rPr lang="tr-TR" sz="2400" dirty="0"/>
              <a:t>Öksürük</a:t>
            </a:r>
          </a:p>
          <a:p>
            <a:pPr lvl="1"/>
            <a:r>
              <a:rPr lang="tr-TR" sz="2400" dirty="0"/>
              <a:t>Öğürme</a:t>
            </a:r>
          </a:p>
          <a:p>
            <a:pPr lvl="1"/>
            <a:r>
              <a:rPr lang="tr-TR" sz="2400" dirty="0"/>
              <a:t>Boğulma</a:t>
            </a:r>
          </a:p>
          <a:p>
            <a:pPr lvl="1"/>
            <a:r>
              <a:rPr lang="tr-TR" sz="2400" dirty="0"/>
              <a:t>Nefes alamama ve</a:t>
            </a:r>
          </a:p>
          <a:p>
            <a:pPr lvl="1"/>
            <a:r>
              <a:rPr lang="tr-TR" sz="2400" dirty="0"/>
              <a:t>Hırıltı</a:t>
            </a:r>
          </a:p>
          <a:p>
            <a:pPr marL="457200" lvl="1" indent="0">
              <a:buNone/>
            </a:pPr>
            <a:r>
              <a:rPr lang="tr-TR" sz="2400" dirty="0"/>
              <a:t>Havayolu tıkanıklığını düşündürmelidir.</a:t>
            </a:r>
          </a:p>
          <a:p>
            <a:pPr algn="just"/>
            <a:endParaRPr lang="tr-TR" sz="24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5E8C44D-74AC-2E47-AE02-18C2EE91ED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320284"/>
            <a:ext cx="2449212" cy="183690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DFAB690-5FE6-4117-89EE-CACF3DD866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0E697763-FB8B-1177-1C1D-3D7ADB92E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67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BDE2469-FB53-42DF-A52A-2CD0505FB906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Çocuklarda Havayolu Tıkanıklığı</a:t>
            </a:r>
            <a:br>
              <a:rPr lang="tr-TR" sz="3600" dirty="0"/>
            </a:br>
            <a:r>
              <a:rPr lang="tr-TR" sz="2400" i="1" dirty="0"/>
              <a:t>İlk Yardım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864" y="1844824"/>
            <a:ext cx="8013576" cy="3960440"/>
          </a:xfrm>
        </p:spPr>
        <p:txBody>
          <a:bodyPr>
            <a:noAutofit/>
          </a:bodyPr>
          <a:lstStyle/>
          <a:p>
            <a:pPr lvl="0" algn="just"/>
            <a:r>
              <a:rPr lang="tr-TR" sz="2400" dirty="0"/>
              <a:t>1 (bir) yaşından büyük çocuklarda hava yolu tıkanıklığında uygulanan ilk yardım uygulamaları yetişkinlerle aynıdır.</a:t>
            </a:r>
          </a:p>
          <a:p>
            <a:pPr lvl="0" algn="just"/>
            <a:r>
              <a:rPr lang="tr-TR" sz="2400" b="1" dirty="0"/>
              <a:t>Kısmi hava yolu tıkanıklığında;</a:t>
            </a:r>
          </a:p>
          <a:p>
            <a:pPr lvl="1" algn="just"/>
            <a:r>
              <a:rPr lang="tr-TR" sz="2400" dirty="0"/>
              <a:t>Yetişkinlerde havayolu tıkanıklığındaki ilk yardım uygulama basamaklarını uygulayın.</a:t>
            </a:r>
          </a:p>
          <a:p>
            <a:pPr algn="just"/>
            <a:r>
              <a:rPr lang="tr-TR" sz="2400" b="1" dirty="0"/>
              <a:t>Tam hava yolu tıkanıklığında;</a:t>
            </a:r>
            <a:endParaRPr lang="tr-TR" sz="2400" dirty="0"/>
          </a:p>
          <a:p>
            <a:pPr lvl="1"/>
            <a:r>
              <a:rPr lang="tr-TR" sz="2400" dirty="0"/>
              <a:t>İlk yardım uygulama basamakları çocuğun bilinçli olması veya bilinçsiz olmasına ya da bilinçsiz halde bulunmasına göre değişir.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85300CC-1184-4975-80ED-CF24C5C34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F154E41-FD59-A589-E7D1-6A26D5728E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16F0BB62-219C-4512-BBE5-5AFCCA91977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Çocuklarda Havayolu Tıkanıklığı</a:t>
            </a:r>
            <a:br>
              <a:rPr lang="tr-TR" sz="3600" dirty="0"/>
            </a:br>
            <a:r>
              <a:rPr lang="tr-TR" sz="2400" i="1" dirty="0"/>
              <a:t>Tam Havayolu Tıkanıklığında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40030" y="1494727"/>
            <a:ext cx="8063939" cy="1800200"/>
          </a:xfrm>
        </p:spPr>
        <p:txBody>
          <a:bodyPr>
            <a:noAutofit/>
          </a:bodyPr>
          <a:lstStyle/>
          <a:p>
            <a:pPr algn="just"/>
            <a:r>
              <a:rPr lang="tr-TR" sz="2400" b="1" i="1" dirty="0"/>
              <a:t>Çocuğun bilinci açıksa:</a:t>
            </a:r>
          </a:p>
          <a:p>
            <a:pPr lvl="1" algn="just"/>
            <a:r>
              <a:rPr lang="tr-TR" sz="2400" dirty="0"/>
              <a:t>Uygulamayı yetişkin bölümünde anlatıldığı şekilde yapın.</a:t>
            </a:r>
          </a:p>
          <a:p>
            <a:pPr lvl="1" algn="just"/>
            <a:r>
              <a:rPr lang="tr-TR" sz="2400" dirty="0"/>
              <a:t>Çocuklarda tam havayolu tıkanıklığında sırt vuruları ve karın basılarına ek olarak göğüs basıları da uygulanabilir.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9A8E316-8B31-7443-B89A-18C6E1EEAC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1" y="4018274"/>
            <a:ext cx="2400294" cy="1800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0FB7623-D616-6547-8886-1CAB0F9DCF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563" y="4010532"/>
            <a:ext cx="2400269" cy="18002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EAB2490-84D6-3D4E-87B3-42B7923B9B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680" y="4018274"/>
            <a:ext cx="2326558" cy="179245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EB24F0E-BEFC-4AAF-9C9C-1D7DA1439C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F48E089-3392-33A2-E4C3-B798A0E572D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6224DFA-D6CD-4F44-88D2-2CBD83123F9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Çocuklarda Havayolu Tıkanıklığı</a:t>
            </a:r>
            <a:br>
              <a:rPr lang="tr-TR" sz="3600" dirty="0"/>
            </a:br>
            <a:r>
              <a:rPr lang="tr-TR" sz="2400" i="1" dirty="0"/>
              <a:t>Tam Havayolu Tıkanıklığında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5212" y="1844824"/>
            <a:ext cx="7823212" cy="4104456"/>
          </a:xfrm>
        </p:spPr>
        <p:txBody>
          <a:bodyPr>
            <a:noAutofit/>
          </a:bodyPr>
          <a:lstStyle/>
          <a:p>
            <a:pPr algn="just"/>
            <a:r>
              <a:rPr lang="tr-TR" sz="2400" b="1" i="1" dirty="0"/>
              <a:t>Göğüs basısı uygulama yöntemi – birinci yöntem:</a:t>
            </a:r>
          </a:p>
          <a:p>
            <a:pPr lvl="1" algn="just"/>
            <a:r>
              <a:rPr lang="tr-TR" sz="2000" dirty="0"/>
              <a:t>Çocuğun arkasında durun, kollarınızı koltukaltı altına yerleştirin ve göğsünü sarın veya kuşatın. </a:t>
            </a:r>
            <a:endParaRPr lang="tr-TR" sz="2000" dirty="0">
              <a:solidFill>
                <a:srgbClr val="FF0000"/>
              </a:solidFill>
            </a:endParaRPr>
          </a:p>
          <a:p>
            <a:pPr lvl="1" algn="just"/>
            <a:r>
              <a:rPr lang="tr-TR" sz="2000" dirty="0"/>
              <a:t>Bir elinizle yumruk yapın ve yumruğun başparmak tarafını göğüs kemiğinin (iman tahtasının) alt yarısına yerleştirin.</a:t>
            </a:r>
          </a:p>
          <a:p>
            <a:pPr lvl="1" algn="just"/>
            <a:r>
              <a:rPr lang="tr-TR" sz="2000" dirty="0"/>
              <a:t>Yumruğu diğer elinizle kavrayın.</a:t>
            </a:r>
          </a:p>
          <a:p>
            <a:pPr lvl="1" algn="just"/>
            <a:r>
              <a:rPr lang="tr-TR" sz="2000" dirty="0"/>
              <a:t>Yumruğu hızlı bir hareketle kendinize doğru çekerek hızlı bir içe doğru itme kuvveti verin.</a:t>
            </a:r>
          </a:p>
          <a:p>
            <a:pPr lvl="1" algn="just"/>
            <a:r>
              <a:rPr lang="tr-TR" sz="2000" dirty="0"/>
              <a:t>Sırt vuruları ve göğüs basılarını dönüşümlü olarak uygulayın.</a:t>
            </a:r>
          </a:p>
          <a:p>
            <a:pPr lvl="1" algn="just"/>
            <a:r>
              <a:rPr lang="tr-TR" sz="2000" dirty="0"/>
              <a:t>Cisim çıkana kadar veya çocuk bilincini kaybedinceye kadar bu işlemleri tekrarlayın.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13AF3B8-8C16-4174-A55F-98B13B334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D0F9B1C-B1F0-DF9F-DAD7-F77B95F2B9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60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4E424873-CE39-443B-87FF-7253EC9284D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Çocuklarda Havayolu Tıkanıklığı</a:t>
            </a:r>
            <a:br>
              <a:rPr lang="tr-TR" sz="3600" dirty="0"/>
            </a:br>
            <a:r>
              <a:rPr lang="tr-TR" sz="2400" i="1" dirty="0"/>
              <a:t>Tam Havayolu Tıkanıklığında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23528" y="1916832"/>
            <a:ext cx="6563072" cy="403244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tr-TR" sz="2400" b="1" i="1" dirty="0"/>
              <a:t>Göğüs basısı uygulama yöntemi – ikinci yöntem:</a:t>
            </a:r>
          </a:p>
          <a:p>
            <a:pPr lvl="1" algn="just"/>
            <a:r>
              <a:rPr lang="tr-TR" sz="2000" dirty="0"/>
              <a:t>Çocuğun yanında durun.</a:t>
            </a:r>
          </a:p>
          <a:p>
            <a:pPr lvl="1" algn="just"/>
            <a:r>
              <a:rPr lang="tr-TR" sz="2000" dirty="0"/>
              <a:t>Bir elinizle sırtından destek olun.</a:t>
            </a:r>
          </a:p>
          <a:p>
            <a:pPr lvl="1" algn="just"/>
            <a:r>
              <a:rPr lang="tr-TR" sz="2000" dirty="0"/>
              <a:t>Diğer elinizin topuğunu göğüs kemiğinin (iman tahtası) alt yarısına yerleştirin.</a:t>
            </a:r>
          </a:p>
          <a:p>
            <a:pPr lvl="1" algn="just"/>
            <a:r>
              <a:rPr lang="tr-TR" sz="2000" dirty="0"/>
              <a:t>Temel Yaşam Desteğindekine benzer ancak daha yavaş ve keskin 5 (beş) defa göğüs basısı uygulayın.</a:t>
            </a:r>
          </a:p>
          <a:p>
            <a:pPr lvl="1" algn="just"/>
            <a:r>
              <a:rPr lang="tr-TR" sz="2000" dirty="0"/>
              <a:t>Cismin çıkıp çıkmadığını kontrol edin.</a:t>
            </a:r>
          </a:p>
          <a:p>
            <a:pPr lvl="1" algn="just"/>
            <a:r>
              <a:rPr lang="tr-TR" sz="2000" dirty="0"/>
              <a:t>Cisim çıkana kadar veya çocuk bilincini kaybedinceye kadar sırt vuruları ve göğüs basılarını dönüşümlü olarak uygulayın.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428F067-9A99-864A-864C-5D6A0D558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58" y="3140968"/>
            <a:ext cx="1824203" cy="136815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BDE9D4B-5E83-E943-8C2B-A6AEBA80C3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557" y="4701081"/>
            <a:ext cx="1824204" cy="136815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7D37A56E-287E-4571-B420-344536970F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7B0A903-6386-7E9D-D8A9-004DDD0203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29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177FF40-44AB-43E5-87F5-4120E9C6877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Çocuklarda Havayolu Tıkanıklığı</a:t>
            </a:r>
            <a:br>
              <a:rPr lang="tr-TR" sz="3600" dirty="0"/>
            </a:br>
            <a:r>
              <a:rPr lang="tr-TR" sz="2400" i="1" dirty="0"/>
              <a:t>Tam Havayolu Tıkanıklığında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864" y="1916832"/>
            <a:ext cx="8229600" cy="4032448"/>
          </a:xfrm>
        </p:spPr>
        <p:txBody>
          <a:bodyPr>
            <a:noAutofit/>
          </a:bodyPr>
          <a:lstStyle/>
          <a:p>
            <a:r>
              <a:rPr lang="tr-TR" sz="2400" b="1" dirty="0"/>
              <a:t>Çocuk yanıtsız (tepkisiz) hale gelirse veya yanıtsız (tepkisiz) halde bulunursa:</a:t>
            </a:r>
            <a:endParaRPr lang="tr-TR" sz="2400" dirty="0"/>
          </a:p>
          <a:p>
            <a:pPr lvl="1"/>
            <a:r>
              <a:rPr lang="tr-TR" sz="2400" dirty="0"/>
              <a:t>Çocuğu dikkatlice yere sırtüstü yatırın.</a:t>
            </a:r>
          </a:p>
          <a:p>
            <a:pPr lvl="1"/>
            <a:r>
              <a:rPr lang="tr-TR" sz="2400" dirty="0">
                <a:cs typeface="Times New Roman" panose="02020603050405020304" pitchFamily="18" charset="0"/>
              </a:rPr>
              <a:t>Hemen etrafınıza seslenin, yardım isteyin ve 112 acil yardım numarasını arayın ya da aratın.</a:t>
            </a:r>
            <a:r>
              <a:rPr lang="tr-TR" sz="2400" dirty="0"/>
              <a:t> </a:t>
            </a:r>
            <a:r>
              <a:rPr lang="tr-TR" sz="2400" dirty="0">
                <a:cs typeface="Times New Roman" panose="02020603050405020304" pitchFamily="18" charset="0"/>
              </a:rPr>
              <a:t>Bu aşamada:</a:t>
            </a:r>
          </a:p>
          <a:p>
            <a:pPr lvl="2"/>
            <a:r>
              <a:rPr lang="tr-TR" sz="2000" dirty="0"/>
              <a:t>Akıllı telefonunuz varsa 112 acil yardım numarasını arayın ve hoparlörü açıp bir yandan telefondaki sağlık görevlisinin direktiflerini dinleyin.</a:t>
            </a:r>
          </a:p>
          <a:p>
            <a:pPr lvl="2"/>
            <a:r>
              <a:rPr lang="tr-TR" sz="2000" dirty="0"/>
              <a:t>Yardım çağırma ve ilk yardım basamaklarını eşzamanlı olarak yürütün.</a:t>
            </a:r>
          </a:p>
          <a:p>
            <a:pPr lvl="1"/>
            <a:r>
              <a:rPr lang="tr-TR" sz="2400" dirty="0"/>
              <a:t>Çocuk Temel Yaşam Desteğine başlayın.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4A7B891-128D-456B-99D4-1A47BA7259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968D6698-864B-4B17-18BB-5750B26030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2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3736178-70A2-45A1-A311-82BD5BA7952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Genel Bilgiler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1844824"/>
            <a:ext cx="8013576" cy="410445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sz="2400" dirty="0"/>
              <a:t>Yabancı cisme bağlı havayolu tıkanıklığı; en yaygın görülen hayatı tehdit eden acil durumlar arasında yer alır.</a:t>
            </a:r>
          </a:p>
          <a:p>
            <a:pPr algn="just">
              <a:lnSpc>
                <a:spcPct val="150000"/>
              </a:lnSpc>
            </a:pPr>
            <a:r>
              <a:rPr lang="tr-TR" sz="2400" dirty="0"/>
              <a:t>Hava yolu tıkanıklığı; hızlı ve etkili bir şekilde müdahale edilmezse solunum ve kalp durmasına dahi neden olabilir.</a:t>
            </a:r>
          </a:p>
          <a:p>
            <a:pPr algn="just">
              <a:lnSpc>
                <a:spcPct val="150000"/>
              </a:lnSpc>
            </a:pPr>
            <a:r>
              <a:rPr lang="tr-TR" sz="2400" dirty="0"/>
              <a:t>Bu yüzden aniden nefes alamadığını veya boğulduğunu belirten bir kişide, yabancı cisme bağlı havayolu tıkanıklığı akla gelmelidir.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015FFDE8-88A8-42AE-8BD3-0C5AEA58F1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935519E-0ED0-5803-EDAF-87A9749987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91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2DFFC14-7626-497C-9368-BD326228D89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 txBox="1">
            <a:spLocks/>
          </p:cNvSpPr>
          <p:nvPr/>
        </p:nvSpPr>
        <p:spPr>
          <a:xfrm>
            <a:off x="8634" y="341697"/>
            <a:ext cx="79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200" dirty="0"/>
              <a:t>Bebeklerde (29 gün-1 yaş) Havayolu Tıkanıklığı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212A978-FEBB-8D4E-8EB7-E0BB99554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2132856"/>
            <a:ext cx="5256584" cy="394243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9E07C3A-A43C-4C72-8CE3-91D0209F30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5899B6C3-93D9-663D-5D7A-AE66B5ACE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51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B55E970-6E48-4948-AD47-184DC4E1886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endParaRPr lang="tr-TR" sz="2000" i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916832"/>
            <a:ext cx="7993601" cy="230425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tr-TR" sz="2400" dirty="0"/>
              <a:t>Bebekler gıda başta olmak üzere küçük oyuncak ve cisimleri solunum yoluna kaçırabilirler.</a:t>
            </a:r>
          </a:p>
          <a:p>
            <a:pPr algn="just">
              <a:lnSpc>
                <a:spcPct val="110000"/>
              </a:lnSpc>
            </a:pPr>
            <a:r>
              <a:rPr lang="tr-TR" sz="2400" dirty="0"/>
              <a:t>Bebekler yemek yerken, oyuncaklarla oynarken veya evin içinde emeklerken aniden nefes almakta zorlanırsa büyük ihtimalle yabancı cisim yutmuştur.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tr-TR" sz="24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B6B282A-DD75-4A5C-9751-390D0027B7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A1AA216-213C-4409-9B58-65F91F5420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206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85A3F161-B675-493E-9980-EC84E7C23FB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Belirti Ve Bulgular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8839" y="1916832"/>
            <a:ext cx="7921593" cy="381642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Bebeklerde havayolu tıkanıklığını anlamak yetişkine göre daha zordur.</a:t>
            </a:r>
          </a:p>
          <a:p>
            <a:pPr algn="just"/>
            <a:r>
              <a:rPr lang="tr-TR" sz="2400" dirty="0"/>
              <a:t>Konuşma yetisi ve tıkanma sonrası yetişkinler tarafından ortaya konan beden hareketlerini bebeklerde görmek mümkün değildir.</a:t>
            </a:r>
          </a:p>
          <a:p>
            <a:pPr algn="just"/>
            <a:r>
              <a:rPr lang="tr-TR" sz="2400" dirty="0"/>
              <a:t>Bu nedenle, bebeklerde meydana gelen tıkanıklığı anlayabilmek için </a:t>
            </a:r>
            <a:r>
              <a:rPr lang="tr-TR" sz="2400" b="1" i="1" dirty="0"/>
              <a:t>bebeğin göğüs ve karın hareketlerini izlemek, ağız ve burundan nefes alıp verme ile oluşan hava akımını dinlemek ve hissetmeye çalışmak </a:t>
            </a:r>
            <a:r>
              <a:rPr lang="tr-TR" sz="2400" dirty="0"/>
              <a:t>gerekmektedir.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EAB816F-7606-420F-9327-046E857F9E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DF2E6F5A-5ECC-28B9-D599-50D1E5A627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93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4FBFD05C-363A-4881-AB6F-B1073BD22E4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Belirti Ve Bulgular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2" y="1628800"/>
            <a:ext cx="4104456" cy="4608512"/>
          </a:xfrm>
        </p:spPr>
        <p:txBody>
          <a:bodyPr>
            <a:normAutofit/>
          </a:bodyPr>
          <a:lstStyle/>
          <a:p>
            <a:r>
              <a:rPr lang="tr-TR" sz="2400" b="1" i="1" dirty="0"/>
              <a:t>Kısmi tıkanıklık durumunda:</a:t>
            </a:r>
            <a:endParaRPr lang="tr-TR" sz="2400" dirty="0"/>
          </a:p>
          <a:p>
            <a:pPr lvl="1"/>
            <a:r>
              <a:rPr lang="tr-TR" sz="2400" dirty="0"/>
              <a:t>Zorlanarak nefes alma, öksürme ve ağlama</a:t>
            </a:r>
          </a:p>
          <a:p>
            <a:pPr lvl="1"/>
            <a:r>
              <a:rPr lang="tr-TR" sz="2400" dirty="0"/>
              <a:t>Boğulurcasına devam eden öksürük</a:t>
            </a:r>
          </a:p>
          <a:p>
            <a:pPr lvl="1"/>
            <a:r>
              <a:rPr lang="tr-TR" sz="2400" dirty="0"/>
              <a:t>Öğürme</a:t>
            </a:r>
          </a:p>
          <a:p>
            <a:pPr lvl="1"/>
            <a:r>
              <a:rPr lang="tr-TR" sz="2400" dirty="0"/>
              <a:t>Korku, heyecan ve panikle el kol hareketleri yapma, çırpınma</a:t>
            </a:r>
          </a:p>
          <a:p>
            <a:pPr lvl="1"/>
            <a:r>
              <a:rPr lang="tr-TR" sz="2400" dirty="0"/>
              <a:t>Yaşıyla uyumlu sesler çıkarma</a:t>
            </a:r>
            <a:endParaRPr lang="tr-TR" sz="2400" dirty="0">
              <a:effectLst/>
            </a:endParaRPr>
          </a:p>
        </p:txBody>
      </p:sp>
      <p:sp>
        <p:nvSpPr>
          <p:cNvPr id="4" name="İçerik Yer Tutucusu 1"/>
          <p:cNvSpPr txBox="1">
            <a:spLocks/>
          </p:cNvSpPr>
          <p:nvPr/>
        </p:nvSpPr>
        <p:spPr>
          <a:xfrm>
            <a:off x="4716016" y="1628800"/>
            <a:ext cx="442798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b="1" i="1" dirty="0"/>
              <a:t>Tam tıkanıklık durumunda:</a:t>
            </a:r>
            <a:endParaRPr lang="tr-TR" sz="2400" dirty="0"/>
          </a:p>
          <a:p>
            <a:pPr lvl="1"/>
            <a:r>
              <a:rPr lang="tr-TR" sz="2400" dirty="0"/>
              <a:t>Öksürememe</a:t>
            </a:r>
          </a:p>
          <a:p>
            <a:pPr lvl="1"/>
            <a:r>
              <a:rPr lang="tr-TR" sz="2400" dirty="0"/>
              <a:t>Ses çıkaramama</a:t>
            </a:r>
          </a:p>
          <a:p>
            <a:pPr lvl="1"/>
            <a:r>
              <a:rPr lang="tr-TR" sz="2400" dirty="0"/>
              <a:t>Ağlayamama</a:t>
            </a:r>
          </a:p>
          <a:p>
            <a:pPr lvl="1"/>
            <a:r>
              <a:rPr lang="tr-TR" sz="2400" dirty="0"/>
              <a:t>Nefes alamama</a:t>
            </a:r>
          </a:p>
          <a:p>
            <a:pPr lvl="1"/>
            <a:r>
              <a:rPr lang="tr-TR" sz="2400" dirty="0"/>
              <a:t>Tepki vermeme/verememe</a:t>
            </a:r>
          </a:p>
          <a:p>
            <a:pPr lvl="1"/>
            <a:r>
              <a:rPr lang="tr-TR" sz="2400" dirty="0"/>
              <a:t>Rengin morarmaya başlamasıdır.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22B09E0-863E-4B32-9401-570F00B3F3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13ED0AD-EA12-76C5-199C-7927CB1400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06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DEA0A8EC-9CD3-4B6E-8587-3BE1AC4966A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Kısmi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3071" y="1772816"/>
            <a:ext cx="5047041" cy="4104456"/>
          </a:xfrm>
        </p:spPr>
        <p:txBody>
          <a:bodyPr>
            <a:normAutofit fontScale="92500"/>
          </a:bodyPr>
          <a:lstStyle/>
          <a:p>
            <a:pPr algn="just"/>
            <a:r>
              <a:rPr lang="tr-TR" sz="2400" dirty="0"/>
              <a:t>Bebeğin kendi kendine solumasına ve öksürmesine izin vererek izleyin.</a:t>
            </a:r>
          </a:p>
          <a:p>
            <a:pPr algn="just"/>
            <a:r>
              <a:rPr lang="tr-TR" sz="2400" dirty="0"/>
              <a:t>Bebeği kucağınıza alıp başını yükseltip ya da gazını çıkarıyormuş gibi omzunuza yaslayın ve kendi çabası ile yabancı cismi çıkarmasını bekleyin.</a:t>
            </a:r>
          </a:p>
          <a:p>
            <a:pPr algn="just"/>
            <a:r>
              <a:rPr lang="tr-TR" sz="2400" dirty="0"/>
              <a:t>Kısmi hava yolu tıkanıklığında sırt vuruları ve göğüs basıları gibi aşırıya kaçan yaklaşımlar, istenmeyen ciddi sonuçlara neden olabilir ve hava yolu tıkanıklığını kötüleştirebilir.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91B9665-36DE-4C92-9F16-1D99967C49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AC4BC16-D6E3-4DBC-8026-6EDF9A60D9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110544"/>
            <a:ext cx="2571750" cy="34290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56FB0DA-C374-FEE3-62C2-AB19A7C0F9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46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EB1418D-DDB5-4AE5-B182-105B89349AD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0" y="1988840"/>
            <a:ext cx="7848872" cy="3600400"/>
          </a:xfrm>
        </p:spPr>
        <p:txBody>
          <a:bodyPr>
            <a:normAutofit/>
          </a:bodyPr>
          <a:lstStyle/>
          <a:p>
            <a:pPr algn="just"/>
            <a:r>
              <a:rPr lang="tr-TR" sz="2400" b="1" i="1" dirty="0"/>
              <a:t>Bebekte yanıt (tepki) varsa:</a:t>
            </a:r>
            <a:endParaRPr lang="tr-TR" sz="2400" dirty="0"/>
          </a:p>
          <a:p>
            <a:pPr lvl="1" algn="just"/>
            <a:r>
              <a:rPr lang="tr-TR" sz="2400" dirty="0"/>
              <a:t>Hemen etrafınıza seslenin, yardım isteyin ve 112 acil yardım numarasını arayın ya da aratın.</a:t>
            </a:r>
          </a:p>
          <a:p>
            <a:pPr lvl="1" algn="just"/>
            <a:r>
              <a:rPr lang="tr-TR" sz="2400" dirty="0"/>
              <a:t>Bu aşamada:</a:t>
            </a:r>
          </a:p>
          <a:p>
            <a:pPr lvl="2" algn="just"/>
            <a:r>
              <a:rPr lang="tr-TR" sz="2000" dirty="0"/>
              <a:t>Akıllı telefonunuz varsa 112 acil yardım numarasını arayın ve hoparlörü açıp bir yandan telefondaki sağlık görevlisinin direktiflerini dinleyin.</a:t>
            </a:r>
          </a:p>
          <a:p>
            <a:pPr lvl="2" algn="just"/>
            <a:r>
              <a:rPr lang="tr-TR" sz="2000" dirty="0"/>
              <a:t>Yardım çağırma ve ilk yardım basamaklarını eşzamanlı olarak yürütün.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122C94D-C5B2-44A7-8BAF-4202EB824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09D0F0A-FE45-81BF-FEA0-92909F98FD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87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D6E460F6-2CB4-4D75-BA5C-8AB9261CEF7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952696"/>
            <a:ext cx="5226081" cy="4140600"/>
          </a:xfrm>
        </p:spPr>
        <p:txBody>
          <a:bodyPr>
            <a:noAutofit/>
          </a:bodyPr>
          <a:lstStyle/>
          <a:p>
            <a:pPr algn="just"/>
            <a:r>
              <a:rPr lang="tr-TR" sz="2400" b="1" i="1" dirty="0"/>
              <a:t>Sırt vurusu:</a:t>
            </a:r>
            <a:endParaRPr lang="tr-TR" sz="2400" dirty="0"/>
          </a:p>
          <a:p>
            <a:pPr lvl="1" algn="just"/>
            <a:r>
              <a:rPr lang="tr-TR" sz="2000" dirty="0"/>
              <a:t>Bebeği yüzü baş aşağı ve başı gövdesinden daha aşağıda olacak şekilde ön kolunuz boyunca yatırın.</a:t>
            </a:r>
          </a:p>
          <a:p>
            <a:pPr lvl="1" algn="just"/>
            <a:r>
              <a:rPr lang="tr-TR" sz="2000" dirty="0"/>
              <a:t>Bebeğin düşmesini önlemek için ve yabancı cismin çıkarılmasına yardımcı olmak için oturur veya diz çökmüş pozisyonda iken uyluklarınızdan destek alın.</a:t>
            </a:r>
          </a:p>
          <a:p>
            <a:pPr lvl="1" algn="just"/>
            <a:r>
              <a:rPr lang="tr-TR" sz="2000" dirty="0"/>
              <a:t>Bu esnada bebeğin başı aşağı ve yüzüstü pozisyonda olduğundan emin olun.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852936"/>
            <a:ext cx="2880000" cy="2160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0F27B32-D32F-471F-A010-A342CCB6D1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1CE2D2B-B914-BA26-A1FF-EF972C7F1C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7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F1B1F791-6426-47D7-94AC-2FFCB3E56E0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0" y="1787539"/>
            <a:ext cx="4747979" cy="3816426"/>
          </a:xfrm>
        </p:spPr>
        <p:txBody>
          <a:bodyPr>
            <a:noAutofit/>
          </a:bodyPr>
          <a:lstStyle/>
          <a:p>
            <a:pPr algn="just"/>
            <a:r>
              <a:rPr lang="tr-TR" sz="2400" b="1" i="1" dirty="0"/>
              <a:t>Sırt vurusu:</a:t>
            </a:r>
            <a:endParaRPr lang="tr-TR" sz="2400" dirty="0"/>
          </a:p>
          <a:p>
            <a:pPr lvl="1" algn="just"/>
            <a:r>
              <a:rPr lang="tr-TR" sz="2000" dirty="0"/>
              <a:t>Bir elin başparmağını alt çenenin açısına ve aynı elden bir veya iki parmağınızı çenenin diğer tarafındaki aynı noktaya yerleştirerek bebeğin başını destekleyin.</a:t>
            </a:r>
          </a:p>
          <a:p>
            <a:pPr lvl="1" algn="just"/>
            <a:r>
              <a:rPr lang="tr-TR" sz="2000" dirty="0"/>
              <a:t>Baş desteği yaparken çenenin altındaki yumuşak dokuları sıkıştırmayın, boğazına bastırmayın ve bebeğin ağzını kapatmayın.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2F1650D-6714-3D43-BA2B-2106E6B7B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20" y="2348880"/>
            <a:ext cx="2875321" cy="280831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50A7463-E894-4C5F-8BC7-57A1DFC203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C22833E-94AD-3FE8-63F2-AE81D743AC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28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DD74E7F9-B49D-410C-B3C4-42F432BEF33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65644" y="0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03548" y="1573484"/>
            <a:ext cx="8136904" cy="2520280"/>
          </a:xfrm>
        </p:spPr>
        <p:txBody>
          <a:bodyPr>
            <a:noAutofit/>
          </a:bodyPr>
          <a:lstStyle/>
          <a:p>
            <a:pPr algn="just"/>
            <a:r>
              <a:rPr lang="tr-TR" sz="2400" b="1" i="1" dirty="0"/>
              <a:t>Sırt vurusu:</a:t>
            </a:r>
            <a:endParaRPr lang="tr-TR" sz="2400" dirty="0"/>
          </a:p>
          <a:p>
            <a:pPr lvl="1" algn="just"/>
            <a:r>
              <a:rPr lang="tr-TR" sz="2000" dirty="0"/>
              <a:t>Serbest elinizin topuğu ile bebeğin kürek kemikleri arasına aşağı ileri yöne doğru beş defa sert sırt vurusu yapın.</a:t>
            </a:r>
          </a:p>
          <a:p>
            <a:pPr lvl="1" algn="just"/>
            <a:r>
              <a:rPr lang="tr-TR" sz="2000" dirty="0"/>
              <a:t>Bebeği diğer kolunuzun üzerine sırt üstü ve başı hafif aşağıda olacak şekilde tek hamlede çevirin.</a:t>
            </a:r>
          </a:p>
          <a:p>
            <a:pPr lvl="1" algn="just"/>
            <a:r>
              <a:rPr lang="tr-TR" sz="2000" dirty="0"/>
              <a:t>Çevirme işlemi sırasında sırt vurusu yapan elinizi bebeğin başının arkasına yerleştirerek başı desteklemeyi unutmayın.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74" y="4660228"/>
            <a:ext cx="2400000" cy="18000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13" y="4660228"/>
            <a:ext cx="2400000" cy="180000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52" y="4648752"/>
            <a:ext cx="2400000" cy="1800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A8323D3-9E2B-487B-8F12-34FABAFEFC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9FE16222-84EA-926D-FD2E-DBD0E07902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78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2F8DF0F-EE8C-4FCC-8466-61315EE9F3C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0" y="2204864"/>
            <a:ext cx="7848872" cy="3312368"/>
          </a:xfrm>
        </p:spPr>
        <p:txBody>
          <a:bodyPr>
            <a:normAutofit/>
          </a:bodyPr>
          <a:lstStyle/>
          <a:p>
            <a:pPr lvl="1" algn="just"/>
            <a:r>
              <a:rPr lang="tr-TR" sz="2400" dirty="0"/>
              <a:t>Cismin çıkıp çıkmadığını ve bebeğin rahatça nefes alıp alamadığını kontrol edin.</a:t>
            </a:r>
          </a:p>
          <a:p>
            <a:pPr lvl="1" algn="just"/>
            <a:r>
              <a:rPr lang="tr-TR" sz="2400" dirty="0"/>
              <a:t>Cismi görüyorsanız, katı bir cisimse ve </a:t>
            </a:r>
            <a:r>
              <a:rPr lang="tr-TR" sz="2400" b="1" dirty="0"/>
              <a:t>çıkarabileceğinizden emin iseniz</a:t>
            </a:r>
            <a:r>
              <a:rPr lang="tr-TR" sz="2400" dirty="0"/>
              <a:t> parmak süpürme hareketi ile tek hamlede almaya çalışın. Ancak emin değilseniz dokunmayın ve kesinlikle arkaya doğru itmeyin. Rastgele parmak süpürme manevrasını kullanmaktan kaçının.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78C7358-5245-45B0-880F-405EBC9017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852AA3B9-F3B0-486D-3B9E-AA157C4A07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4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CB38AE0-04E1-4038-9A38-DEA240FD82F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Genel Bilgiler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752" y="1531856"/>
            <a:ext cx="8229600" cy="50405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tr-TR" sz="2400" dirty="0">
                <a:cs typeface="Times New Roman" panose="02020603050405020304" pitchFamily="18" charset="0"/>
              </a:rPr>
              <a:t>Hava yolu tıkanıklığı karşımıza iki şekilde çıkabilir:</a:t>
            </a:r>
          </a:p>
          <a:p>
            <a:pPr lvl="1" algn="just">
              <a:lnSpc>
                <a:spcPct val="150000"/>
              </a:lnSpc>
            </a:pPr>
            <a:r>
              <a:rPr lang="tr-TR" sz="2400" b="1" dirty="0">
                <a:cs typeface="Times New Roman" panose="02020603050405020304" pitchFamily="18" charset="0"/>
              </a:rPr>
              <a:t>Kısmi tıkanma: </a:t>
            </a:r>
            <a:r>
              <a:rPr lang="tr-TR" sz="2400" dirty="0">
                <a:cs typeface="Times New Roman" panose="02020603050405020304" pitchFamily="18" charset="0"/>
              </a:rPr>
              <a:t>Yutulan veya hava yoluna kaçan yabancı cismin, hava geçişinde azalmaya neden olması sonucu ortaya çıkan tabloya verilen isimdir. </a:t>
            </a:r>
            <a:r>
              <a:rPr lang="tr-TR" sz="2400" u="sng" dirty="0">
                <a:cs typeface="Times New Roman" panose="02020603050405020304" pitchFamily="18" charset="0"/>
              </a:rPr>
              <a:t>Kısmi tıkanmada az da olsa bir miktar hava geçişi vardır</a:t>
            </a:r>
            <a:r>
              <a:rPr lang="tr-TR" sz="2400" dirty="0">
                <a:cs typeface="Times New Roman" panose="02020603050405020304" pitchFamily="18" charset="0"/>
              </a:rPr>
              <a:t>. Ancak kısmi tıkanıklık tam tıkanıklığa ilerleyebilir.</a:t>
            </a:r>
          </a:p>
          <a:p>
            <a:pPr lvl="1" algn="just">
              <a:lnSpc>
                <a:spcPct val="150000"/>
              </a:lnSpc>
            </a:pPr>
            <a:r>
              <a:rPr lang="tr-TR" sz="2400" b="1" dirty="0">
                <a:cs typeface="Times New Roman" panose="02020603050405020304" pitchFamily="18" charset="0"/>
              </a:rPr>
              <a:t>Tam tıkanma: </a:t>
            </a:r>
            <a:r>
              <a:rPr lang="tr-TR" sz="2400" dirty="0">
                <a:cs typeface="Times New Roman" panose="02020603050405020304" pitchFamily="18" charset="0"/>
              </a:rPr>
              <a:t>Yutulan veya hava yoluna kaçırılan yabancı cismin hava geçişini tamamen engellemesi sonucu ortaya çıkan tablodur. </a:t>
            </a:r>
            <a:r>
              <a:rPr lang="tr-TR" sz="2400" u="sng" dirty="0">
                <a:cs typeface="Times New Roman" panose="02020603050405020304" pitchFamily="18" charset="0"/>
              </a:rPr>
              <a:t>Tam tıkanmada hava geçişi yoktur.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5BE6A5E-A6AE-46A8-8405-8C3EB9046C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2230C78-F364-C672-9DB0-BBAB7BFF19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77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D1B3E0FE-7E9B-4637-A9B9-9B352A5DB09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457200" y="1633662"/>
            <a:ext cx="4618856" cy="5224338"/>
          </a:xfrm>
        </p:spPr>
        <p:txBody>
          <a:bodyPr>
            <a:noAutofit/>
          </a:bodyPr>
          <a:lstStyle/>
          <a:p>
            <a:pPr algn="just"/>
            <a:r>
              <a:rPr lang="tr-TR" sz="2400" b="1" i="1" dirty="0"/>
              <a:t>Göğüs basısı:</a:t>
            </a:r>
            <a:endParaRPr lang="tr-TR" sz="2400" dirty="0"/>
          </a:p>
          <a:p>
            <a:pPr lvl="1" algn="just"/>
            <a:r>
              <a:rPr lang="tr-TR" sz="2400" dirty="0"/>
              <a:t>Bebek baş aşağı ve sırtüstü pozisyonda olmalıdır.</a:t>
            </a:r>
          </a:p>
          <a:p>
            <a:pPr lvl="1" algn="just"/>
            <a:r>
              <a:rPr lang="tr-TR" sz="2400" dirty="0"/>
              <a:t>Meme çizgisinin yaklaşık bir parmak altında bebeğin göğüs kemiğinin (iman tahtası) ortasına iki parmağınızı (işaret ve orta parmak) yerleştirin.</a:t>
            </a:r>
          </a:p>
          <a:p>
            <a:pPr lvl="1" algn="just"/>
            <a:r>
              <a:rPr lang="tr-TR" sz="2400" dirty="0"/>
              <a:t>Göğüs ön arka çapının yaklaşık üçte biri kadar çökmeye neden olacak şekilde göğüs basısı yapın.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675487"/>
            <a:ext cx="3360000" cy="252000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F5E3460-4B54-4416-B976-037E5209DF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A9C4835-4617-57D7-9D62-5FA696DA65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3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08E671C-0962-44A5-80DD-620E9E6FC68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11560" y="1734997"/>
            <a:ext cx="7488832" cy="2304256"/>
          </a:xfrm>
        </p:spPr>
        <p:txBody>
          <a:bodyPr>
            <a:noAutofit/>
          </a:bodyPr>
          <a:lstStyle/>
          <a:p>
            <a:pPr algn="just"/>
            <a:r>
              <a:rPr lang="tr-TR" sz="2400" b="1" i="1" dirty="0"/>
              <a:t>Göğüs basısı:</a:t>
            </a:r>
            <a:endParaRPr lang="tr-TR" sz="2400" dirty="0"/>
          </a:p>
          <a:p>
            <a:pPr lvl="1" algn="just"/>
            <a:r>
              <a:rPr lang="tr-TR" sz="2000" dirty="0"/>
              <a:t>Göğüs basılarını Temel Yaşam Desteğindeki basılara benzer ancak daha keskin ve daha yavaş bir hızda, içeri ve yukarı doğru iterek uygulayın.</a:t>
            </a:r>
          </a:p>
          <a:p>
            <a:pPr lvl="1" algn="just"/>
            <a:r>
              <a:rPr lang="tr-TR" sz="2000" dirty="0"/>
              <a:t>Göğüs basısını peş peşe beş defa tekrarlayın.</a:t>
            </a:r>
          </a:p>
          <a:p>
            <a:pPr lvl="1" algn="just"/>
            <a:r>
              <a:rPr lang="tr-TR" sz="2000" dirty="0"/>
              <a:t>Yabancı cismin çıkıp çıkmadığını kontrol edin.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811DE5B-B8A9-41AD-B7D6-214C82B31B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E76B4C7-35D5-406F-8147-AD9B7BC9C1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4059429"/>
            <a:ext cx="3384376" cy="253828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DB8BD94-1FBD-CFAC-9101-5650A566CD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17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ABB580F-FB1C-447A-9101-7BE29E573DF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Bebeklerde Havayolu Tıkanıklığı</a:t>
            </a:r>
            <a:br>
              <a:rPr lang="tr-TR" sz="3600" dirty="0"/>
            </a:br>
            <a:r>
              <a:rPr lang="tr-TR" sz="2400" i="1" dirty="0"/>
              <a:t>Tam Havayolu Tıkanıklığında İlk Yardım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2" y="1844824"/>
            <a:ext cx="8064896" cy="4392488"/>
          </a:xfrm>
        </p:spPr>
        <p:txBody>
          <a:bodyPr>
            <a:noAutofit/>
          </a:bodyPr>
          <a:lstStyle/>
          <a:p>
            <a:r>
              <a:rPr lang="tr-TR" sz="2400" b="1" dirty="0"/>
              <a:t>Bebek yanıtsız (tepkisiz) hale gelirse veya yanıtsız (tepkisiz) halde bulunursa:</a:t>
            </a:r>
            <a:endParaRPr lang="tr-TR" sz="2400" dirty="0"/>
          </a:p>
          <a:p>
            <a:pPr lvl="1" algn="just"/>
            <a:r>
              <a:rPr lang="tr-TR" sz="2000" dirty="0"/>
              <a:t>Bebeği yere veya sert ve güvenli bir yüzeye yatırın.</a:t>
            </a:r>
          </a:p>
          <a:p>
            <a:pPr lvl="1" algn="just"/>
            <a:r>
              <a:rPr lang="tr-TR" sz="2000" dirty="0"/>
              <a:t>Hemen etrafınıza seslenin, yardım isteyin ve 112 acil yardım numarasını arayın ya da aratın.</a:t>
            </a:r>
          </a:p>
          <a:p>
            <a:pPr lvl="1" algn="just"/>
            <a:r>
              <a:rPr lang="tr-TR" sz="2000" dirty="0"/>
              <a:t>Bu aşamada:</a:t>
            </a:r>
          </a:p>
          <a:p>
            <a:pPr lvl="2" algn="just"/>
            <a:r>
              <a:rPr lang="tr-TR" sz="2000" dirty="0"/>
              <a:t>Akıllı telefonunuz varsa 112 acil yardım numarasını arayın ve hoparlörü açıp bir yandan telefondaki sağlık görevlisinin direktiflerini dinleyin ve uygulayın.</a:t>
            </a:r>
          </a:p>
          <a:p>
            <a:pPr lvl="2" algn="just"/>
            <a:r>
              <a:rPr lang="tr-TR" sz="2000" dirty="0"/>
              <a:t>Yardım çağırma ve ilk yardım basamaklarını eşzamanlı olarak yürütün.</a:t>
            </a:r>
          </a:p>
          <a:p>
            <a:pPr lvl="1" algn="just"/>
            <a:r>
              <a:rPr lang="tr-TR" sz="2000" dirty="0"/>
              <a:t>Temel Yaşam Desteğine başlayın.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19DC3AA-F133-4BBD-8FFB-B971CD3721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844FE174-8F34-AE65-08A3-7D74086BF1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95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9F163AB-5881-4085-8FFC-1EA1A422F115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  <a:endParaRPr lang="tr-TR" sz="2000" i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539552" y="1577894"/>
            <a:ext cx="8064896" cy="4896544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 algn="just"/>
            <a:r>
              <a:rPr lang="tr-TR" sz="2400" dirty="0"/>
              <a:t>Yabancı cisme bağlı havayolu tıkanıklıkları hayatı tehdit eden acil durumlardandır.</a:t>
            </a:r>
          </a:p>
          <a:p>
            <a:pPr lvl="0" algn="just"/>
            <a:r>
              <a:rPr lang="tr-TR" sz="2400" dirty="0"/>
              <a:t>Havayolu tıkanıklığının en yaygın nedenleri arasında; yetişkinlerde gıdalar, bebek ve çocuklarda ise gıdanın yanı sıra bozuk para ve küçük oyuncaklar yer alır.</a:t>
            </a:r>
          </a:p>
          <a:p>
            <a:pPr algn="just"/>
            <a:r>
              <a:rPr lang="tr-TR" sz="2400" dirty="0"/>
              <a:t>Yetişkin ve 1 (bir) yaşından büyük çocuklarda havayolu tıkanıklığına yönelik olarak aynı ilk yardım uygulamaları yapılır. Havayolunu açmak için uygulanan sırt vuruları, karın basıları ve göğüs basıları eşit oranda etki eden yaklaşımlardır.</a:t>
            </a:r>
          </a:p>
          <a:p>
            <a:pPr lvl="0" algn="just"/>
            <a:r>
              <a:rPr lang="tr-TR" sz="2400" dirty="0"/>
              <a:t>Bebeklerde ise; havayolunu açmak için sırt vurusu ve göğüs basıları dönüşümlü olarak uygulanırken, karın basıları ise uygulanmaz.</a:t>
            </a:r>
            <a:endParaRPr lang="tr-TR" sz="2400" dirty="0">
              <a:effectLst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8AF7F5B-97C6-4A0D-920C-A40A37A6BD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7E86323-5B91-25B0-39D4-09EBB63B46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C6143515-DCC2-41B6-A580-4BEACACC13C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Genel Bilgiler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2433" y="1595304"/>
            <a:ext cx="5925344" cy="4464496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Hava yolu tıkanıklığının tipine göre belirti ve bulgular farklı şekillerde karşımıza çıkabilir. Bunlar:</a:t>
            </a:r>
          </a:p>
          <a:p>
            <a:pPr lvl="1" algn="just"/>
            <a:r>
              <a:rPr lang="tr-TR" sz="2400" dirty="0"/>
              <a:t>Kuvvetli veya zayıf bir öksürük</a:t>
            </a:r>
          </a:p>
          <a:p>
            <a:pPr lvl="1" algn="just"/>
            <a:r>
              <a:rPr lang="tr-TR" sz="2400" dirty="0"/>
              <a:t>Boğazı bir veya iki elle kavrama (</a:t>
            </a:r>
            <a:r>
              <a:rPr lang="tr-TR" sz="2400" b="1" dirty="0"/>
              <a:t>Evrensel Boğulma İşareti</a:t>
            </a:r>
            <a:r>
              <a:rPr lang="tr-TR" sz="2400" dirty="0"/>
              <a:t>)</a:t>
            </a:r>
          </a:p>
          <a:p>
            <a:pPr lvl="1" algn="just"/>
            <a:r>
              <a:rPr lang="tr-TR" sz="2400" dirty="0"/>
              <a:t>Konuşamama, ağlama, nefes alamama</a:t>
            </a:r>
          </a:p>
          <a:p>
            <a:pPr lvl="1" algn="just"/>
            <a:r>
              <a:rPr lang="tr-TR" sz="2400" dirty="0"/>
              <a:t>Gürültülü veya hırıltılı nefes alıp verme</a:t>
            </a:r>
          </a:p>
          <a:p>
            <a:pPr lvl="1" algn="just"/>
            <a:r>
              <a:rPr lang="tr-TR" sz="2400" dirty="0"/>
              <a:t>Panikleme</a:t>
            </a:r>
          </a:p>
          <a:p>
            <a:pPr lvl="1" algn="just"/>
            <a:r>
              <a:rPr lang="tr-TR" sz="2400" dirty="0"/>
              <a:t>Nefes alma çabası</a:t>
            </a:r>
          </a:p>
          <a:p>
            <a:pPr lvl="1" algn="just"/>
            <a:r>
              <a:rPr lang="tr-TR" sz="2400" dirty="0"/>
              <a:t>Cilt renginde morarma</a:t>
            </a:r>
          </a:p>
          <a:p>
            <a:pPr lvl="1" algn="just"/>
            <a:r>
              <a:rPr lang="tr-TR" sz="2400" dirty="0"/>
              <a:t>Bilinç kaybıdır.</a:t>
            </a:r>
            <a:endParaRPr lang="tr-TR" sz="2400" u="sng" dirty="0">
              <a:cs typeface="Times New Roman" panose="02020603050405020304" pitchFamily="18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290AFBE-D8C3-EB42-86ED-E12550AB9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115" y="4478039"/>
            <a:ext cx="2784310" cy="208823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63C76A8-E64C-47DC-8F0D-CCD1F84669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E3E1689-6DDA-140D-CF69-E46B2099D8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EF8D1EC-A3A0-481A-AABC-C76E8A53F12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B6FB14A2-3C21-4CC8-A3DE-59FD6EC9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13980C1-83C8-4661-A77F-1ADF43E35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24D2D0F-DA85-4C32-B3F0-D5FED13DF3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49" y="3140968"/>
            <a:ext cx="3533237" cy="264992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1D1F3C5B-F0F8-45A1-A4B5-B86994B427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140968"/>
            <a:ext cx="3533238" cy="2649929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8E63ECA-68CA-9120-67FB-B1B696D801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3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8F0264A-21AA-4A22-A818-31AC45E3573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9208" y="3284984"/>
            <a:ext cx="8085584" cy="4680520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Yetişkinlerde havayolu tıkanıklığının en sık nedeni yabancı cisimlerdir ve genellikle kişi yemek yerken veya içerken ortaya çıkar.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519CEE5-2E6E-4FAB-AA73-CF65628C1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9CF682B-D803-F178-DAB9-9E79C7DDD2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8F0264A-21AA-4A22-A818-31AC45E3573F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864" y="1628800"/>
            <a:ext cx="8085584" cy="4680520"/>
          </a:xfrm>
        </p:spPr>
        <p:txBody>
          <a:bodyPr>
            <a:noAutofit/>
          </a:bodyPr>
          <a:lstStyle/>
          <a:p>
            <a:pPr algn="just"/>
            <a:r>
              <a:rPr lang="tr-TR" sz="2400" dirty="0"/>
              <a:t>Yetişkinlerde aşağıda sayılan durumlar hava yolu tıkanıklığı için risk oluşturur:</a:t>
            </a:r>
          </a:p>
          <a:p>
            <a:pPr lvl="1" algn="just"/>
            <a:r>
              <a:rPr lang="tr-TR" sz="2400" dirty="0"/>
              <a:t>Bilinç düzeyindeki azalma</a:t>
            </a:r>
          </a:p>
          <a:p>
            <a:pPr lvl="1" algn="just"/>
            <a:r>
              <a:rPr lang="tr-TR" sz="2400" dirty="0"/>
              <a:t>İlaç ve/veya alkol kullanımı</a:t>
            </a:r>
          </a:p>
          <a:p>
            <a:pPr lvl="1" algn="just"/>
            <a:r>
              <a:rPr lang="tr-TR" sz="2400" dirty="0"/>
              <a:t>Yutma ve öksürük reflekslerini etkileyen nörolojik bozukluklar (örneğin; felç, Parkinson hastalığı, bunama)</a:t>
            </a:r>
          </a:p>
          <a:p>
            <a:pPr lvl="1" algn="just"/>
            <a:r>
              <a:rPr lang="tr-TR" sz="2400" dirty="0"/>
              <a:t>Solunum sistemini etkileyen hastalıklar</a:t>
            </a:r>
          </a:p>
          <a:p>
            <a:pPr lvl="1" algn="just"/>
            <a:r>
              <a:rPr lang="tr-TR" sz="2400" dirty="0"/>
              <a:t>Kötü diş sağlığı</a:t>
            </a:r>
          </a:p>
          <a:p>
            <a:pPr lvl="1" algn="just"/>
            <a:r>
              <a:rPr lang="tr-TR" sz="2400" dirty="0"/>
              <a:t>Yaşlılık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519CEE5-2E6E-4FAB-AA73-CF65628C1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725FB3C-08D3-16B1-4FE2-61A826CCFE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9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0C88FAFD-DCC3-4390-B1AC-F865D7CEA89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539552" y="288818"/>
            <a:ext cx="590465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Yetişkinlerde Havayolu Tıkanıklığı</a:t>
            </a:r>
            <a:br>
              <a:rPr lang="tr-TR" sz="3600" dirty="0"/>
            </a:br>
            <a:r>
              <a:rPr lang="tr-TR" sz="2400" i="1" dirty="0"/>
              <a:t>Belirti ve Bulgular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67444" y="1988840"/>
            <a:ext cx="4557192" cy="4443515"/>
          </a:xfrm>
        </p:spPr>
        <p:txBody>
          <a:bodyPr>
            <a:noAutofit/>
          </a:bodyPr>
          <a:lstStyle/>
          <a:p>
            <a:pPr lvl="0" algn="just"/>
            <a:r>
              <a:rPr lang="tr-TR" sz="2400" b="1" dirty="0"/>
              <a:t>Kısmi tıkanıklık durumunda:</a:t>
            </a:r>
            <a:endParaRPr lang="tr-TR" sz="2400" dirty="0"/>
          </a:p>
          <a:p>
            <a:pPr lvl="1" algn="just"/>
            <a:r>
              <a:rPr lang="tr-TR" sz="2400" dirty="0"/>
              <a:t>Kişi kuvvetli öksürebilir ve konuşabilir.</a:t>
            </a:r>
          </a:p>
          <a:p>
            <a:pPr lvl="1" algn="just"/>
            <a:r>
              <a:rPr lang="tr-TR" sz="2400" dirty="0"/>
              <a:t>Az da olsa nefes alabilir.</a:t>
            </a:r>
          </a:p>
          <a:p>
            <a:pPr lvl="1" algn="just"/>
            <a:r>
              <a:rPr lang="tr-TR" sz="2400" dirty="0"/>
              <a:t>Nefes alırken ıslık sesi duyulabilir.</a:t>
            </a:r>
          </a:p>
          <a:p>
            <a:pPr lvl="1" algn="just"/>
            <a:r>
              <a:rPr lang="tr-TR" sz="2400" dirty="0"/>
              <a:t>Tıkanıklığın devam etmesi halinde cildi mavimsi veya grimsi renge dönebilir.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1E58DCB7-2466-C942-853B-B736D6AB0A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47" y="2780928"/>
            <a:ext cx="3024337" cy="226825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80F897E-73C1-4184-AABA-AF654E83D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B6BBF33-7B86-98C6-3825-A955F4A15A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561" y="315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3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E922008-873D-4CF1-8EB4-C32031B47786}" vid="{8BDBD56E-0386-4381-B26B-EEB69C467E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3305</TotalTime>
  <Words>2239</Words>
  <Application>Microsoft Office PowerPoint</Application>
  <PresentationFormat>Ekran Gösterisi (4:3)</PresentationFormat>
  <Paragraphs>222</Paragraphs>
  <Slides>43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43</vt:i4>
      </vt:variant>
    </vt:vector>
  </HeadingPairs>
  <TitlesOfParts>
    <vt:vector size="47" baseType="lpstr">
      <vt:lpstr>Arial</vt:lpstr>
      <vt:lpstr>Calibri</vt:lpstr>
      <vt:lpstr>Times New Roman</vt:lpstr>
      <vt:lpstr>Tema1</vt:lpstr>
      <vt:lpstr>HAVAYOLU TIKANIKLIĞINDA  İLK YARDIM</vt:lpstr>
      <vt:lpstr>Sunum Planı</vt:lpstr>
      <vt:lpstr>Genel Bilgiler</vt:lpstr>
      <vt:lpstr>Genel Bilgiler</vt:lpstr>
      <vt:lpstr>Genel Bilgiler</vt:lpstr>
      <vt:lpstr>Yetişkinlerde Havayolu Tıkanıklığı</vt:lpstr>
      <vt:lpstr>Yetişkinlerde Havayolu Tıkanıklığı</vt:lpstr>
      <vt:lpstr>Yetişkinlerde Havayolu Tıkanıklığı</vt:lpstr>
      <vt:lpstr>Yetişkinlerde Havayolu Tıkanıklığı Belirti ve Bulgular</vt:lpstr>
      <vt:lpstr>Yetişkinlerde Havayolu Tıkanıklığı Belirti ve Bulgular</vt:lpstr>
      <vt:lpstr>Yetişkinlerde Havayolu Tıkanıklığı Belirti ve Bulgular</vt:lpstr>
      <vt:lpstr>Yetişkinlerde Havayolu Tıkanıklığı Kısmi Havayolu Tıkanıklığında İlk Yardım</vt:lpstr>
      <vt:lpstr>Yetişkinlerde Havayolu Tıkanıklığı Tam Havayolu Tıkanıklığında İlk Yardım</vt:lpstr>
      <vt:lpstr>Yetişkinlerde Havayolu Tıkanıklığı Tam Havayolu Tıkanıklığında İlk Yardım</vt:lpstr>
      <vt:lpstr>Yetişkinlerde Havayolu Tıkanıklığı Tam Havayolu Tıkanıklığında İlk Yardım</vt:lpstr>
      <vt:lpstr>Yetişkinlerde Havayolu Tıkanıklığı Tam Havayolu Tıkanıklığında İlk Yardım</vt:lpstr>
      <vt:lpstr>Yetişkinlerde Havayolu Tıkanıklığı Tam Havayolu Tıkanıklığında İlk Yardım</vt:lpstr>
      <vt:lpstr>Yetişkinlerde Havayolu Tıkanıklığı Tam Havayolu Tıkanıklığında İlk Yardım</vt:lpstr>
      <vt:lpstr>Yetişkinlerde Havayolu Tıkanıklığı Tam Havayolu Tıkanıklığında İlk Yardım</vt:lpstr>
      <vt:lpstr>Yetişkinlerde Havayolu Tıkanıklığı Tam Havayolu Tıkanıklığında İlk Yardım</vt:lpstr>
      <vt:lpstr>Yetişkinlerde Havayolu Tıkanıklığı Tam Havayolu Tıkanıklığında İlk Yardım</vt:lpstr>
      <vt:lpstr>Yetişkinlerde Havayolu Tıkanıklığı Tam Havayolu Tıkanıklığında İlk Yardım</vt:lpstr>
      <vt:lpstr>Çocuklarda Havayolu Tıkanıklığı</vt:lpstr>
      <vt:lpstr>Çocuklarda Havayolu Tıkanıklığı</vt:lpstr>
      <vt:lpstr>Çocuklarda Havayolu Tıkanıklığı İlk Yardım</vt:lpstr>
      <vt:lpstr>Çocuklarda Havayolu Tıkanıklığı Tam Havayolu Tıkanıklığında</vt:lpstr>
      <vt:lpstr>Çocuklarda Havayolu Tıkanıklığı Tam Havayolu Tıkanıklığında</vt:lpstr>
      <vt:lpstr>Çocuklarda Havayolu Tıkanıklığı Tam Havayolu Tıkanıklığında</vt:lpstr>
      <vt:lpstr>Çocuklarda Havayolu Tıkanıklığı Tam Havayolu Tıkanıklığında</vt:lpstr>
      <vt:lpstr>PowerPoint Sunusu</vt:lpstr>
      <vt:lpstr>Bebeklerde Havayolu Tıkanıklığı</vt:lpstr>
      <vt:lpstr>Bebeklerde Havayolu Tıkanıklığı Belirti Ve Bulgular</vt:lpstr>
      <vt:lpstr>Bebeklerde Havayolu Tıkanıklığı Belirti Ve Bulgular</vt:lpstr>
      <vt:lpstr>Bebeklerde Havayolu Tıkanıklığı Kısmi Havayolu Tıkanıklığında İlk Yardım</vt:lpstr>
      <vt:lpstr>Bebeklerde Havayolu Tıkanıklığı Tam Havayolu Tıkanıklığında İlk Yardım</vt:lpstr>
      <vt:lpstr>Bebeklerde Havayolu Tıkanıklığı Tam Havayolu Tıkanıklığında İlk Yardım</vt:lpstr>
      <vt:lpstr>Bebeklerde Havayolu Tıkanıklığı Tam Havayolu Tıkanıklığında İlk Yardım</vt:lpstr>
      <vt:lpstr>Bebeklerde Havayolu Tıkanıklığı Tam Havayolu Tıkanıklığında İlk Yardım</vt:lpstr>
      <vt:lpstr>Bebeklerde Havayolu Tıkanıklığı Tam Havayolu Tıkanıklığında İlk Yardım</vt:lpstr>
      <vt:lpstr>Bebeklerde Havayolu Tıkanıklığı Tam Havayolu Tıkanıklığında İlk Yardım</vt:lpstr>
      <vt:lpstr>Bebeklerde Havayolu Tıkanıklığı Tam Havayolu Tıkanıklığında İlk Yardım</vt:lpstr>
      <vt:lpstr>Bebeklerde Havayolu Tıkanıklığı Tam Havayolu Tıkanıklığında İlk Yardım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 İLK YARDIM BİLGİLERİ</dc:title>
  <dc:creator>win7</dc:creator>
  <cp:lastModifiedBy>Gürkan Akıncı</cp:lastModifiedBy>
  <cp:revision>126</cp:revision>
  <dcterms:created xsi:type="dcterms:W3CDTF">2020-12-16T20:56:57Z</dcterms:created>
  <dcterms:modified xsi:type="dcterms:W3CDTF">2025-04-08T16:13:07Z</dcterms:modified>
</cp:coreProperties>
</file>