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325" r:id="rId4"/>
    <p:sldId id="326" r:id="rId5"/>
    <p:sldId id="328" r:id="rId6"/>
    <p:sldId id="363" r:id="rId7"/>
    <p:sldId id="329" r:id="rId8"/>
    <p:sldId id="375" r:id="rId9"/>
    <p:sldId id="365" r:id="rId10"/>
    <p:sldId id="366" r:id="rId11"/>
    <p:sldId id="374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62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06"/>
    <p:restoredTop sz="94604"/>
  </p:normalViewPr>
  <p:slideViewPr>
    <p:cSldViewPr>
      <p:cViewPr varScale="1">
        <p:scale>
          <a:sx n="106" d="100"/>
          <a:sy n="106" d="100"/>
        </p:scale>
        <p:origin x="13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91CB5-DEA2-4FE3-9DD6-CF563F2033C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CA222-025A-49E3-958F-8E7B939077E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0009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CA222-025A-49E3-958F-8E7B939077E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431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5800" y="2130431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20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0116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629400" y="274644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457200" y="274644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246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151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0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9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707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544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24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555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23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8.04.2025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739" y="0"/>
            <a:ext cx="1262261" cy="1262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92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17B09494-7CA7-4C1E-8CC1-40A6A8C47D11}"/>
              </a:ext>
            </a:extLst>
          </p:cNvPr>
          <p:cNvSpPr/>
          <p:nvPr/>
        </p:nvSpPr>
        <p:spPr>
          <a:xfrm>
            <a:off x="43241" y="2696977"/>
            <a:ext cx="9121613" cy="1106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27584" y="2852936"/>
            <a:ext cx="8352928" cy="794513"/>
          </a:xfrm>
        </p:spPr>
        <p:txBody>
          <a:bodyPr>
            <a:noAutofit/>
          </a:bodyPr>
          <a:lstStyle/>
          <a:p>
            <a:pPr lvl="0"/>
            <a:r>
              <a:rPr lang="tr-TR" sz="3600" b="1" dirty="0"/>
              <a:t>ŞOK VE GÖĞÜS AĞRISINDA İLK YARDIM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6A5D392-1D16-44B6-9A2C-5CFF97F929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293096"/>
            <a:ext cx="2411760" cy="180882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195EC5D-7639-4E9A-BFC2-1BAF68CA8B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293096"/>
            <a:ext cx="2477519" cy="185813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6E13EE4-0AF1-4301-ABB8-D5AA886F33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472" y="4308276"/>
            <a:ext cx="2411760" cy="18088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A3BB534D-FD35-F776-49C1-E49058D80B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172" y="159652"/>
            <a:ext cx="2583655" cy="253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91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253967C-8E9C-4208-90E8-BDB952114F6D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D64CE4A-F1BD-4346-AE7A-9EFCF08EB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3701002"/>
          </a:xfrm>
        </p:spPr>
        <p:txBody>
          <a:bodyPr>
            <a:normAutofit/>
          </a:bodyPr>
          <a:lstStyle/>
          <a:p>
            <a:pPr lvl="0" algn="just"/>
            <a:r>
              <a:rPr lang="tr-TR" sz="2400" dirty="0"/>
              <a:t>Şoktaki hasta/yaralıya müdahalede zaman çok önemlidir.</a:t>
            </a:r>
          </a:p>
          <a:p>
            <a:pPr lvl="0" algn="just"/>
            <a:r>
              <a:rPr lang="tr-TR" sz="2400" dirty="0"/>
              <a:t>Kalça ve bacak yaralanmalarında ayakları yukarı kaldırmak daha fazla hasara neden olur. Bundan dolayı bu yaralanmalarda ayaklar yukarı kaldırılmamalıdır.</a:t>
            </a:r>
          </a:p>
          <a:p>
            <a:pPr lvl="0" algn="just"/>
            <a:r>
              <a:rPr lang="tr-TR" sz="2400" dirty="0"/>
              <a:t>Kafa yaralanması olan, felç geçiren, göğüs yaralanması olan, nefes alma güçlüğü çeken veya kalp krizinden şüphelenilen hasta/yaralının bacaklarını kaldırmayın.</a:t>
            </a:r>
          </a:p>
          <a:p>
            <a:pPr lvl="0" algn="just"/>
            <a:r>
              <a:rPr lang="tr-TR" sz="2400" dirty="0"/>
              <a:t>Şok pozisyonu, yaralanma veya yaralanma kanıtı yoksa uygulanmalıdır. 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AD72B83C-768E-49D3-BC0C-BB75A918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Şok</a:t>
            </a:r>
            <a:br>
              <a:rPr lang="tr-TR" sz="3600" dirty="0"/>
            </a:br>
            <a:r>
              <a:rPr lang="tr-TR" sz="2400" i="1" dirty="0"/>
              <a:t>Dikkat Edilmesi Gereken Hususlar</a:t>
            </a:r>
            <a:endParaRPr lang="tr-TR" sz="28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BAB0B77-0672-42EA-AF08-94744BAD82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47C2AABA-8A79-8FA1-D528-DFB9AFE393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6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F139C458-F83E-4228-9E82-7FE04AECD7EA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78158A5-BEEA-4240-B509-4C6B178A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476672"/>
            <a:ext cx="3610744" cy="634082"/>
          </a:xfrm>
        </p:spPr>
        <p:txBody>
          <a:bodyPr anchor="ctr">
            <a:noAutofit/>
          </a:bodyPr>
          <a:lstStyle/>
          <a:p>
            <a:pPr algn="l"/>
            <a:r>
              <a:rPr lang="tr-TR" sz="3200" dirty="0"/>
              <a:t>Göğüs Ağrısı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2745D24-EA6B-204E-A1ED-08EC80D136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477" y="2276872"/>
            <a:ext cx="4269045" cy="3201784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9A09944-5E6F-4240-916F-EFBD3843DD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F72354F5-FE93-6C2E-A625-EEE6C2DC8B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5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98C69236-AC7E-45D8-ACC5-C6DFA0847078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2732E21-005B-4195-859D-BFAB42A4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Göğüs Ağrısı</a:t>
            </a:r>
            <a:br>
              <a:rPr lang="tr-TR" sz="3200" dirty="0"/>
            </a:br>
            <a:r>
              <a:rPr lang="tr-TR" sz="2400" i="1" dirty="0"/>
              <a:t>Genel Bilgiler</a:t>
            </a:r>
            <a:endParaRPr lang="tr-TR" sz="3200" i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DFFF64-B656-469E-AAA9-CB636E83D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988840"/>
            <a:ext cx="8136904" cy="384501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Göğüs ağrısı; basit bir kas veya mide ağrısından, hayatı tehdit eden kalp krizi, akciğer damar tıkanıklığı veya büyük damar yırtılmasından kaynaklanabilen yaygın bir sağlık sorunudur. </a:t>
            </a:r>
          </a:p>
          <a:p>
            <a:pPr algn="just"/>
            <a:r>
              <a:rPr lang="tr-TR" sz="2400" dirty="0"/>
              <a:t>İlk yardımcılar için dikkate alınması gereken en önemli husus kalp krizidir.</a:t>
            </a:r>
          </a:p>
          <a:p>
            <a:pPr algn="just"/>
            <a:r>
              <a:rPr lang="tr-TR" sz="2400" dirty="0"/>
              <a:t>Sigara içmek, yüksek tansiyon, şeker hastalığı ve fazla kilo kalp krizine neden olabilecek önemli risk faktörleridir. </a:t>
            </a:r>
          </a:p>
          <a:p>
            <a:pPr algn="just"/>
            <a:r>
              <a:rPr lang="tr-TR" sz="2400" dirty="0"/>
              <a:t>Göğüs ağrısına erken ve doğru müdahale yapılması hayatta kalma şansını artırmaktadır.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10ED16D-D0F5-4700-BDEB-761A52CF42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7EC1EBA-9D8C-3C54-79EC-1F9BD21D32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43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D39DD9A3-9665-4C99-87A7-0EB7F9B7622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DFFF64-B656-469E-AAA9-CB636E83D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6"/>
            <a:ext cx="8219256" cy="2952328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Kalp ile ilgili bir sorun olduğunu düşündüren uyarıcı işaretler şunlardır:</a:t>
            </a:r>
          </a:p>
          <a:p>
            <a:pPr lvl="1" algn="just"/>
            <a:r>
              <a:rPr lang="tr-TR" sz="2400" dirty="0"/>
              <a:t>Ağrının 15 dakikadan uzun sürmesi</a:t>
            </a:r>
          </a:p>
          <a:p>
            <a:pPr lvl="1" algn="just"/>
            <a:r>
              <a:rPr lang="tr-TR" sz="2400" dirty="0"/>
              <a:t>Ağrının hareket etmekle artması</a:t>
            </a:r>
          </a:p>
          <a:p>
            <a:pPr lvl="1" algn="just"/>
            <a:r>
              <a:rPr lang="tr-TR" sz="2400" dirty="0"/>
              <a:t>İstirahatte rahatlamanın olması ve</a:t>
            </a:r>
          </a:p>
          <a:p>
            <a:pPr lvl="1" algn="just"/>
            <a:r>
              <a:rPr lang="tr-TR" sz="2400" dirty="0"/>
              <a:t>Hasta/yaralının kalp problemlerinin olması ve kalp ilaçları kullanıyor olması.</a:t>
            </a:r>
            <a:endParaRPr lang="tr-TR" dirty="0"/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0DDDB644-B6F8-42BC-83B8-69E35A69D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89066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Göğüs Ağrısı</a:t>
            </a:r>
            <a:br>
              <a:rPr lang="tr-TR" sz="3200" dirty="0"/>
            </a:br>
            <a:r>
              <a:rPr lang="tr-TR" sz="2400" i="1" dirty="0"/>
              <a:t>Genel Bilgiler</a:t>
            </a:r>
            <a:endParaRPr lang="tr-TR" sz="32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C18F811-1133-4BD6-8555-5AE43701DB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6E4F6C56-9B85-112A-FE85-8020289D67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7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FAB35F09-15D8-4405-907E-A97EDE850E83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2732E21-005B-4195-859D-BFAB42A4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/>
              <a:t>Göğüs Ağrısı</a:t>
            </a:r>
            <a:br>
              <a:rPr lang="tr-TR" dirty="0"/>
            </a:br>
            <a:r>
              <a:rPr lang="tr-TR" sz="2400" i="1" dirty="0"/>
              <a:t>Kalp Krizi Belirti Ve Bulguları</a:t>
            </a:r>
            <a:endParaRPr lang="tr-TR" sz="3200" i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DFFF64-B656-469E-AAA9-CB636E83D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84" y="1772816"/>
            <a:ext cx="8003232" cy="3989034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Göğüste rahatsızlık, gerginlik veya ağrı</a:t>
            </a:r>
          </a:p>
          <a:p>
            <a:pPr algn="just"/>
            <a:r>
              <a:rPr lang="tr-TR" sz="2400" dirty="0"/>
              <a:t>Omuz, sırt, boyun, çene, kollar veya mideye yayılan ağrı</a:t>
            </a:r>
          </a:p>
          <a:p>
            <a:pPr algn="just"/>
            <a:r>
              <a:rPr lang="tr-TR" sz="2400" dirty="0"/>
              <a:t>Ezici, sıkıştırıcı ve göğüs üzerine ağırlık çökmesi şeklinde ağrı</a:t>
            </a:r>
          </a:p>
          <a:p>
            <a:pPr algn="just"/>
            <a:r>
              <a:rPr lang="tr-TR" sz="2400" dirty="0"/>
              <a:t>Göğüs ortasında baskı hissi</a:t>
            </a:r>
          </a:p>
          <a:p>
            <a:pPr algn="just"/>
            <a:r>
              <a:rPr lang="tr-TR" sz="2400" dirty="0"/>
              <a:t>Baş dönmesi ve bayılma</a:t>
            </a:r>
          </a:p>
          <a:p>
            <a:pPr algn="just"/>
            <a:r>
              <a:rPr lang="tr-TR" sz="2400" dirty="0"/>
              <a:t>Terleme</a:t>
            </a:r>
          </a:p>
          <a:p>
            <a:pPr algn="just"/>
            <a:r>
              <a:rPr lang="tr-TR" sz="2400" dirty="0"/>
              <a:t>Nefes almada zorluk</a:t>
            </a:r>
          </a:p>
          <a:p>
            <a:pPr algn="just"/>
            <a:r>
              <a:rPr lang="tr-TR" sz="2400" dirty="0"/>
              <a:t>Bulantı ve kusma</a:t>
            </a:r>
          </a:p>
          <a:p>
            <a:pPr algn="just"/>
            <a:r>
              <a:rPr lang="tr-TR" sz="2400" dirty="0"/>
              <a:t>Sıkıntı hissi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01AECD2-692E-6842-BBD2-36FF032108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453729"/>
            <a:ext cx="3077495" cy="230812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1084877-375F-4FAD-A5BD-4CCFE96FA4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18EDA09A-2D97-46F2-A699-A7760FA1A5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48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029DE7C-2373-40D4-8236-D75DF1A6D45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44A35A-7CBE-4DFC-9B93-F46D83A5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/>
              <a:t>Göğüs Ağrısı</a:t>
            </a:r>
            <a:br>
              <a:rPr lang="tr-TR" dirty="0"/>
            </a:br>
            <a:r>
              <a:rPr lang="tr-TR" sz="2400" i="1" dirty="0"/>
              <a:t>İlk Yardım</a:t>
            </a:r>
            <a:endParaRPr lang="tr-TR" sz="3600" i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8DA7A5-CA49-4B0C-BBA7-E25A9F897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96" y="2060848"/>
            <a:ext cx="8147248" cy="3024336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Hasta/yaralının hayati bulgularını kontrol edin. </a:t>
            </a:r>
          </a:p>
          <a:p>
            <a:pPr algn="just"/>
            <a:r>
              <a:rPr lang="tr-TR" sz="2400" dirty="0"/>
              <a:t>Hasta/yaralıyı rahat bir pozisyonda oturtun ya da düz yatırın. Yarı oturur pozisyon genellikle bu tür durumlar için en rahat olanıdır.</a:t>
            </a:r>
          </a:p>
          <a:p>
            <a:pPr algn="just"/>
            <a:r>
              <a:rPr lang="tr-TR" sz="2400" dirty="0"/>
              <a:t>Dinlenmesini ve hareket etmemesini isteyin. </a:t>
            </a:r>
          </a:p>
          <a:p>
            <a:pPr algn="just"/>
            <a:r>
              <a:rPr lang="tr-TR" sz="2400" dirty="0"/>
              <a:t>Kıyafetleri dar ise gevşetin.</a:t>
            </a:r>
          </a:p>
          <a:p>
            <a:pPr algn="just"/>
            <a:r>
              <a:rPr lang="tr-TR" sz="2400" dirty="0"/>
              <a:t>Hasta/yaralıya güven verin ve onu sakinleştirin.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1667821-B738-424F-B808-D8CF52823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392F53B-7A2A-2DBD-343D-D3EABC20E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3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58E04022-E0F9-4197-90AF-77DF9599BD44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8DA7A5-CA49-4B0C-BBA7-E25A9F897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075240" cy="3312368"/>
          </a:xfrm>
        </p:spPr>
        <p:txBody>
          <a:bodyPr>
            <a:normAutofit/>
          </a:bodyPr>
          <a:lstStyle/>
          <a:p>
            <a:r>
              <a:rPr lang="tr-TR" sz="2400" dirty="0"/>
              <a:t>Hasta/yaralıyı tekrar değerlendirin. Daha öncesinde buna benzer ağrılarının olup olmadığını sorun.</a:t>
            </a:r>
          </a:p>
          <a:p>
            <a:r>
              <a:rPr lang="tr-TR" sz="2400" dirty="0"/>
              <a:t>Hasta/yaralının kalp rahatsızlığı için ilaç alıp almadığını sorun.</a:t>
            </a:r>
          </a:p>
          <a:p>
            <a:pPr algn="just"/>
            <a:r>
              <a:rPr lang="tr-TR" sz="2400" dirty="0"/>
              <a:t>Reçeteli ilacı yanındaysa almasına izin verin (örneğin; dilaltı nitrogliserin reçete edilmiş ise, en fazla üç doza kadar alması güvenli </a:t>
            </a:r>
            <a:r>
              <a:rPr lang="tr-TR" sz="2400"/>
              <a:t>kabul edilebilir).</a:t>
            </a:r>
            <a:endParaRPr lang="tr-TR" sz="2400" dirty="0"/>
          </a:p>
          <a:p>
            <a:r>
              <a:rPr lang="tr-TR" sz="2400" dirty="0"/>
              <a:t>Aspirini varsa, bir aspirin tabletini çiğnemesini ve daha sonra bir miktar su ile yutmasını isteyin. 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F9A50AFB-E071-44B4-9DDF-F0759021D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Göğüs Ağrısı</a:t>
            </a:r>
            <a:br>
              <a:rPr lang="tr-TR" dirty="0"/>
            </a:br>
            <a:r>
              <a:rPr lang="tr-TR" sz="2400" i="1" dirty="0"/>
              <a:t>İlk Yardım</a:t>
            </a:r>
            <a:endParaRPr lang="tr-TR" sz="36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D0C1F65-BAFE-4BB7-B8A4-D7985C232F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22CEFFE4-D350-084B-2CBB-B2E360D05D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926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2C4142DE-0A03-42F6-B80D-09B32A3214A7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8DA7A5-CA49-4B0C-BBA7-E25A9F897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1988840"/>
            <a:ext cx="8147248" cy="377301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tr-TR" sz="2400" dirty="0"/>
              <a:t>Hasta/yaralının öncesinde kalp hastalığı yok ve benzer şikâyetleri olmamış ise hasta/yaralıyı kalp krizi geçiriyormuş gibi değerlendirin.</a:t>
            </a:r>
          </a:p>
          <a:p>
            <a:pPr algn="just">
              <a:lnSpc>
                <a:spcPct val="90000"/>
              </a:lnSpc>
            </a:pPr>
            <a:r>
              <a:rPr lang="tr-TR" sz="2400" dirty="0"/>
              <a:t>112 acil yardım numarasını arayarak ya da aratarak yardım isteyin.</a:t>
            </a:r>
          </a:p>
          <a:p>
            <a:pPr algn="just">
              <a:lnSpc>
                <a:spcPct val="90000"/>
              </a:lnSpc>
            </a:pPr>
            <a:r>
              <a:rPr lang="tr-TR" sz="2400" dirty="0"/>
              <a:t>Sağlık ekipleri gelinceye kadar hasta/yaralının yanında kalın. </a:t>
            </a:r>
          </a:p>
          <a:p>
            <a:pPr algn="just">
              <a:lnSpc>
                <a:spcPct val="90000"/>
              </a:lnSpc>
            </a:pPr>
            <a:r>
              <a:rPr lang="tr-TR" sz="2400" dirty="0"/>
              <a:t>Hasta/yaralının bilinci kaybolursa kurtarma (iyileşme, derlenme) pozisyonuna getirin.</a:t>
            </a:r>
          </a:p>
          <a:p>
            <a:pPr algn="just">
              <a:lnSpc>
                <a:spcPct val="90000"/>
              </a:lnSpc>
            </a:pPr>
            <a:r>
              <a:rPr lang="tr-TR" sz="2400" dirty="0"/>
              <a:t>Hasta/yaralının solunumu durursa Temel Yaşam Desteğine başlayın.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77BC0CA9-6291-4FFB-AA7C-B9ED826C5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258816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Göğüs Ağrısı</a:t>
            </a:r>
            <a:br>
              <a:rPr lang="tr-TR" dirty="0"/>
            </a:br>
            <a:r>
              <a:rPr lang="tr-TR" sz="2400" i="1" dirty="0"/>
              <a:t>İlk Yardım</a:t>
            </a:r>
            <a:endParaRPr lang="tr-TR" sz="36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819874C-E1E1-4F00-82A3-9F32C0720E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AD79258C-70FF-8BD2-CBB9-E7EA79A0EF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77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AC2EE3E3-92B6-497E-855E-5A81797C9BCC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44A35A-7CBE-4DFC-9B93-F46D83A5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tr-TR" sz="3200" dirty="0"/>
              <a:t>Göğüs Ağrısı</a:t>
            </a:r>
            <a:br>
              <a:rPr lang="tr-TR" dirty="0"/>
            </a:br>
            <a:r>
              <a:rPr lang="tr-TR" sz="2400" i="1" dirty="0"/>
              <a:t>Dikkat Edilmesi Gereken Hususlar</a:t>
            </a:r>
            <a:endParaRPr lang="tr-TR" sz="2700" i="1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8DA7A5-CA49-4B0C-BBA7-E25A9F897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3989034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Göğüs ağrısında öncelikle düşünülmesi gereken hastalık kalp krizi olmalıdır. </a:t>
            </a:r>
          </a:p>
          <a:p>
            <a:pPr algn="just"/>
            <a:r>
              <a:rPr lang="tr-TR" sz="2400" dirty="0"/>
              <a:t>Kalp hastalığı olan bir kişide göğüs ağrısı ve rahatsızlık varsa, ancak dinlenme ve ilaca rağmen ağrıda azalma olmuyorsa, kişi kalp krizi olarak kabul edilmelidir. </a:t>
            </a:r>
          </a:p>
          <a:p>
            <a:pPr algn="just"/>
            <a:r>
              <a:rPr lang="tr-TR" sz="2400" dirty="0"/>
              <a:t>Göğüs ağrısı olan yetişkinler için ilk yardım ortamında erken dönemde aspirin verilmesi önerilmektedir. </a:t>
            </a:r>
          </a:p>
          <a:p>
            <a:pPr algn="just"/>
            <a:r>
              <a:rPr lang="tr-TR" sz="2400" dirty="0"/>
              <a:t>Kalp kaynaklı olduğunu düşündürmeyen göğüs ağrısı varsa veya ilk yardımcı aspirin verip vermemekte kararsız kalırsa, aspirin vermemelidir.</a:t>
            </a:r>
          </a:p>
          <a:p>
            <a:endParaRPr lang="tr-TR" sz="24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379B7D3-4514-462C-956D-68CB24736D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C5D52C0-BDD1-AA3E-ECB8-CD388AD49E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49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F16E1A33-D073-4AD3-BD37-9489E78682EB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Özet</a:t>
            </a:r>
            <a:endParaRPr lang="tr-TR" sz="2000" i="1" dirty="0"/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356567" y="1686818"/>
            <a:ext cx="8391898" cy="4896544"/>
          </a:xfrm>
          <a:solidFill>
            <a:schemeClr val="bg1"/>
          </a:solidFill>
        </p:spPr>
        <p:txBody>
          <a:bodyPr>
            <a:noAutofit/>
          </a:bodyPr>
          <a:lstStyle/>
          <a:p>
            <a:pPr lvl="0" algn="just"/>
            <a:r>
              <a:rPr lang="tr-TR" sz="2400" dirty="0"/>
              <a:t>Herhangi bir sağlık problemi veya yaralanma şoka yol açabilir. </a:t>
            </a:r>
          </a:p>
          <a:p>
            <a:pPr lvl="0" algn="just"/>
            <a:r>
              <a:rPr lang="tr-TR" sz="2400" dirty="0"/>
              <a:t>Şokun neden olduğu hasar, hangi vücut bölgesinin oksijensiz kaldığına ve oksijensiz kalma süresine bağlıdır. </a:t>
            </a:r>
          </a:p>
          <a:p>
            <a:pPr lvl="0" algn="just"/>
            <a:r>
              <a:rPr lang="tr-TR" sz="2400" dirty="0"/>
              <a:t>Kalıcı organ hasarı ve ölümü önlemek için 112 acil yardım numarası aranarak ya da aratılarak yardım istenmelidir.</a:t>
            </a:r>
          </a:p>
          <a:p>
            <a:pPr lvl="0" algn="just"/>
            <a:r>
              <a:rPr lang="tr-TR" sz="2400" dirty="0"/>
              <a:t>Göğüs ağrısı kalp, akciğer, büyük damar, sindirim sistemi ve kas kaynaklı olabilir.</a:t>
            </a:r>
          </a:p>
          <a:p>
            <a:pPr lvl="0" algn="just"/>
            <a:r>
              <a:rPr lang="tr-TR" sz="2400" dirty="0"/>
              <a:t>Göğüs ortasında şiddetli sıkıştırıcı, baskı tarzında olan; kollara, boyna, çeneye ve omuza yayılan ağrılarda kalp krizi düşünülmelidir.</a:t>
            </a:r>
          </a:p>
          <a:p>
            <a:pPr lvl="0" algn="just"/>
            <a:r>
              <a:rPr lang="tr-TR" sz="2400" dirty="0"/>
              <a:t>Göğüs ağrısına erken ve doğru müdahale hayatta kalma oranını artırmaktadır.</a:t>
            </a:r>
            <a:endParaRPr lang="tr-TR" sz="2400" dirty="0">
              <a:effectLst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CF43B18-7C24-43D2-9613-F40FB5A7FA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753BEB80-019E-082C-100F-9201138EC1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6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A355AF12-69A2-46EA-863C-9DE78F7BF007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86808" cy="1143000"/>
          </a:xfrm>
        </p:spPr>
        <p:txBody>
          <a:bodyPr>
            <a:normAutofit/>
          </a:bodyPr>
          <a:lstStyle/>
          <a:p>
            <a:pPr algn="l"/>
            <a:r>
              <a:rPr lang="tr-TR" sz="3600" dirty="0"/>
              <a:t>Sunum Planı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1650648"/>
            <a:ext cx="8208912" cy="511256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tr-TR" sz="2800" dirty="0"/>
              <a:t>Şok</a:t>
            </a:r>
          </a:p>
          <a:p>
            <a:pPr lvl="1" algn="just">
              <a:lnSpc>
                <a:spcPct val="120000"/>
              </a:lnSpc>
            </a:pPr>
            <a:r>
              <a:rPr lang="tr-TR" sz="2400" dirty="0"/>
              <a:t>Genel bilgiler</a:t>
            </a:r>
          </a:p>
          <a:p>
            <a:pPr lvl="1" algn="just">
              <a:lnSpc>
                <a:spcPct val="120000"/>
              </a:lnSpc>
            </a:pPr>
            <a:r>
              <a:rPr lang="tr-TR" sz="2400" dirty="0"/>
              <a:t>Şok belirti ve bulguları</a:t>
            </a:r>
          </a:p>
          <a:p>
            <a:pPr lvl="1" algn="just">
              <a:lnSpc>
                <a:spcPct val="120000"/>
              </a:lnSpc>
            </a:pPr>
            <a:r>
              <a:rPr lang="tr-TR" sz="2400" dirty="0"/>
              <a:t>Şoktaki hastada ilk yardım uygulama basamakları</a:t>
            </a:r>
          </a:p>
          <a:p>
            <a:pPr lvl="1" algn="just">
              <a:lnSpc>
                <a:spcPct val="120000"/>
              </a:lnSpc>
            </a:pPr>
            <a:r>
              <a:rPr lang="tr-TR" sz="2400" dirty="0"/>
              <a:t>Şokta dikkat edilmesi gereken hususlar</a:t>
            </a:r>
          </a:p>
          <a:p>
            <a:pPr algn="just">
              <a:lnSpc>
                <a:spcPct val="120000"/>
              </a:lnSpc>
            </a:pPr>
            <a:r>
              <a:rPr lang="tr-TR" sz="2800" dirty="0"/>
              <a:t>Göğüs ağrısı</a:t>
            </a:r>
          </a:p>
          <a:p>
            <a:pPr lvl="1" algn="just">
              <a:lnSpc>
                <a:spcPct val="120000"/>
              </a:lnSpc>
            </a:pPr>
            <a:r>
              <a:rPr lang="tr-TR" sz="2400" dirty="0"/>
              <a:t>Genel bilgiler</a:t>
            </a:r>
          </a:p>
          <a:p>
            <a:pPr lvl="1" algn="just">
              <a:lnSpc>
                <a:spcPct val="120000"/>
              </a:lnSpc>
            </a:pPr>
            <a:r>
              <a:rPr lang="tr-TR" sz="2400" dirty="0"/>
              <a:t>Kalp krizi belirti ve bulguları</a:t>
            </a:r>
          </a:p>
          <a:p>
            <a:pPr lvl="1" algn="just">
              <a:lnSpc>
                <a:spcPct val="120000"/>
              </a:lnSpc>
            </a:pPr>
            <a:r>
              <a:rPr lang="tr-TR" sz="2400" dirty="0"/>
              <a:t>Göğüs ağrılı hastada ilk yardım uygulama basamakları</a:t>
            </a:r>
          </a:p>
          <a:p>
            <a:pPr lvl="1" algn="just">
              <a:lnSpc>
                <a:spcPct val="120000"/>
              </a:lnSpc>
            </a:pPr>
            <a:r>
              <a:rPr lang="tr-TR" sz="2400" dirty="0"/>
              <a:t>Göğüs ağrısında dikkat edilmesi gereken hususlar</a:t>
            </a:r>
          </a:p>
          <a:p>
            <a:pPr algn="just">
              <a:lnSpc>
                <a:spcPct val="120000"/>
              </a:lnSpc>
            </a:pPr>
            <a:r>
              <a:rPr lang="tr-TR" sz="2600" dirty="0"/>
              <a:t>Özet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DC6A8AF-A67E-482A-8DC2-F0601BE1F3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A3BB534D-FD35-F776-49C1-E49058D80B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59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3776DAC1-DA69-4FE6-A6CD-5FBEB9AD78E0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11560" y="2060848"/>
            <a:ext cx="8013576" cy="3600400"/>
          </a:xfrm>
        </p:spPr>
        <p:txBody>
          <a:bodyPr>
            <a:normAutofit/>
          </a:bodyPr>
          <a:lstStyle/>
          <a:p>
            <a:pPr algn="just"/>
            <a:r>
              <a:rPr lang="tr-TR" sz="2400" dirty="0"/>
              <a:t>Dokuların ihtiyacı olan oksijen ve diğer temel gereksinimlerin dolaşım bozukluğu nedeniyle sağlanamaması durumuna şok adı verilir.</a:t>
            </a:r>
          </a:p>
          <a:p>
            <a:pPr algn="just"/>
            <a:r>
              <a:rPr lang="tr-TR" sz="2400" dirty="0">
                <a:cs typeface="Times New Roman" panose="02020603050405020304" pitchFamily="18" charset="0"/>
              </a:rPr>
              <a:t>Şok hayatı tehdit eden bir durumdur. </a:t>
            </a:r>
          </a:p>
          <a:p>
            <a:pPr algn="just"/>
            <a:r>
              <a:rPr lang="tr-TR" sz="2400" dirty="0">
                <a:solidFill>
                  <a:srgbClr val="000000"/>
                </a:solidFill>
                <a:ea typeface="Times New Roman" panose="02020603050405020304" pitchFamily="18" charset="0"/>
              </a:rPr>
              <a:t>Şok, kalp krizinden şiddetli alerjik reaksiyona kadar pek çok nedenden kaynaklanabilir.</a:t>
            </a: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2400" dirty="0">
                <a:cs typeface="Times New Roman" panose="02020603050405020304" pitchFamily="18" charset="0"/>
              </a:rPr>
              <a:t>Kalıcı organ hasarını ve ölümü önlemek için acil tedavi gerektirir.</a:t>
            </a: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238660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Şok</a:t>
            </a:r>
            <a:br>
              <a:rPr lang="tr-TR" sz="3600" dirty="0"/>
            </a:br>
            <a:r>
              <a:rPr lang="tr-TR" sz="2400" i="1" dirty="0"/>
              <a:t>Genel Bilgiler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7CCDB412-F2F9-4274-8C06-EE7F9903A8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919DD274-3E76-44C9-7A8F-A3A1F3B27F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50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>
            <a:extLst>
              <a:ext uri="{FF2B5EF4-FFF2-40B4-BE49-F238E27FC236}">
                <a16:creationId xmlns:a16="http://schemas.microsoft.com/office/drawing/2014/main" id="{09C102BC-EBC0-46AA-841E-0A7CFEBFE7AD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1520" y="1653749"/>
            <a:ext cx="7941568" cy="3600400"/>
          </a:xfrm>
        </p:spPr>
        <p:txBody>
          <a:bodyPr>
            <a:noAutofit/>
          </a:bodyPr>
          <a:lstStyle/>
          <a:p>
            <a:pPr algn="just"/>
            <a:r>
              <a:rPr lang="tr-TR" sz="2400" b="1" dirty="0"/>
              <a:t>Şok için risk altında olanlar:</a:t>
            </a:r>
          </a:p>
          <a:p>
            <a:pPr lvl="1" algn="just"/>
            <a:r>
              <a:rPr lang="tr-TR" sz="2400" dirty="0">
                <a:cs typeface="Times New Roman" panose="02020603050405020304" pitchFamily="18" charset="0"/>
              </a:rPr>
              <a:t>Şiddetli dış kanaması olan hasta/yaralılar.</a:t>
            </a:r>
          </a:p>
          <a:p>
            <a:pPr lvl="1" algn="just"/>
            <a:r>
              <a:rPr lang="tr-TR" sz="2400" dirty="0">
                <a:cs typeface="Times New Roman" panose="02020603050405020304" pitchFamily="18" charset="0"/>
              </a:rPr>
              <a:t>Çok sayıda uzun kemikte (kol ve bacak kemikleri) ciddi kırığı olan yaralılar.</a:t>
            </a:r>
          </a:p>
          <a:p>
            <a:pPr lvl="1" algn="just"/>
            <a:r>
              <a:rPr lang="tr-TR" sz="2400" dirty="0">
                <a:cs typeface="Times New Roman" panose="02020603050405020304" pitchFamily="18" charset="0"/>
              </a:rPr>
              <a:t>Karın ve göğüs bölgesinde yaralanması olanlar.</a:t>
            </a:r>
          </a:p>
          <a:p>
            <a:pPr lvl="1" algn="just"/>
            <a:r>
              <a:rPr lang="tr-TR" sz="2400" dirty="0">
                <a:cs typeface="Times New Roman" panose="02020603050405020304" pitchFamily="18" charset="0"/>
              </a:rPr>
              <a:t>Ciddi enfeksiyonu olanlar.</a:t>
            </a:r>
          </a:p>
          <a:p>
            <a:pPr lvl="1" algn="just"/>
            <a:r>
              <a:rPr lang="tr-TR" sz="2400" dirty="0">
                <a:cs typeface="Times New Roman" panose="02020603050405020304" pitchFamily="18" charset="0"/>
              </a:rPr>
              <a:t>Ciddi alerjik reaksiyonu olanlar.</a:t>
            </a:r>
          </a:p>
          <a:p>
            <a:pPr lvl="1" algn="just"/>
            <a:r>
              <a:rPr lang="tr-TR" sz="2400" dirty="0">
                <a:cs typeface="Times New Roman" panose="02020603050405020304" pitchFamily="18" charset="0"/>
              </a:rPr>
              <a:t>Kalp krizi bulguları olanlar.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A78B163B-C9B5-4423-AE37-686FD531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60648"/>
            <a:ext cx="2386608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Şok</a:t>
            </a:r>
            <a:br>
              <a:rPr lang="tr-TR" sz="3600" dirty="0"/>
            </a:br>
            <a:r>
              <a:rPr lang="tr-TR" sz="2400" i="1" dirty="0"/>
              <a:t>Genel Bilgiler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1258" y="5177674"/>
            <a:ext cx="1857468" cy="1393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69A23A74-F734-4DEE-A87B-CB66893F3B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6F0FD699-DACA-3B47-ABF0-ABDA83014E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177675"/>
            <a:ext cx="1857468" cy="139310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58CE4C31-52AF-2E49-B34D-5A9DF5903A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10" y="5204251"/>
            <a:ext cx="1879067" cy="1409301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93EBC841-6494-6953-0642-8DCE27E64F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2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C91A1428-DA84-4AE6-8B2C-8B4E81CE3472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62880" y="1916832"/>
            <a:ext cx="7941568" cy="4104456"/>
          </a:xfrm>
        </p:spPr>
        <p:txBody>
          <a:bodyPr numCol="2">
            <a:noAutofit/>
          </a:bodyPr>
          <a:lstStyle/>
          <a:p>
            <a:pPr lvl="0"/>
            <a:r>
              <a:rPr lang="tr-TR" sz="2400" dirty="0"/>
              <a:t>Endişe ve huzursuzluk</a:t>
            </a:r>
          </a:p>
          <a:p>
            <a:pPr lvl="0"/>
            <a:r>
              <a:rPr lang="tr-TR" sz="2400" dirty="0"/>
              <a:t>Güçsüzlük</a:t>
            </a:r>
          </a:p>
          <a:p>
            <a:pPr lvl="0"/>
            <a:r>
              <a:rPr lang="tr-TR" sz="2400" dirty="0"/>
              <a:t>Sersemlik</a:t>
            </a:r>
          </a:p>
          <a:p>
            <a:pPr lvl="0"/>
            <a:r>
              <a:rPr lang="tr-TR" sz="2400" dirty="0"/>
              <a:t>Baş dönmesi</a:t>
            </a:r>
          </a:p>
          <a:p>
            <a:pPr lvl="0"/>
            <a:r>
              <a:rPr lang="tr-TR" sz="2400" dirty="0"/>
              <a:t>Bulantı-kusma</a:t>
            </a:r>
          </a:p>
          <a:p>
            <a:pPr lvl="0"/>
            <a:r>
              <a:rPr lang="tr-TR" sz="2400" dirty="0"/>
              <a:t>Terleme</a:t>
            </a:r>
          </a:p>
          <a:p>
            <a:pPr lvl="0"/>
            <a:r>
              <a:rPr lang="tr-TR" sz="2400" dirty="0"/>
              <a:t>Fenalık hissi</a:t>
            </a:r>
          </a:p>
          <a:p>
            <a:pPr lvl="0"/>
            <a:r>
              <a:rPr lang="tr-TR" sz="2400" dirty="0"/>
              <a:t>Susuzluk hissi</a:t>
            </a:r>
          </a:p>
          <a:p>
            <a:pPr lvl="0"/>
            <a:r>
              <a:rPr lang="tr-TR" sz="2400" dirty="0"/>
              <a:t>Kan basıncında düşme</a:t>
            </a:r>
          </a:p>
          <a:p>
            <a:pPr lvl="0"/>
            <a:r>
              <a:rPr lang="tr-TR" sz="2400" dirty="0"/>
              <a:t>Hızlı ve zayıf nabız</a:t>
            </a:r>
          </a:p>
          <a:p>
            <a:pPr lvl="0"/>
            <a:r>
              <a:rPr lang="tr-TR" sz="2400" dirty="0"/>
              <a:t>Hızlı ve yüzeysel solunum</a:t>
            </a:r>
          </a:p>
          <a:p>
            <a:pPr lvl="0"/>
            <a:r>
              <a:rPr lang="tr-TR" sz="2400" dirty="0"/>
              <a:t>Ciltte soğukluk, solukluk ve nemlilik</a:t>
            </a:r>
          </a:p>
          <a:p>
            <a:pPr lvl="0"/>
            <a:r>
              <a:rPr lang="tr-TR" sz="2400" dirty="0"/>
              <a:t>Dudak çevresinde solukluk ya da morarma</a:t>
            </a:r>
          </a:p>
          <a:p>
            <a:pPr lvl="0"/>
            <a:r>
              <a:rPr lang="tr-TR" sz="2400" dirty="0"/>
              <a:t>Tırnaklarda morarma</a:t>
            </a:r>
          </a:p>
          <a:p>
            <a:pPr lvl="0"/>
            <a:r>
              <a:rPr lang="tr-TR" sz="2400" dirty="0"/>
              <a:t>Bilinç seviyesinde azalma</a:t>
            </a:r>
          </a:p>
          <a:p>
            <a:pPr lvl="0"/>
            <a:r>
              <a:rPr lang="tr-TR" sz="2400" dirty="0"/>
              <a:t>Göğüs ağrısı</a:t>
            </a: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Şok</a:t>
            </a:r>
            <a:br>
              <a:rPr lang="tr-TR" sz="3200" dirty="0"/>
            </a:br>
            <a:r>
              <a:rPr lang="tr-TR" sz="2400" i="1" dirty="0"/>
              <a:t>Belirti ve Bulguları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DCD8E64-B9B7-4CBF-BEAF-C2E9EF3345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DC917162-4490-E789-0D51-5623B1CEC8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CBDFFA86-7D28-4EAA-9EB1-06C2EADF21B9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1628800"/>
            <a:ext cx="8013576" cy="3672408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tr-TR" sz="2400" dirty="0"/>
              <a:t>Öncelikle kendiniz, hasta/yaralı ve çevredekilerin güvende olduğundan emin olun.</a:t>
            </a:r>
          </a:p>
          <a:p>
            <a:pPr lvl="0" algn="just"/>
            <a:r>
              <a:rPr lang="tr-TR" sz="2000" dirty="0"/>
              <a:t>Hasta/yaralının bilincini kontrol edin.</a:t>
            </a:r>
          </a:p>
          <a:p>
            <a:pPr lvl="0" algn="just"/>
            <a:r>
              <a:rPr lang="tr-TR" sz="2000" dirty="0"/>
              <a:t>112 acil yardım numarasının arayarak ya da aratarak yardım isteyin.</a:t>
            </a:r>
          </a:p>
          <a:p>
            <a:pPr lvl="0" algn="just"/>
            <a:r>
              <a:rPr lang="tr-TR" sz="2000" dirty="0"/>
              <a:t>Hasta/yaralıyı sırt üstü düz zemine yatırın ve rahat etmesini sağlayın.</a:t>
            </a:r>
          </a:p>
          <a:p>
            <a:pPr lvl="0" algn="just"/>
            <a:r>
              <a:rPr lang="tr-TR" sz="2000" dirty="0"/>
              <a:t>Hasta/yaralının havayolu, solunumunu ve dolaşımını kontrol edin.</a:t>
            </a:r>
          </a:p>
          <a:p>
            <a:pPr lvl="0" algn="just"/>
            <a:r>
              <a:rPr lang="tr-TR" sz="2000" dirty="0"/>
              <a:t>Hasta/yaralının mümkün olduğunca temiz hava solumasını sağlayın.</a:t>
            </a:r>
          </a:p>
          <a:p>
            <a:pPr lvl="0" algn="just"/>
            <a:r>
              <a:rPr lang="tr-TR" sz="2000" dirty="0"/>
              <a:t>Hasta/yaralıyı mümkün olduğunca hareket ettirmeyin.</a:t>
            </a:r>
          </a:p>
          <a:p>
            <a:pPr lvl="0" algn="just"/>
            <a:r>
              <a:rPr lang="tr-TR" sz="2000" dirty="0"/>
              <a:t>Dış kanama varsa hemen kanamayı kontrol altına almaya çalışın.</a:t>
            </a:r>
          </a:p>
        </p:txBody>
      </p:sp>
      <p:sp>
        <p:nvSpPr>
          <p:cNvPr id="5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Şok</a:t>
            </a:r>
            <a:br>
              <a:rPr lang="tr-TR" sz="3600" dirty="0"/>
            </a:br>
            <a:r>
              <a:rPr lang="tr-TR" sz="2400" i="1" dirty="0"/>
              <a:t>İlk Yardım</a:t>
            </a:r>
            <a:endParaRPr lang="tr-TR" sz="2800" i="1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3D9A091-3281-4388-96A9-8327366DDC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B9D24B49-91D6-2ACF-73BA-829E64D757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165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9E4E181D-65B8-4924-B55E-17BEDE9AAD1B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71500" y="3789040"/>
            <a:ext cx="8079296" cy="2451228"/>
          </a:xfrm>
        </p:spPr>
        <p:txBody>
          <a:bodyPr>
            <a:noAutofit/>
          </a:bodyPr>
          <a:lstStyle/>
          <a:p>
            <a:pPr lvl="0" algn="just"/>
            <a:r>
              <a:rPr lang="tr-TR" sz="2000" dirty="0"/>
              <a:t>Hasta/yaralıyı şok pozisyonuna getirin.</a:t>
            </a:r>
          </a:p>
          <a:p>
            <a:pPr lvl="0" algn="just"/>
            <a:r>
              <a:rPr lang="tr-TR" sz="2000" dirty="0"/>
              <a:t>Hasta/yaralının üzerindeki kıyafetler sıkıysa gevşetin. </a:t>
            </a:r>
          </a:p>
          <a:p>
            <a:pPr lvl="0" algn="just"/>
            <a:r>
              <a:rPr lang="tr-TR" sz="2000" dirty="0"/>
              <a:t>Hasta/yaralının üzerinde ıslak kıyafetler varsa kişiyi fazla hareket ettirmeden çıkarmaya çalışın veya kıyafetleri kesin.</a:t>
            </a:r>
          </a:p>
          <a:p>
            <a:pPr lvl="0" algn="just"/>
            <a:r>
              <a:rPr lang="tr-TR" sz="2000" dirty="0"/>
              <a:t>Hasta/yaralının ağzından kan geliyor veya kusuyorsa hasta/yaralıyı düz şekilde yan tarafına çevirip kan veya kusmuğun solunum yollarına kaçmasını önleyin.</a:t>
            </a:r>
          </a:p>
        </p:txBody>
      </p:sp>
      <p:sp>
        <p:nvSpPr>
          <p:cNvPr id="8" name="Başlık 1">
            <a:extLst>
              <a:ext uri="{FF2B5EF4-FFF2-40B4-BE49-F238E27FC236}">
                <a16:creationId xmlns:a16="http://schemas.microsoft.com/office/drawing/2014/main" id="{DF5F9981-D8C2-4FBF-AB14-AC315947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Şok</a:t>
            </a:r>
            <a:br>
              <a:rPr lang="tr-TR" sz="3600" dirty="0"/>
            </a:br>
            <a:r>
              <a:rPr lang="tr-TR" sz="2400" i="1" dirty="0"/>
              <a:t>İlk Yardım</a:t>
            </a:r>
            <a:endParaRPr lang="tr-TR" sz="2800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204" y="1812643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DEC710E6-A4A4-4436-BA11-96A1F3F570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88E87E47-1651-13F5-B6F9-FB32ACD027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8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 5">
            <a:extLst>
              <a:ext uri="{FF2B5EF4-FFF2-40B4-BE49-F238E27FC236}">
                <a16:creationId xmlns:a16="http://schemas.microsoft.com/office/drawing/2014/main" id="{E76B61AD-86F4-434B-A5FF-351EE6145E2E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1966423"/>
            <a:ext cx="7797552" cy="1296144"/>
          </a:xfrm>
        </p:spPr>
        <p:txBody>
          <a:bodyPr>
            <a:noAutofit/>
          </a:bodyPr>
          <a:lstStyle/>
          <a:p>
            <a:pPr lvl="0" algn="just"/>
            <a:r>
              <a:rPr lang="tr-TR" sz="2000" dirty="0"/>
              <a:t>Hasta/yaralının üzerini örtün ancak aşırı ısınmasına engel olun.</a:t>
            </a:r>
          </a:p>
          <a:p>
            <a:pPr lvl="0" algn="just"/>
            <a:r>
              <a:rPr lang="tr-TR" sz="2000" dirty="0"/>
              <a:t>Eğer kanama kol veya bacaktan kaynaklanıyorsa kol ve bacağı hareket etmeyecek şekilde tespit edin.</a:t>
            </a:r>
          </a:p>
        </p:txBody>
      </p:sp>
      <p:sp>
        <p:nvSpPr>
          <p:cNvPr id="7" name="Başlık 1">
            <a:extLst>
              <a:ext uri="{FF2B5EF4-FFF2-40B4-BE49-F238E27FC236}">
                <a16:creationId xmlns:a16="http://schemas.microsoft.com/office/drawing/2014/main" id="{89848C1F-7FFC-402C-8573-5DEF02E0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Şok</a:t>
            </a:r>
            <a:br>
              <a:rPr lang="tr-TR" sz="3600" dirty="0"/>
            </a:br>
            <a:r>
              <a:rPr lang="tr-TR" sz="2400" i="1" dirty="0"/>
              <a:t>İlk Yardım</a:t>
            </a:r>
            <a:endParaRPr lang="tr-TR" sz="28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B143039-6EE2-A042-B55A-374E0E8580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051" y="3262567"/>
            <a:ext cx="4371897" cy="327892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0C52E33D-4376-49D1-A378-67DF957A23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AA52D2FF-D764-1996-D5D8-2083FA3B36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8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4442C9B9-7143-4FE7-88EC-9E0A94758B4E}"/>
              </a:ext>
            </a:extLst>
          </p:cNvPr>
          <p:cNvSpPr/>
          <p:nvPr/>
        </p:nvSpPr>
        <p:spPr>
          <a:xfrm>
            <a:off x="13753" y="41628"/>
            <a:ext cx="9121613" cy="14902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5212" y="2348880"/>
            <a:ext cx="8013576" cy="3024336"/>
          </a:xfrm>
        </p:spPr>
        <p:txBody>
          <a:bodyPr>
            <a:noAutofit/>
          </a:bodyPr>
          <a:lstStyle/>
          <a:p>
            <a:pPr lvl="0" algn="just"/>
            <a:r>
              <a:rPr lang="tr-TR" sz="2400" dirty="0"/>
              <a:t>Hasta/yaralıya yiyecek veya içecek vermeyin. </a:t>
            </a:r>
          </a:p>
          <a:p>
            <a:pPr lvl="0" algn="just"/>
            <a:r>
              <a:rPr lang="tr-TR" sz="2400" dirty="0"/>
              <a:t>Hasta/yaralının bilincini ve yaşam bulgularını 2-3 dakika arayla kontrol edin. </a:t>
            </a:r>
          </a:p>
          <a:p>
            <a:pPr lvl="0" algn="just"/>
            <a:r>
              <a:rPr lang="tr-TR" sz="2400" dirty="0"/>
              <a:t>112 acil yardım ekiplerine teslim edinceye kadar hasta/yaralının yanından ayrılmayın.</a:t>
            </a:r>
          </a:p>
          <a:p>
            <a:pPr lvl="0" algn="just"/>
            <a:r>
              <a:rPr lang="tr-TR" sz="2400" dirty="0"/>
              <a:t>Hasta/yaralının endişe ve korkularını gidererek psikolojik destek sağlayın.</a:t>
            </a:r>
          </a:p>
          <a:p>
            <a:pPr lvl="0" algn="just"/>
            <a:r>
              <a:rPr lang="tr-TR" sz="2400" dirty="0"/>
              <a:t>Bilinci kötüleşirse kurtarma (iyileşme, derleme) pozisyonuna getirin.</a:t>
            </a:r>
          </a:p>
          <a:p>
            <a:pPr lvl="0" algn="just"/>
            <a:r>
              <a:rPr lang="tr-TR" sz="2400" dirty="0"/>
              <a:t>Solunumu durursa Temel Yaşam Desteğine başlayın. </a:t>
            </a: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DC5AD117-29DE-4D62-BB22-FABBD0E8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11144" cy="1143000"/>
          </a:xfrm>
        </p:spPr>
        <p:txBody>
          <a:bodyPr>
            <a:normAutofit/>
          </a:bodyPr>
          <a:lstStyle/>
          <a:p>
            <a:pPr algn="l"/>
            <a:r>
              <a:rPr lang="tr-TR" sz="3200" dirty="0"/>
              <a:t>Şok</a:t>
            </a:r>
            <a:br>
              <a:rPr lang="tr-TR" sz="3600" dirty="0"/>
            </a:br>
            <a:r>
              <a:rPr lang="tr-TR" sz="2400" i="1" dirty="0"/>
              <a:t>İlk Yardım</a:t>
            </a:r>
            <a:endParaRPr lang="tr-TR" sz="2800" i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E1A00B0-AC0F-4248-BC07-3B0F3E0906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421" y="291729"/>
            <a:ext cx="1106004" cy="71622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C199C1AF-BEBF-CD5D-0350-B45D3C0DFB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808" y="41628"/>
            <a:ext cx="1517439" cy="149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73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4381</TotalTime>
  <Words>1065</Words>
  <Application>Microsoft Office PowerPoint</Application>
  <PresentationFormat>Ekran Gösterisi (4:3)</PresentationFormat>
  <Paragraphs>124</Paragraphs>
  <Slides>19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Ofis Teması</vt:lpstr>
      <vt:lpstr>ŞOK VE GÖĞÜS AĞRISINDA İLK YARDIM</vt:lpstr>
      <vt:lpstr>Sunum Planı</vt:lpstr>
      <vt:lpstr>Şok Genel Bilgiler</vt:lpstr>
      <vt:lpstr>Şok Genel Bilgiler</vt:lpstr>
      <vt:lpstr>Şok Belirti ve Bulguları</vt:lpstr>
      <vt:lpstr>Şok İlk Yardım</vt:lpstr>
      <vt:lpstr>Şok İlk Yardım</vt:lpstr>
      <vt:lpstr>Şok İlk Yardım</vt:lpstr>
      <vt:lpstr>Şok İlk Yardım</vt:lpstr>
      <vt:lpstr>Şok Dikkat Edilmesi Gereken Hususlar</vt:lpstr>
      <vt:lpstr>Göğüs Ağrısı</vt:lpstr>
      <vt:lpstr>Göğüs Ağrısı Genel Bilgiler</vt:lpstr>
      <vt:lpstr>Göğüs Ağrısı Genel Bilgiler</vt:lpstr>
      <vt:lpstr>Göğüs Ağrısı Kalp Krizi Belirti Ve Bulguları</vt:lpstr>
      <vt:lpstr>Göğüs Ağrısı İlk Yardım</vt:lpstr>
      <vt:lpstr>Göğüs Ağrısı İlk Yardım</vt:lpstr>
      <vt:lpstr>Göğüs Ağrısı İlk Yardım</vt:lpstr>
      <vt:lpstr>Göğüs Ağrısı Dikkat Edilmesi Gereken Hususlar</vt:lpstr>
      <vt:lpstr>Özet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ŞOK VE GÖĞÜS AĞRISINDA İLK YARDIM</dc:title>
  <dc:creator>Seda Özkan</dc:creator>
  <cp:lastModifiedBy>Gürkan Akıncı</cp:lastModifiedBy>
  <cp:revision>51</cp:revision>
  <dcterms:created xsi:type="dcterms:W3CDTF">2020-12-19T14:23:34Z</dcterms:created>
  <dcterms:modified xsi:type="dcterms:W3CDTF">2025-04-08T16:18:24Z</dcterms:modified>
</cp:coreProperties>
</file>