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ontserrat"/>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ontserrat-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105e05195_1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105e05195_1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6105e05195_1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105e05195_1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6105e05195_1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6105e05195_1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105e05195_1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105e05195_1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6105e05195_1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105e05195_1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6105e05195_1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6105e05195_1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6105e05195_1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105e05195_1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6105e05195_1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6105e05195_1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6105e05195_1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6105e05195_1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105e0519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105e0519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105e05195_1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105e05195_1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105e05195_1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105e05195_1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105e05195_1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105e05195_1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105e05195_1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105e05195_1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105e05195_1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105e05195_1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105e05195_1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6105e05195_1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105e05195_1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105e05195_1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shreyaspatil.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25700" y="2016300"/>
            <a:ext cx="67116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latin typeface="Montserrat"/>
                <a:ea typeface="Montserrat"/>
                <a:cs typeface="Montserrat"/>
                <a:sym typeface="Montserrat"/>
              </a:rPr>
              <a:t>Introduction to Android Application Development</a:t>
            </a:r>
            <a:endParaRPr b="0">
              <a:latin typeface="Montserrat"/>
              <a:ea typeface="Montserrat"/>
              <a:cs typeface="Montserrat"/>
              <a:sym typeface="Montserrat"/>
            </a:endParaRPr>
          </a:p>
        </p:txBody>
      </p:sp>
      <p:sp>
        <p:nvSpPr>
          <p:cNvPr id="278" name="Google Shape;278;p13"/>
          <p:cNvSpPr txBox="1"/>
          <p:nvPr>
            <p:ph idx="1" type="subTitle"/>
          </p:nvPr>
        </p:nvSpPr>
        <p:spPr>
          <a:xfrm>
            <a:off x="824000" y="41297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Shreyas Sharad Patil </a:t>
            </a:r>
            <a:endParaRPr/>
          </a:p>
        </p:txBody>
      </p:sp>
      <p:pic>
        <p:nvPicPr>
          <p:cNvPr id="279" name="Google Shape;279;p13"/>
          <p:cNvPicPr preferRelativeResize="0"/>
          <p:nvPr/>
        </p:nvPicPr>
        <p:blipFill>
          <a:blip r:embed="rId3">
            <a:alphaModFix/>
          </a:blip>
          <a:stretch>
            <a:fillRect/>
          </a:stretch>
        </p:blipFill>
        <p:spPr>
          <a:xfrm>
            <a:off x="1998741" y="920625"/>
            <a:ext cx="5146526" cy="78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2"/>
          <p:cNvSpPr txBox="1"/>
          <p:nvPr>
            <p:ph type="ctrTitle"/>
          </p:nvPr>
        </p:nvSpPr>
        <p:spPr>
          <a:xfrm>
            <a:off x="307800" y="163825"/>
            <a:ext cx="8528400" cy="114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Some of My Android Apps on Google Play Store</a:t>
            </a:r>
            <a:endParaRPr>
              <a:latin typeface="Montserrat"/>
              <a:ea typeface="Montserrat"/>
              <a:cs typeface="Montserrat"/>
              <a:sym typeface="Montserrat"/>
            </a:endParaRPr>
          </a:p>
        </p:txBody>
      </p:sp>
      <p:pic>
        <p:nvPicPr>
          <p:cNvPr id="338" name="Google Shape;338;p22"/>
          <p:cNvPicPr preferRelativeResize="0"/>
          <p:nvPr/>
        </p:nvPicPr>
        <p:blipFill rotWithShape="1">
          <a:blip r:embed="rId3">
            <a:alphaModFix/>
          </a:blip>
          <a:srcRect b="4049" l="28001" r="51069" t="3065"/>
          <a:stretch/>
        </p:blipFill>
        <p:spPr>
          <a:xfrm>
            <a:off x="2593275" y="1389925"/>
            <a:ext cx="1433712" cy="3122000"/>
          </a:xfrm>
          <a:prstGeom prst="rect">
            <a:avLst/>
          </a:prstGeom>
          <a:noFill/>
          <a:ln>
            <a:noFill/>
          </a:ln>
        </p:spPr>
      </p:pic>
      <p:pic>
        <p:nvPicPr>
          <p:cNvPr id="339" name="Google Shape;339;p22"/>
          <p:cNvPicPr preferRelativeResize="0"/>
          <p:nvPr/>
        </p:nvPicPr>
        <p:blipFill>
          <a:blip r:embed="rId4">
            <a:alphaModFix/>
          </a:blip>
          <a:stretch>
            <a:fillRect/>
          </a:stretch>
        </p:blipFill>
        <p:spPr>
          <a:xfrm>
            <a:off x="307800" y="1389925"/>
            <a:ext cx="1687909" cy="3122002"/>
          </a:xfrm>
          <a:prstGeom prst="rect">
            <a:avLst/>
          </a:prstGeom>
          <a:noFill/>
          <a:ln>
            <a:noFill/>
          </a:ln>
        </p:spPr>
      </p:pic>
      <p:pic>
        <p:nvPicPr>
          <p:cNvPr id="340" name="Google Shape;340;p22"/>
          <p:cNvPicPr preferRelativeResize="0"/>
          <p:nvPr/>
        </p:nvPicPr>
        <p:blipFill>
          <a:blip r:embed="rId5">
            <a:alphaModFix/>
          </a:blip>
          <a:stretch>
            <a:fillRect/>
          </a:stretch>
        </p:blipFill>
        <p:spPr>
          <a:xfrm>
            <a:off x="4722151" y="1389925"/>
            <a:ext cx="1687902" cy="3121989"/>
          </a:xfrm>
          <a:prstGeom prst="rect">
            <a:avLst/>
          </a:prstGeom>
          <a:noFill/>
          <a:ln>
            <a:noFill/>
          </a:ln>
        </p:spPr>
      </p:pic>
      <p:pic>
        <p:nvPicPr>
          <p:cNvPr id="341" name="Google Shape;341;p22"/>
          <p:cNvPicPr preferRelativeResize="0"/>
          <p:nvPr/>
        </p:nvPicPr>
        <p:blipFill>
          <a:blip r:embed="rId6">
            <a:alphaModFix/>
          </a:blip>
          <a:stretch>
            <a:fillRect/>
          </a:stretch>
        </p:blipFill>
        <p:spPr>
          <a:xfrm>
            <a:off x="7049973" y="1389925"/>
            <a:ext cx="1504826" cy="3122001"/>
          </a:xfrm>
          <a:prstGeom prst="rect">
            <a:avLst/>
          </a:prstGeom>
          <a:noFill/>
          <a:ln>
            <a:noFill/>
          </a:ln>
        </p:spPr>
      </p:pic>
      <p:sp>
        <p:nvSpPr>
          <p:cNvPr id="342" name="Google Shape;342;p22"/>
          <p:cNvSpPr txBox="1"/>
          <p:nvPr/>
        </p:nvSpPr>
        <p:spPr>
          <a:xfrm>
            <a:off x="520550" y="4588125"/>
            <a:ext cx="11280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Nunito"/>
                <a:ea typeface="Nunito"/>
                <a:cs typeface="Nunito"/>
                <a:sym typeface="Nunito"/>
              </a:rPr>
              <a:t>PU Alerts</a:t>
            </a:r>
            <a:endParaRPr b="1">
              <a:solidFill>
                <a:srgbClr val="FFFFFF"/>
              </a:solidFill>
              <a:latin typeface="Nunito"/>
              <a:ea typeface="Nunito"/>
              <a:cs typeface="Nunito"/>
              <a:sym typeface="Nunito"/>
            </a:endParaRPr>
          </a:p>
        </p:txBody>
      </p:sp>
      <p:sp>
        <p:nvSpPr>
          <p:cNvPr id="343" name="Google Shape;343;p22"/>
          <p:cNvSpPr txBox="1"/>
          <p:nvPr/>
        </p:nvSpPr>
        <p:spPr>
          <a:xfrm>
            <a:off x="2058375" y="4588125"/>
            <a:ext cx="25035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Nunito"/>
                <a:ea typeface="Nunito"/>
                <a:cs typeface="Nunito"/>
                <a:sym typeface="Nunito"/>
              </a:rPr>
              <a:t>C Programming Course</a:t>
            </a:r>
            <a:endParaRPr b="1">
              <a:solidFill>
                <a:srgbClr val="FFFFFF"/>
              </a:solidFill>
              <a:latin typeface="Nunito"/>
              <a:ea typeface="Nunito"/>
              <a:cs typeface="Nunito"/>
              <a:sym typeface="Nunito"/>
            </a:endParaRPr>
          </a:p>
        </p:txBody>
      </p:sp>
      <p:sp>
        <p:nvSpPr>
          <p:cNvPr id="344" name="Google Shape;344;p22"/>
          <p:cNvSpPr txBox="1"/>
          <p:nvPr/>
        </p:nvSpPr>
        <p:spPr>
          <a:xfrm>
            <a:off x="4971700" y="4588125"/>
            <a:ext cx="11280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Nunito"/>
                <a:ea typeface="Nunito"/>
                <a:cs typeface="Nunito"/>
                <a:sym typeface="Nunito"/>
              </a:rPr>
              <a:t>SecurMi</a:t>
            </a:r>
            <a:endParaRPr b="1">
              <a:solidFill>
                <a:srgbClr val="FFFFFF"/>
              </a:solidFill>
              <a:latin typeface="Nunito"/>
              <a:ea typeface="Nunito"/>
              <a:cs typeface="Nunito"/>
              <a:sym typeface="Nunito"/>
            </a:endParaRPr>
          </a:p>
        </p:txBody>
      </p:sp>
      <p:sp>
        <p:nvSpPr>
          <p:cNvPr id="345" name="Google Shape;345;p22"/>
          <p:cNvSpPr txBox="1"/>
          <p:nvPr/>
        </p:nvSpPr>
        <p:spPr>
          <a:xfrm>
            <a:off x="7049974" y="4588125"/>
            <a:ext cx="16878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Nunito"/>
                <a:ea typeface="Nunito"/>
                <a:cs typeface="Nunito"/>
                <a:sym typeface="Nunito"/>
              </a:rPr>
              <a:t>Diploma</a:t>
            </a:r>
            <a:r>
              <a:rPr b="1" lang="en">
                <a:solidFill>
                  <a:srgbClr val="FFFFFF"/>
                </a:solidFill>
                <a:latin typeface="Nunito"/>
                <a:ea typeface="Nunito"/>
                <a:cs typeface="Nunito"/>
                <a:sym typeface="Nunito"/>
              </a:rPr>
              <a:t> Alerts</a:t>
            </a:r>
            <a:endParaRPr b="1">
              <a:solidFill>
                <a:srgbClr val="FFFFFF"/>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3"/>
          <p:cNvSpPr txBox="1"/>
          <p:nvPr>
            <p:ph type="ctrTitle"/>
          </p:nvPr>
        </p:nvSpPr>
        <p:spPr>
          <a:xfrm>
            <a:off x="289200" y="297450"/>
            <a:ext cx="8565600" cy="96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Different Technologies to Develop Android Apps</a:t>
            </a:r>
            <a:endParaRPr>
              <a:latin typeface="Montserrat"/>
              <a:ea typeface="Montserrat"/>
              <a:cs typeface="Montserrat"/>
              <a:sym typeface="Montserrat"/>
            </a:endParaRPr>
          </a:p>
        </p:txBody>
      </p:sp>
      <p:sp>
        <p:nvSpPr>
          <p:cNvPr id="351" name="Google Shape;351;p23"/>
          <p:cNvSpPr txBox="1"/>
          <p:nvPr/>
        </p:nvSpPr>
        <p:spPr>
          <a:xfrm>
            <a:off x="941950" y="1598800"/>
            <a:ext cx="8024400" cy="11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Nunito"/>
                <a:ea typeface="Nunito"/>
                <a:cs typeface="Nunito"/>
                <a:sym typeface="Nunito"/>
              </a:rPr>
              <a:t>Native Android Development:</a:t>
            </a:r>
            <a:r>
              <a:rPr b="1" lang="en">
                <a:solidFill>
                  <a:srgbClr val="FFFFFF"/>
                </a:solidFill>
                <a:latin typeface="Nunito"/>
                <a:ea typeface="Nunito"/>
                <a:cs typeface="Nunito"/>
                <a:sym typeface="Nunito"/>
              </a:rPr>
              <a:t> </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Java/Kotlin/C++. Kotlin is now official supported language by Google. </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Most of the apps developed using native app development.</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Official Android SDK is provided by Google itself for development.</a:t>
            </a:r>
            <a:endParaRPr>
              <a:solidFill>
                <a:srgbClr val="FFFFFF"/>
              </a:solidFill>
              <a:latin typeface="Nunito"/>
              <a:ea typeface="Nunito"/>
              <a:cs typeface="Nunito"/>
              <a:sym typeface="Nunito"/>
            </a:endParaRPr>
          </a:p>
        </p:txBody>
      </p:sp>
      <p:sp>
        <p:nvSpPr>
          <p:cNvPr id="352" name="Google Shape;352;p23"/>
          <p:cNvSpPr txBox="1"/>
          <p:nvPr/>
        </p:nvSpPr>
        <p:spPr>
          <a:xfrm>
            <a:off x="1400525" y="3186975"/>
            <a:ext cx="7565700" cy="14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Nunito"/>
                <a:ea typeface="Nunito"/>
                <a:cs typeface="Nunito"/>
                <a:sym typeface="Nunito"/>
              </a:rPr>
              <a:t>Hybrid App Development</a:t>
            </a:r>
            <a:r>
              <a:rPr b="1" lang="en" sz="1600">
                <a:solidFill>
                  <a:srgbClr val="FFFFFF"/>
                </a:solidFill>
                <a:latin typeface="Nunito"/>
                <a:ea typeface="Nunito"/>
                <a:cs typeface="Nunito"/>
                <a:sym typeface="Nunito"/>
              </a:rPr>
              <a:t>: </a:t>
            </a:r>
            <a:endParaRPr b="1" sz="1600">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b="1" lang="en">
                <a:solidFill>
                  <a:srgbClr val="FFFFFF"/>
                </a:solidFill>
                <a:latin typeface="Nunito"/>
                <a:ea typeface="Nunito"/>
                <a:cs typeface="Nunito"/>
                <a:sym typeface="Nunito"/>
              </a:rPr>
              <a:t>Cordova/PhoneGap: </a:t>
            </a:r>
            <a:r>
              <a:rPr lang="en">
                <a:solidFill>
                  <a:srgbClr val="FFFFFF"/>
                </a:solidFill>
                <a:latin typeface="Nunito"/>
                <a:ea typeface="Nunito"/>
                <a:cs typeface="Nunito"/>
                <a:sym typeface="Nunito"/>
              </a:rPr>
              <a:t>Old method of development. Uses HTML, JavaScript, etc.</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b="1" lang="en">
                <a:solidFill>
                  <a:srgbClr val="FFFFFF"/>
                </a:solidFill>
                <a:latin typeface="Nunito"/>
                <a:ea typeface="Nunito"/>
                <a:cs typeface="Nunito"/>
                <a:sym typeface="Nunito"/>
              </a:rPr>
              <a:t>ReactJS: </a:t>
            </a:r>
            <a:r>
              <a:rPr lang="en">
                <a:solidFill>
                  <a:srgbClr val="FFFFFF"/>
                </a:solidFill>
                <a:latin typeface="Nunito"/>
                <a:ea typeface="Nunito"/>
                <a:cs typeface="Nunito"/>
                <a:sym typeface="Nunito"/>
              </a:rPr>
              <a:t>Uses Reactive Java framework. Developed by Facebook. E.g. Instagram.</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b="1" lang="en">
                <a:solidFill>
                  <a:srgbClr val="FFFFFF"/>
                </a:solidFill>
                <a:latin typeface="Nunito"/>
                <a:ea typeface="Nunito"/>
                <a:cs typeface="Nunito"/>
                <a:sym typeface="Nunito"/>
              </a:rPr>
              <a:t>Flutter: </a:t>
            </a:r>
            <a:r>
              <a:rPr lang="en">
                <a:solidFill>
                  <a:srgbClr val="FFFFFF"/>
                </a:solidFill>
                <a:latin typeface="Nunito"/>
                <a:ea typeface="Nunito"/>
                <a:cs typeface="Nunito"/>
                <a:sym typeface="Nunito"/>
              </a:rPr>
              <a:t>New Technology by Google. Uses Dart language. Trending now a days.</a:t>
            </a:r>
            <a:endParaRPr>
              <a:solidFill>
                <a:srgbClr val="FFFFFF"/>
              </a:solidFill>
              <a:latin typeface="Nunito"/>
              <a:ea typeface="Nunito"/>
              <a:cs typeface="Nunito"/>
              <a:sym typeface="Nunito"/>
            </a:endParaRPr>
          </a:p>
        </p:txBody>
      </p:sp>
      <p:pic>
        <p:nvPicPr>
          <p:cNvPr id="353" name="Google Shape;353;p23"/>
          <p:cNvPicPr preferRelativeResize="0"/>
          <p:nvPr/>
        </p:nvPicPr>
        <p:blipFill>
          <a:blip r:embed="rId3">
            <a:alphaModFix/>
          </a:blip>
          <a:stretch>
            <a:fillRect/>
          </a:stretch>
        </p:blipFill>
        <p:spPr>
          <a:xfrm>
            <a:off x="275324" y="1738350"/>
            <a:ext cx="576727" cy="685999"/>
          </a:xfrm>
          <a:prstGeom prst="rect">
            <a:avLst/>
          </a:prstGeom>
          <a:noFill/>
          <a:ln>
            <a:noFill/>
          </a:ln>
        </p:spPr>
      </p:pic>
      <p:pic>
        <p:nvPicPr>
          <p:cNvPr id="354" name="Google Shape;354;p23"/>
          <p:cNvPicPr preferRelativeResize="0"/>
          <p:nvPr/>
        </p:nvPicPr>
        <p:blipFill>
          <a:blip r:embed="rId4">
            <a:alphaModFix/>
          </a:blip>
          <a:stretch>
            <a:fillRect/>
          </a:stretch>
        </p:blipFill>
        <p:spPr>
          <a:xfrm>
            <a:off x="0" y="3265113"/>
            <a:ext cx="1232040" cy="45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4"/>
          <p:cNvSpPr txBox="1"/>
          <p:nvPr>
            <p:ph type="ctrTitle"/>
          </p:nvPr>
        </p:nvSpPr>
        <p:spPr>
          <a:xfrm>
            <a:off x="289200" y="297450"/>
            <a:ext cx="8565600" cy="96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Let’s Start Native Android Development</a:t>
            </a:r>
            <a:endParaRPr>
              <a:latin typeface="Montserrat"/>
              <a:ea typeface="Montserrat"/>
              <a:cs typeface="Montserrat"/>
              <a:sym typeface="Montserrat"/>
            </a:endParaRPr>
          </a:p>
        </p:txBody>
      </p:sp>
      <p:sp>
        <p:nvSpPr>
          <p:cNvPr id="360" name="Google Shape;360;p24"/>
          <p:cNvSpPr txBox="1"/>
          <p:nvPr/>
        </p:nvSpPr>
        <p:spPr>
          <a:xfrm>
            <a:off x="941950" y="1598800"/>
            <a:ext cx="8024400" cy="31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Nunito"/>
                <a:ea typeface="Nunito"/>
                <a:cs typeface="Nunito"/>
                <a:sym typeface="Nunito"/>
              </a:rPr>
              <a:t>What is Required</a:t>
            </a:r>
            <a:r>
              <a:rPr b="1" lang="en" sz="2400">
                <a:solidFill>
                  <a:srgbClr val="FFFFFF"/>
                </a:solidFill>
                <a:latin typeface="Nunito"/>
                <a:ea typeface="Nunito"/>
                <a:cs typeface="Nunito"/>
                <a:sym typeface="Nunito"/>
              </a:rPr>
              <a:t>: </a:t>
            </a:r>
            <a:endParaRPr b="1" sz="2400">
              <a:solidFill>
                <a:srgbClr val="FFFFFF"/>
              </a:solidFill>
              <a:latin typeface="Nunito"/>
              <a:ea typeface="Nunito"/>
              <a:cs typeface="Nunito"/>
              <a:sym typeface="Nunito"/>
            </a:endParaRPr>
          </a:p>
          <a:p>
            <a:pPr indent="-381000" lvl="0" marL="457200" rtl="0" algn="l">
              <a:spcBef>
                <a:spcPts val="0"/>
              </a:spcBef>
              <a:spcAft>
                <a:spcPts val="0"/>
              </a:spcAft>
              <a:buClr>
                <a:srgbClr val="FFFFFF"/>
              </a:buClr>
              <a:buSzPts val="2400"/>
              <a:buFont typeface="Nunito"/>
              <a:buChar char="●"/>
            </a:pPr>
            <a:r>
              <a:rPr lang="en" sz="2400">
                <a:solidFill>
                  <a:srgbClr val="FFFFFF"/>
                </a:solidFill>
                <a:latin typeface="Nunito"/>
                <a:ea typeface="Nunito"/>
                <a:cs typeface="Nunito"/>
                <a:sym typeface="Nunito"/>
              </a:rPr>
              <a:t>Minimum 4GB RAM, 8GB Recommended.  </a:t>
            </a:r>
            <a:endParaRPr b="1" sz="2400">
              <a:solidFill>
                <a:srgbClr val="FFFFFF"/>
              </a:solidFill>
              <a:latin typeface="Nunito"/>
              <a:ea typeface="Nunito"/>
              <a:cs typeface="Nunito"/>
              <a:sym typeface="Nunito"/>
            </a:endParaRPr>
          </a:p>
          <a:p>
            <a:pPr indent="-381000" lvl="0" marL="457200" rtl="0" algn="l">
              <a:spcBef>
                <a:spcPts val="0"/>
              </a:spcBef>
              <a:spcAft>
                <a:spcPts val="0"/>
              </a:spcAft>
              <a:buClr>
                <a:srgbClr val="FFFFFF"/>
              </a:buClr>
              <a:buSzPts val="2400"/>
              <a:buFont typeface="Nunito"/>
              <a:buChar char="●"/>
            </a:pPr>
            <a:r>
              <a:rPr lang="en" sz="2400">
                <a:solidFill>
                  <a:srgbClr val="FFFFFF"/>
                </a:solidFill>
                <a:latin typeface="Nunito"/>
                <a:ea typeface="Nunito"/>
                <a:cs typeface="Nunito"/>
                <a:sym typeface="Nunito"/>
              </a:rPr>
              <a:t>Java JDK 1.8+</a:t>
            </a:r>
            <a:endParaRPr sz="2400">
              <a:solidFill>
                <a:srgbClr val="FFFFFF"/>
              </a:solidFill>
              <a:latin typeface="Nunito"/>
              <a:ea typeface="Nunito"/>
              <a:cs typeface="Nunito"/>
              <a:sym typeface="Nunito"/>
            </a:endParaRPr>
          </a:p>
          <a:p>
            <a:pPr indent="-381000" lvl="0" marL="457200" rtl="0" algn="l">
              <a:spcBef>
                <a:spcPts val="0"/>
              </a:spcBef>
              <a:spcAft>
                <a:spcPts val="0"/>
              </a:spcAft>
              <a:buClr>
                <a:srgbClr val="FFFFFF"/>
              </a:buClr>
              <a:buSzPts val="2400"/>
              <a:buFont typeface="Nunito"/>
              <a:buChar char="●"/>
            </a:pPr>
            <a:r>
              <a:rPr lang="en" sz="2400">
                <a:solidFill>
                  <a:srgbClr val="FFFFFF"/>
                </a:solidFill>
                <a:latin typeface="Nunito"/>
                <a:ea typeface="Nunito"/>
                <a:cs typeface="Nunito"/>
                <a:sym typeface="Nunito"/>
              </a:rPr>
              <a:t>Android Studio 3.5</a:t>
            </a:r>
            <a:endParaRPr sz="2400">
              <a:solidFill>
                <a:srgbClr val="FFFFFF"/>
              </a:solidFill>
              <a:latin typeface="Nunito"/>
              <a:ea typeface="Nunito"/>
              <a:cs typeface="Nunito"/>
              <a:sym typeface="Nunito"/>
            </a:endParaRPr>
          </a:p>
          <a:p>
            <a:pPr indent="-381000" lvl="0" marL="457200" rtl="0" algn="l">
              <a:spcBef>
                <a:spcPts val="0"/>
              </a:spcBef>
              <a:spcAft>
                <a:spcPts val="0"/>
              </a:spcAft>
              <a:buClr>
                <a:srgbClr val="FFFFFF"/>
              </a:buClr>
              <a:buSzPts val="2400"/>
              <a:buFont typeface="Nunito"/>
              <a:buChar char="●"/>
            </a:pPr>
            <a:r>
              <a:rPr lang="en" sz="2400">
                <a:solidFill>
                  <a:srgbClr val="FFFFFF"/>
                </a:solidFill>
                <a:latin typeface="Nunito"/>
                <a:ea typeface="Nunito"/>
                <a:cs typeface="Nunito"/>
                <a:sym typeface="Nunito"/>
              </a:rPr>
              <a:t>Latest Android SDK </a:t>
            </a:r>
            <a:endParaRPr sz="2400">
              <a:solidFill>
                <a:srgbClr val="FFFFFF"/>
              </a:solidFill>
              <a:latin typeface="Nunito"/>
              <a:ea typeface="Nunito"/>
              <a:cs typeface="Nunito"/>
              <a:sym typeface="Nunito"/>
            </a:endParaRPr>
          </a:p>
        </p:txBody>
      </p:sp>
      <p:pic>
        <p:nvPicPr>
          <p:cNvPr id="361" name="Google Shape;361;p24"/>
          <p:cNvPicPr preferRelativeResize="0"/>
          <p:nvPr/>
        </p:nvPicPr>
        <p:blipFill>
          <a:blip r:embed="rId3">
            <a:alphaModFix/>
          </a:blip>
          <a:stretch>
            <a:fillRect/>
          </a:stretch>
        </p:blipFill>
        <p:spPr>
          <a:xfrm>
            <a:off x="327646" y="157900"/>
            <a:ext cx="811402" cy="965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5"/>
          <p:cNvSpPr txBox="1"/>
          <p:nvPr>
            <p:ph type="ctrTitle"/>
          </p:nvPr>
        </p:nvSpPr>
        <p:spPr>
          <a:xfrm>
            <a:off x="191263" y="163725"/>
            <a:ext cx="74304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Java JDK?</a:t>
            </a:r>
            <a:endParaRPr/>
          </a:p>
        </p:txBody>
      </p:sp>
      <p:sp>
        <p:nvSpPr>
          <p:cNvPr id="367" name="Google Shape;367;p25"/>
          <p:cNvSpPr txBox="1"/>
          <p:nvPr/>
        </p:nvSpPr>
        <p:spPr>
          <a:xfrm>
            <a:off x="669275" y="1965125"/>
            <a:ext cx="7994100" cy="262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Montserrat"/>
                <a:ea typeface="Montserrat"/>
                <a:cs typeface="Montserrat"/>
                <a:sym typeface="Montserrat"/>
              </a:rPr>
              <a:t>The Java Development Kit (JDK) is one of three core technology packages used in Java programming, along with the JVM (Java Virtual Machine) and the JRE (Java Runtime Environment). It's important to differentiate between these three technologies, as well as understanding how they're connected:</a:t>
            </a:r>
            <a:endParaRPr sz="1600">
              <a:solidFill>
                <a:srgbClr val="FFFFFF"/>
              </a:solidFill>
              <a:latin typeface="Montserrat"/>
              <a:ea typeface="Montserrat"/>
              <a:cs typeface="Montserrat"/>
              <a:sym typeface="Montserrat"/>
            </a:endParaRPr>
          </a:p>
          <a:p>
            <a:pPr indent="-330200" lvl="0" marL="457200" rtl="0" algn="l">
              <a:lnSpc>
                <a:spcPct val="115000"/>
              </a:lnSpc>
              <a:spcBef>
                <a:spcPts val="120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The JVM is the Java platform component that executes programs.</a:t>
            </a:r>
            <a:endParaRPr sz="1600">
              <a:solidFill>
                <a:srgbClr val="FFFFFF"/>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The JRE is the on-disk part of Java that creates the JVM.</a:t>
            </a:r>
            <a:endParaRPr sz="1600">
              <a:solidFill>
                <a:srgbClr val="FFFFFF"/>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The JDK allows developers to create Java programs that can be executed and run by the JVM and JRE.</a:t>
            </a:r>
            <a:endParaRPr sz="1600">
              <a:solidFill>
                <a:srgbClr val="FFFFFF"/>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6"/>
          <p:cNvSpPr txBox="1"/>
          <p:nvPr>
            <p:ph type="ctrTitle"/>
          </p:nvPr>
        </p:nvSpPr>
        <p:spPr>
          <a:xfrm>
            <a:off x="191263" y="163725"/>
            <a:ext cx="74304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Android SDK?</a:t>
            </a:r>
            <a:endParaRPr/>
          </a:p>
        </p:txBody>
      </p:sp>
      <p:sp>
        <p:nvSpPr>
          <p:cNvPr id="373" name="Google Shape;373;p26"/>
          <p:cNvSpPr txBox="1"/>
          <p:nvPr/>
        </p:nvSpPr>
        <p:spPr>
          <a:xfrm>
            <a:off x="669275" y="1519225"/>
            <a:ext cx="7994100" cy="307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Montserrat"/>
                <a:ea typeface="Montserrat"/>
                <a:cs typeface="Montserrat"/>
                <a:sym typeface="Montserrat"/>
              </a:rPr>
              <a:t>The Android SDK (software development kit) is a set of development tools used to develop applications for Android platform. The Android SDK includes the following:</a:t>
            </a:r>
            <a:endParaRPr sz="1600">
              <a:solidFill>
                <a:srgbClr val="FFFFFF"/>
              </a:solidFill>
              <a:latin typeface="Montserrat"/>
              <a:ea typeface="Montserrat"/>
              <a:cs typeface="Montserrat"/>
              <a:sym typeface="Montserrat"/>
            </a:endParaRPr>
          </a:p>
          <a:p>
            <a:pPr indent="-330200" lvl="0" marL="457200" rtl="0" algn="l">
              <a:lnSpc>
                <a:spcPct val="115000"/>
              </a:lnSpc>
              <a:spcBef>
                <a:spcPts val="80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Required libraries</a:t>
            </a:r>
            <a:endParaRPr sz="1600">
              <a:solidFill>
                <a:srgbClr val="FFFFFF"/>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Debugger</a:t>
            </a:r>
            <a:endParaRPr sz="1600">
              <a:solidFill>
                <a:srgbClr val="FFFFFF"/>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An emulator</a:t>
            </a:r>
            <a:endParaRPr sz="1600">
              <a:solidFill>
                <a:srgbClr val="FFFFFF"/>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Relevant documentation for the Android application program interfaces (APIs)</a:t>
            </a:r>
            <a:endParaRPr sz="1600">
              <a:solidFill>
                <a:srgbClr val="FFFFFF"/>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Sample source code</a:t>
            </a:r>
            <a:endParaRPr sz="1600">
              <a:solidFill>
                <a:srgbClr val="FFFFFF"/>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Tutorials for the Android OS</a:t>
            </a:r>
            <a:endParaRPr sz="1600">
              <a:solidFill>
                <a:srgbClr val="FFFFFF"/>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27"/>
          <p:cNvSpPr txBox="1"/>
          <p:nvPr>
            <p:ph type="ctrTitle"/>
          </p:nvPr>
        </p:nvSpPr>
        <p:spPr>
          <a:xfrm>
            <a:off x="810963" y="1725375"/>
            <a:ext cx="74304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Android Studio</a:t>
            </a:r>
            <a:endParaRPr/>
          </a:p>
        </p:txBody>
      </p:sp>
      <p:sp>
        <p:nvSpPr>
          <p:cNvPr id="379" name="Google Shape;379;p27"/>
          <p:cNvSpPr txBox="1"/>
          <p:nvPr>
            <p:ph idx="1" type="subTitle"/>
          </p:nvPr>
        </p:nvSpPr>
        <p:spPr>
          <a:xfrm>
            <a:off x="3519100" y="32616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IDE to develop powerful Android apps</a:t>
            </a:r>
            <a:endParaRPr/>
          </a:p>
        </p:txBody>
      </p:sp>
      <p:pic>
        <p:nvPicPr>
          <p:cNvPr id="380" name="Google Shape;380;p27"/>
          <p:cNvPicPr preferRelativeResize="0"/>
          <p:nvPr/>
        </p:nvPicPr>
        <p:blipFill>
          <a:blip r:embed="rId3">
            <a:alphaModFix/>
          </a:blip>
          <a:stretch>
            <a:fillRect/>
          </a:stretch>
        </p:blipFill>
        <p:spPr>
          <a:xfrm>
            <a:off x="3519102" y="157450"/>
            <a:ext cx="2014124" cy="2014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28"/>
          <p:cNvSpPr txBox="1"/>
          <p:nvPr>
            <p:ph type="ctrTitle"/>
          </p:nvPr>
        </p:nvSpPr>
        <p:spPr>
          <a:xfrm>
            <a:off x="191263" y="163725"/>
            <a:ext cx="74304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Features of </a:t>
            </a:r>
            <a:r>
              <a:rPr lang="en"/>
              <a:t>Android Studio</a:t>
            </a:r>
            <a:endParaRPr/>
          </a:p>
        </p:txBody>
      </p:sp>
      <p:pic>
        <p:nvPicPr>
          <p:cNvPr id="386" name="Google Shape;386;p28"/>
          <p:cNvPicPr preferRelativeResize="0"/>
          <p:nvPr/>
        </p:nvPicPr>
        <p:blipFill>
          <a:blip r:embed="rId3">
            <a:alphaModFix/>
          </a:blip>
          <a:stretch>
            <a:fillRect/>
          </a:stretch>
        </p:blipFill>
        <p:spPr>
          <a:xfrm>
            <a:off x="8241376" y="97299"/>
            <a:ext cx="833000" cy="833000"/>
          </a:xfrm>
          <a:prstGeom prst="rect">
            <a:avLst/>
          </a:prstGeom>
          <a:noFill/>
          <a:ln>
            <a:noFill/>
          </a:ln>
        </p:spPr>
      </p:pic>
      <p:sp>
        <p:nvSpPr>
          <p:cNvPr id="387" name="Google Shape;387;p28"/>
          <p:cNvSpPr txBox="1"/>
          <p:nvPr/>
        </p:nvSpPr>
        <p:spPr>
          <a:xfrm>
            <a:off x="669275" y="1965125"/>
            <a:ext cx="7994100" cy="2627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Montserrat"/>
              <a:buChar char="●"/>
            </a:pPr>
            <a:r>
              <a:rPr lang="en" sz="2400">
                <a:solidFill>
                  <a:srgbClr val="FFFFFF"/>
                </a:solidFill>
                <a:latin typeface="Montserrat"/>
                <a:ea typeface="Montserrat"/>
                <a:cs typeface="Montserrat"/>
                <a:sym typeface="Montserrat"/>
              </a:rPr>
              <a:t>Powerful editor.</a:t>
            </a:r>
            <a:endParaRPr sz="24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Char char="●"/>
            </a:pPr>
            <a:r>
              <a:rPr lang="en" sz="2400">
                <a:solidFill>
                  <a:srgbClr val="FFFFFF"/>
                </a:solidFill>
                <a:latin typeface="Montserrat"/>
                <a:ea typeface="Montserrat"/>
                <a:cs typeface="Montserrat"/>
                <a:sym typeface="Montserrat"/>
              </a:rPr>
              <a:t>Smart suggestions.</a:t>
            </a:r>
            <a:endParaRPr sz="24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Char char="●"/>
            </a:pPr>
            <a:r>
              <a:rPr lang="en" sz="2400">
                <a:solidFill>
                  <a:srgbClr val="FFFFFF"/>
                </a:solidFill>
                <a:latin typeface="Montserrat"/>
                <a:ea typeface="Montserrat"/>
                <a:cs typeface="Montserrat"/>
                <a:sym typeface="Montserrat"/>
              </a:rPr>
              <a:t>Smart Layout editor.</a:t>
            </a:r>
            <a:endParaRPr sz="24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Char char="●"/>
            </a:pPr>
            <a:r>
              <a:rPr lang="en" sz="2400">
                <a:solidFill>
                  <a:srgbClr val="FFFFFF"/>
                </a:solidFill>
                <a:latin typeface="Montserrat"/>
                <a:ea typeface="Montserrat"/>
                <a:cs typeface="Montserrat"/>
                <a:sym typeface="Montserrat"/>
              </a:rPr>
              <a:t>With Gradle automation tool.</a:t>
            </a:r>
            <a:endParaRPr sz="24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Char char="●"/>
            </a:pPr>
            <a:r>
              <a:rPr lang="en" sz="2400">
                <a:solidFill>
                  <a:srgbClr val="FFFFFF"/>
                </a:solidFill>
                <a:latin typeface="Montserrat"/>
                <a:ea typeface="Montserrat"/>
                <a:cs typeface="Montserrat"/>
                <a:sym typeface="Montserrat"/>
              </a:rPr>
              <a:t>Supports Maven.</a:t>
            </a:r>
            <a:endParaRPr sz="24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Char char="●"/>
            </a:pPr>
            <a:r>
              <a:rPr lang="en" sz="2400">
                <a:solidFill>
                  <a:srgbClr val="FFFFFF"/>
                </a:solidFill>
                <a:latin typeface="Montserrat"/>
                <a:ea typeface="Montserrat"/>
                <a:cs typeface="Montserrat"/>
                <a:sym typeface="Montserrat"/>
              </a:rPr>
              <a:t>Most of the work is automated.</a:t>
            </a:r>
            <a:endParaRPr sz="24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Char char="●"/>
            </a:pPr>
            <a:r>
              <a:rPr lang="en" sz="2400">
                <a:solidFill>
                  <a:srgbClr val="FFFFFF"/>
                </a:solidFill>
                <a:latin typeface="Montserrat"/>
                <a:ea typeface="Montserrat"/>
                <a:cs typeface="Montserrat"/>
                <a:sym typeface="Montserrat"/>
              </a:rPr>
              <a:t>Simple to use.</a:t>
            </a:r>
            <a:endParaRPr sz="2400">
              <a:solidFill>
                <a:srgbClr val="FFFFFF"/>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29"/>
          <p:cNvSpPr txBox="1"/>
          <p:nvPr>
            <p:ph type="ctrTitle"/>
          </p:nvPr>
        </p:nvSpPr>
        <p:spPr>
          <a:xfrm>
            <a:off x="384225" y="2126850"/>
            <a:ext cx="7902900" cy="88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Let’s Start Practical.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Let’s Play with Android Studio….</a:t>
            </a:r>
            <a:endParaRPr>
              <a:latin typeface="Montserrat"/>
              <a:ea typeface="Montserrat"/>
              <a:cs typeface="Montserrat"/>
              <a:sym typeface="Montserrat"/>
            </a:endParaRPr>
          </a:p>
        </p:txBody>
      </p:sp>
      <p:pic>
        <p:nvPicPr>
          <p:cNvPr id="393" name="Google Shape;393;p29"/>
          <p:cNvPicPr preferRelativeResize="0"/>
          <p:nvPr/>
        </p:nvPicPr>
        <p:blipFill>
          <a:blip r:embed="rId3">
            <a:alphaModFix/>
          </a:blip>
          <a:stretch>
            <a:fillRect/>
          </a:stretch>
        </p:blipFill>
        <p:spPr>
          <a:xfrm>
            <a:off x="3787674" y="152388"/>
            <a:ext cx="1873475" cy="1873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30"/>
          <p:cNvSpPr txBox="1"/>
          <p:nvPr>
            <p:ph type="ctrTitle"/>
          </p:nvPr>
        </p:nvSpPr>
        <p:spPr>
          <a:xfrm>
            <a:off x="2790300" y="1374300"/>
            <a:ext cx="35634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Thank You!</a:t>
            </a:r>
            <a:endParaRPr sz="4800"/>
          </a:p>
        </p:txBody>
      </p:sp>
      <p:sp>
        <p:nvSpPr>
          <p:cNvPr id="399" name="Google Shape;399;p30"/>
          <p:cNvSpPr txBox="1"/>
          <p:nvPr/>
        </p:nvSpPr>
        <p:spPr>
          <a:xfrm>
            <a:off x="111525" y="3247200"/>
            <a:ext cx="5664000" cy="18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Montserrat"/>
                <a:ea typeface="Montserrat"/>
                <a:cs typeface="Montserrat"/>
                <a:sym typeface="Montserrat"/>
              </a:rPr>
              <a:t>Shreyas Sharad Patil</a:t>
            </a:r>
            <a:endParaRPr b="1" sz="24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800" u="sng">
                <a:solidFill>
                  <a:srgbClr val="FFFFFF"/>
                </a:solidFill>
                <a:latin typeface="Montserrat"/>
                <a:ea typeface="Montserrat"/>
                <a:cs typeface="Montserrat"/>
                <a:sym typeface="Montserrat"/>
                <a:hlinkClick r:id="rId3"/>
              </a:rPr>
              <a:t>https://shreyaspatil.me</a:t>
            </a:r>
            <a:endParaRPr sz="18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800">
                <a:solidFill>
                  <a:srgbClr val="FFFFFF"/>
                </a:solidFill>
                <a:latin typeface="Montserrat"/>
                <a:ea typeface="Montserrat"/>
                <a:cs typeface="Montserrat"/>
                <a:sym typeface="Montserrat"/>
              </a:rPr>
              <a:t>+91-7767084933</a:t>
            </a:r>
            <a:endParaRPr sz="18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1772350" y="560350"/>
            <a:ext cx="62715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What is Android?</a:t>
            </a:r>
            <a:endParaRPr>
              <a:latin typeface="Montserrat"/>
              <a:ea typeface="Montserrat"/>
              <a:cs typeface="Montserrat"/>
              <a:sym typeface="Montserrat"/>
            </a:endParaRPr>
          </a:p>
        </p:txBody>
      </p:sp>
      <p:sp>
        <p:nvSpPr>
          <p:cNvPr id="285" name="Google Shape;285;p14"/>
          <p:cNvSpPr txBox="1"/>
          <p:nvPr>
            <p:ph idx="1" type="subTitle"/>
          </p:nvPr>
        </p:nvSpPr>
        <p:spPr>
          <a:xfrm>
            <a:off x="463350" y="2039600"/>
            <a:ext cx="8217300" cy="2704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Google’s Android is an Open Source platform that currently available on wide variety of Smartphones.</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Based on Linux Kernel.</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Basically developed for touch screen devices.</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Android SDK Provides tools and APIs to development applications for Android.</a:t>
            </a:r>
            <a:endParaRPr sz="2400">
              <a:latin typeface="Montserrat"/>
              <a:ea typeface="Montserrat"/>
              <a:cs typeface="Montserrat"/>
              <a:sym typeface="Montserrat"/>
            </a:endParaRPr>
          </a:p>
          <a:p>
            <a:pPr indent="0" lvl="0" marL="0" rtl="0" algn="l">
              <a:spcBef>
                <a:spcPts val="0"/>
              </a:spcBef>
              <a:spcAft>
                <a:spcPts val="0"/>
              </a:spcAft>
              <a:buNone/>
            </a:pPr>
            <a:r>
              <a:t/>
            </a:r>
            <a:endParaRPr sz="24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ctrTitle"/>
          </p:nvPr>
        </p:nvSpPr>
        <p:spPr>
          <a:xfrm>
            <a:off x="1436250" y="120225"/>
            <a:ext cx="6271500" cy="78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Android Architecture</a:t>
            </a:r>
            <a:endParaRPr>
              <a:latin typeface="Montserrat"/>
              <a:ea typeface="Montserrat"/>
              <a:cs typeface="Montserrat"/>
              <a:sym typeface="Montserrat"/>
            </a:endParaRPr>
          </a:p>
        </p:txBody>
      </p:sp>
      <p:pic>
        <p:nvPicPr>
          <p:cNvPr id="291" name="Google Shape;291;p15"/>
          <p:cNvPicPr preferRelativeResize="0"/>
          <p:nvPr/>
        </p:nvPicPr>
        <p:blipFill>
          <a:blip r:embed="rId3">
            <a:alphaModFix/>
          </a:blip>
          <a:stretch>
            <a:fillRect/>
          </a:stretch>
        </p:blipFill>
        <p:spPr>
          <a:xfrm>
            <a:off x="1710375" y="909225"/>
            <a:ext cx="5723274" cy="410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1436250" y="120225"/>
            <a:ext cx="6271500" cy="78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Android Architecture</a:t>
            </a:r>
            <a:endParaRPr>
              <a:latin typeface="Montserrat"/>
              <a:ea typeface="Montserrat"/>
              <a:cs typeface="Montserrat"/>
              <a:sym typeface="Montserrat"/>
            </a:endParaRPr>
          </a:p>
        </p:txBody>
      </p:sp>
      <p:sp>
        <p:nvSpPr>
          <p:cNvPr id="297" name="Google Shape;297;p16"/>
          <p:cNvSpPr txBox="1"/>
          <p:nvPr/>
        </p:nvSpPr>
        <p:spPr>
          <a:xfrm>
            <a:off x="594900" y="1028700"/>
            <a:ext cx="7932300" cy="36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Montserrat"/>
                <a:ea typeface="Montserrat"/>
                <a:cs typeface="Montserrat"/>
                <a:sym typeface="Montserrat"/>
              </a:rPr>
              <a:t>Linux Kernel:</a:t>
            </a:r>
            <a:endParaRPr b="1" sz="1800">
              <a:solidFill>
                <a:srgbClr val="FFFFFF"/>
              </a:solidFill>
              <a:latin typeface="Montserrat"/>
              <a:ea typeface="Montserrat"/>
              <a:cs typeface="Montserrat"/>
              <a:sym typeface="Montserrat"/>
            </a:endParaRPr>
          </a:p>
          <a:p>
            <a:pPr indent="-317500" lvl="0" marL="457200" rtl="0" algn="l">
              <a:lnSpc>
                <a:spcPct val="115000"/>
              </a:lnSpc>
              <a:spcBef>
                <a:spcPts val="60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Note that Android based on a Linux kernel not a Linux OS</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Supplies Security, Memory management, Process management, Network stack and Driver model</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Acts as an abstraction layer between the hardware and the rest of the software stack</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p:txBody>
      </p:sp>
      <p:pic>
        <p:nvPicPr>
          <p:cNvPr id="298" name="Google Shape;298;p16"/>
          <p:cNvPicPr preferRelativeResize="0"/>
          <p:nvPr/>
        </p:nvPicPr>
        <p:blipFill>
          <a:blip r:embed="rId3">
            <a:alphaModFix/>
          </a:blip>
          <a:stretch>
            <a:fillRect/>
          </a:stretch>
        </p:blipFill>
        <p:spPr>
          <a:xfrm>
            <a:off x="185725" y="3184675"/>
            <a:ext cx="8772525" cy="154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id="303" name="Google Shape;303;p17"/>
          <p:cNvPicPr preferRelativeResize="0"/>
          <p:nvPr/>
        </p:nvPicPr>
        <p:blipFill>
          <a:blip r:embed="rId3">
            <a:alphaModFix/>
          </a:blip>
          <a:stretch>
            <a:fillRect/>
          </a:stretch>
        </p:blipFill>
        <p:spPr>
          <a:xfrm>
            <a:off x="5230025" y="3589425"/>
            <a:ext cx="3913975" cy="1554075"/>
          </a:xfrm>
          <a:prstGeom prst="rect">
            <a:avLst/>
          </a:prstGeom>
          <a:noFill/>
          <a:ln>
            <a:noFill/>
          </a:ln>
        </p:spPr>
      </p:pic>
      <p:sp>
        <p:nvSpPr>
          <p:cNvPr id="304" name="Google Shape;304;p17"/>
          <p:cNvSpPr txBox="1"/>
          <p:nvPr>
            <p:ph type="ctrTitle"/>
          </p:nvPr>
        </p:nvSpPr>
        <p:spPr>
          <a:xfrm>
            <a:off x="1436250" y="120225"/>
            <a:ext cx="6271500" cy="78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Android Architecture</a:t>
            </a:r>
            <a:endParaRPr>
              <a:latin typeface="Montserrat"/>
              <a:ea typeface="Montserrat"/>
              <a:cs typeface="Montserrat"/>
              <a:sym typeface="Montserrat"/>
            </a:endParaRPr>
          </a:p>
        </p:txBody>
      </p:sp>
      <p:sp>
        <p:nvSpPr>
          <p:cNvPr id="305" name="Google Shape;305;p17"/>
          <p:cNvSpPr txBox="1"/>
          <p:nvPr/>
        </p:nvSpPr>
        <p:spPr>
          <a:xfrm>
            <a:off x="136325" y="909225"/>
            <a:ext cx="7932300" cy="3656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solidFill>
                  <a:srgbClr val="FFFFFF"/>
                </a:solidFill>
                <a:latin typeface="Montserrat"/>
                <a:ea typeface="Montserrat"/>
                <a:cs typeface="Montserrat"/>
                <a:sym typeface="Montserrat"/>
              </a:rPr>
              <a:t>Libraries</a:t>
            </a:r>
            <a:r>
              <a:rPr b="1" lang="en" sz="1800">
                <a:solidFill>
                  <a:srgbClr val="FFFFFF"/>
                </a:solidFill>
                <a:latin typeface="Montserrat"/>
                <a:ea typeface="Montserrat"/>
                <a:cs typeface="Montserrat"/>
                <a:sym typeface="Montserrat"/>
              </a:rPr>
              <a:t>:</a:t>
            </a:r>
            <a:endParaRPr b="1" sz="1800">
              <a:solidFill>
                <a:srgbClr val="FFFFFF"/>
              </a:solidFill>
              <a:latin typeface="Montserrat"/>
              <a:ea typeface="Montserrat"/>
              <a:cs typeface="Montserrat"/>
              <a:sym typeface="Montserrat"/>
            </a:endParaRPr>
          </a:p>
          <a:p>
            <a:pPr indent="-317500" lvl="0" marL="457200" rtl="0" algn="l">
              <a:lnSpc>
                <a:spcPct val="115000"/>
              </a:lnSpc>
              <a:spcBef>
                <a:spcPts val="60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Run in system background</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b="1" lang="en">
                <a:solidFill>
                  <a:srgbClr val="FFFFFF"/>
                </a:solidFill>
                <a:latin typeface="Montserrat"/>
                <a:ea typeface="Montserrat"/>
                <a:cs typeface="Montserrat"/>
                <a:sym typeface="Montserrat"/>
              </a:rPr>
              <a:t>System C library, </a:t>
            </a:r>
            <a:r>
              <a:rPr lang="en">
                <a:solidFill>
                  <a:srgbClr val="FFFFFF"/>
                </a:solidFill>
                <a:latin typeface="Montserrat"/>
                <a:ea typeface="Montserrat"/>
                <a:cs typeface="Montserrat"/>
                <a:sym typeface="Montserrat"/>
              </a:rPr>
              <a:t>the standard C system library, tuned for embedded Linux-based devices</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b="1" lang="en">
                <a:solidFill>
                  <a:srgbClr val="FFFFFF"/>
                </a:solidFill>
                <a:latin typeface="Montserrat"/>
                <a:ea typeface="Montserrat"/>
                <a:cs typeface="Montserrat"/>
                <a:sym typeface="Montserrat"/>
              </a:rPr>
              <a:t>Media Libraries,</a:t>
            </a:r>
            <a:r>
              <a:rPr lang="en">
                <a:solidFill>
                  <a:srgbClr val="FFFFFF"/>
                </a:solidFill>
                <a:latin typeface="Montserrat"/>
                <a:ea typeface="Montserrat"/>
                <a:cs typeface="Montserrat"/>
                <a:sym typeface="Montserrat"/>
              </a:rPr>
              <a:t> support playback and recording of many popular audio and video formats, as well as image files, including MPEG4, H.264, MP3, AAC, AMR, JPG, and PNG</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b="1" lang="en">
                <a:solidFill>
                  <a:srgbClr val="FFFFFF"/>
                </a:solidFill>
                <a:latin typeface="Montserrat"/>
                <a:ea typeface="Montserrat"/>
                <a:cs typeface="Montserrat"/>
                <a:sym typeface="Montserrat"/>
              </a:rPr>
              <a:t>Surface Manager,</a:t>
            </a:r>
            <a:r>
              <a:rPr lang="en">
                <a:solidFill>
                  <a:srgbClr val="FFFFFF"/>
                </a:solidFill>
                <a:latin typeface="Montserrat"/>
                <a:ea typeface="Montserrat"/>
                <a:cs typeface="Montserrat"/>
                <a:sym typeface="Montserrat"/>
              </a:rPr>
              <a:t> manages access to the display subsystem and seamlessly composites 2D and 3D graphic layers from multiple applications</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b="1" lang="en">
                <a:solidFill>
                  <a:srgbClr val="FFFFFF"/>
                </a:solidFill>
                <a:latin typeface="Montserrat"/>
                <a:ea typeface="Montserrat"/>
                <a:cs typeface="Montserrat"/>
                <a:sym typeface="Montserrat"/>
              </a:rPr>
              <a:t>WebKit,</a:t>
            </a:r>
            <a:r>
              <a:rPr lang="en">
                <a:solidFill>
                  <a:srgbClr val="FFFFFF"/>
                </a:solidFill>
                <a:latin typeface="Montserrat"/>
                <a:ea typeface="Montserrat"/>
                <a:cs typeface="Montserrat"/>
                <a:sym typeface="Montserrat"/>
              </a:rPr>
              <a:t> a modern web browser engine which powers both the Android browser and an embeddable web view</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b="1" lang="en">
                <a:solidFill>
                  <a:srgbClr val="FFFFFF"/>
                </a:solidFill>
                <a:latin typeface="Montserrat"/>
                <a:ea typeface="Montserrat"/>
                <a:cs typeface="Montserrat"/>
                <a:sym typeface="Montserrat"/>
              </a:rPr>
              <a:t>SGL</a:t>
            </a:r>
            <a:r>
              <a:rPr lang="en">
                <a:solidFill>
                  <a:srgbClr val="FFFFFF"/>
                </a:solidFill>
                <a:latin typeface="Montserrat"/>
                <a:ea typeface="Montserrat"/>
                <a:cs typeface="Montserrat"/>
                <a:sym typeface="Montserrat"/>
              </a:rPr>
              <a:t>, the underlying 2D graphics engine</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b="1" lang="en">
                <a:solidFill>
                  <a:srgbClr val="FFFFFF"/>
                </a:solidFill>
                <a:latin typeface="Montserrat"/>
                <a:ea typeface="Montserrat"/>
                <a:cs typeface="Montserrat"/>
                <a:sym typeface="Montserrat"/>
              </a:rPr>
              <a:t>3D libraries,</a:t>
            </a:r>
            <a:r>
              <a:rPr lang="en">
                <a:solidFill>
                  <a:srgbClr val="FFFFFF"/>
                </a:solidFill>
                <a:latin typeface="Montserrat"/>
                <a:ea typeface="Montserrat"/>
                <a:cs typeface="Montserrat"/>
                <a:sym typeface="Montserrat"/>
              </a:rPr>
              <a:t> an implementation based on OpenGL ES 1.0 APIs</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b="1" lang="en">
                <a:solidFill>
                  <a:srgbClr val="FFFFFF"/>
                </a:solidFill>
                <a:latin typeface="Montserrat"/>
                <a:ea typeface="Montserrat"/>
                <a:cs typeface="Montserrat"/>
                <a:sym typeface="Montserrat"/>
              </a:rPr>
              <a:t>FreeType</a:t>
            </a:r>
            <a:r>
              <a:rPr lang="en">
                <a:solidFill>
                  <a:srgbClr val="FFFFFF"/>
                </a:solidFill>
                <a:latin typeface="Montserrat"/>
                <a:ea typeface="Montserrat"/>
                <a:cs typeface="Montserrat"/>
                <a:sym typeface="Montserrat"/>
              </a:rPr>
              <a:t> , bitmap and vector font rendering</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b="1" lang="en">
                <a:solidFill>
                  <a:srgbClr val="FFFFFF"/>
                </a:solidFill>
                <a:latin typeface="Montserrat"/>
                <a:ea typeface="Montserrat"/>
                <a:cs typeface="Montserrat"/>
                <a:sym typeface="Montserrat"/>
              </a:rPr>
              <a:t>SQLite</a:t>
            </a:r>
            <a:r>
              <a:rPr lang="en">
                <a:solidFill>
                  <a:srgbClr val="FFFFFF"/>
                </a:solidFill>
                <a:latin typeface="Montserrat"/>
                <a:ea typeface="Montserrat"/>
                <a:cs typeface="Montserrat"/>
                <a:sym typeface="Montserrat"/>
              </a:rPr>
              <a:t> , a powerful and lightweight relational database engine</a:t>
            </a:r>
            <a:endParaRPr>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8"/>
          <p:cNvSpPr txBox="1"/>
          <p:nvPr>
            <p:ph type="ctrTitle"/>
          </p:nvPr>
        </p:nvSpPr>
        <p:spPr>
          <a:xfrm>
            <a:off x="1436250" y="120225"/>
            <a:ext cx="6271500" cy="78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Android Architecture</a:t>
            </a:r>
            <a:endParaRPr>
              <a:latin typeface="Montserrat"/>
              <a:ea typeface="Montserrat"/>
              <a:cs typeface="Montserrat"/>
              <a:sym typeface="Montserrat"/>
            </a:endParaRPr>
          </a:p>
        </p:txBody>
      </p:sp>
      <p:sp>
        <p:nvSpPr>
          <p:cNvPr id="311" name="Google Shape;311;p18"/>
          <p:cNvSpPr txBox="1"/>
          <p:nvPr/>
        </p:nvSpPr>
        <p:spPr>
          <a:xfrm>
            <a:off x="594900" y="1028700"/>
            <a:ext cx="7932300" cy="36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Montserrat"/>
                <a:ea typeface="Montserrat"/>
                <a:cs typeface="Montserrat"/>
                <a:sym typeface="Montserrat"/>
              </a:rPr>
              <a:t>Android Runtime:</a:t>
            </a:r>
            <a:endParaRPr b="1" sz="1800">
              <a:solidFill>
                <a:srgbClr val="FFFFFF"/>
              </a:solidFill>
              <a:latin typeface="Montserrat"/>
              <a:ea typeface="Montserrat"/>
              <a:cs typeface="Montserrat"/>
              <a:sym typeface="Montserrat"/>
            </a:endParaRPr>
          </a:p>
          <a:p>
            <a:pPr indent="-317500" lvl="0" marL="457200" rtl="0" algn="l">
              <a:lnSpc>
                <a:spcPct val="115000"/>
              </a:lnSpc>
              <a:spcBef>
                <a:spcPts val="600"/>
              </a:spcBef>
              <a:spcAft>
                <a:spcPts val="0"/>
              </a:spcAft>
              <a:buClr>
                <a:srgbClr val="FFFFFF"/>
              </a:buClr>
              <a:buSzPts val="1400"/>
              <a:buFont typeface="Montserrat"/>
              <a:buChar char="●"/>
            </a:pPr>
            <a:r>
              <a:rPr b="1" lang="en">
                <a:solidFill>
                  <a:srgbClr val="FFFFFF"/>
                </a:solidFill>
                <a:latin typeface="Montserrat"/>
                <a:ea typeface="Montserrat"/>
                <a:cs typeface="Montserrat"/>
                <a:sym typeface="Montserrat"/>
              </a:rPr>
              <a:t>The core of Android platform</a:t>
            </a:r>
            <a:endParaRPr b="1">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Dalvik Virtual Machine</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Register-based</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Executes files in the Dalvik Executable (.dex) format</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Java core Libraries</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Provides most of the functionality of the Java programming language.</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The functions of Java core libraries rely on the Dalvik VM and the underlying Linux kernel</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Multiple Dalvik VMs may run at the same time</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Every Android application runs in its own process, with its own instance of the Dalvik virtual machine</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The "dx" tool in Android SDK can transform compiled JAVA class into the .dex format</a:t>
            </a:r>
            <a:endParaRPr>
              <a:solidFill>
                <a:srgbClr val="FFFFFF"/>
              </a:solidFill>
              <a:latin typeface="Montserrat"/>
              <a:ea typeface="Montserrat"/>
              <a:cs typeface="Montserrat"/>
              <a:sym typeface="Montserrat"/>
            </a:endParaRPr>
          </a:p>
          <a:p>
            <a:pPr indent="0" lvl="0" marL="0" rtl="0" algn="l">
              <a:lnSpc>
                <a:spcPct val="115000"/>
              </a:lnSpc>
              <a:spcBef>
                <a:spcPts val="600"/>
              </a:spcBef>
              <a:spcAft>
                <a:spcPts val="0"/>
              </a:spcAft>
              <a:buNone/>
            </a:pPr>
            <a:r>
              <a:t/>
            </a:r>
            <a:endParaRPr>
              <a:solidFill>
                <a:srgbClr val="FFFFFF"/>
              </a:solidFill>
              <a:latin typeface="Montserrat"/>
              <a:ea typeface="Montserrat"/>
              <a:cs typeface="Montserrat"/>
              <a:sym typeface="Montserrat"/>
            </a:endParaRPr>
          </a:p>
        </p:txBody>
      </p:sp>
      <p:pic>
        <p:nvPicPr>
          <p:cNvPr id="312" name="Google Shape;312;p18"/>
          <p:cNvPicPr preferRelativeResize="0"/>
          <p:nvPr/>
        </p:nvPicPr>
        <p:blipFill>
          <a:blip r:embed="rId3">
            <a:alphaModFix/>
          </a:blip>
          <a:stretch>
            <a:fillRect/>
          </a:stretch>
        </p:blipFill>
        <p:spPr>
          <a:xfrm>
            <a:off x="5973900" y="844050"/>
            <a:ext cx="2971800" cy="148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9"/>
          <p:cNvSpPr txBox="1"/>
          <p:nvPr>
            <p:ph type="ctrTitle"/>
          </p:nvPr>
        </p:nvSpPr>
        <p:spPr>
          <a:xfrm>
            <a:off x="1436250" y="120225"/>
            <a:ext cx="6271500" cy="78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Android Architecture</a:t>
            </a:r>
            <a:endParaRPr>
              <a:latin typeface="Montserrat"/>
              <a:ea typeface="Montserrat"/>
              <a:cs typeface="Montserrat"/>
              <a:sym typeface="Montserrat"/>
            </a:endParaRPr>
          </a:p>
        </p:txBody>
      </p:sp>
      <p:sp>
        <p:nvSpPr>
          <p:cNvPr id="318" name="Google Shape;318;p19"/>
          <p:cNvSpPr txBox="1"/>
          <p:nvPr/>
        </p:nvSpPr>
        <p:spPr>
          <a:xfrm>
            <a:off x="594900" y="1028700"/>
            <a:ext cx="7932300" cy="36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Montserrat"/>
                <a:ea typeface="Montserrat"/>
                <a:cs typeface="Montserrat"/>
                <a:sym typeface="Montserrat"/>
              </a:rPr>
              <a:t>Android Framework</a:t>
            </a:r>
            <a:r>
              <a:rPr b="1" lang="en" sz="1800">
                <a:solidFill>
                  <a:srgbClr val="FFFFFF"/>
                </a:solidFill>
                <a:latin typeface="Montserrat"/>
                <a:ea typeface="Montserrat"/>
                <a:cs typeface="Montserrat"/>
                <a:sym typeface="Montserrat"/>
              </a:rPr>
              <a:t>:</a:t>
            </a:r>
            <a:endParaRPr b="1" sz="1800">
              <a:solidFill>
                <a:srgbClr val="FFFFFF"/>
              </a:solidFill>
              <a:latin typeface="Montserrat"/>
              <a:ea typeface="Montserrat"/>
              <a:cs typeface="Montserrat"/>
              <a:sym typeface="Montserrat"/>
            </a:endParaRPr>
          </a:p>
          <a:p>
            <a:pPr indent="-317500" lvl="0" marL="457200" rtl="0" algn="l">
              <a:lnSpc>
                <a:spcPct val="115000"/>
              </a:lnSpc>
              <a:spcBef>
                <a:spcPts val="60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Simplify the reuse of components</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Applications can publish their capabilities and any other application may then make use of those capabilities</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Applications is a set of services and systems,  include</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Views system, content providers, resources manager and so on</a:t>
            </a:r>
            <a:endParaRPr b="1">
              <a:solidFill>
                <a:srgbClr val="FFFFFF"/>
              </a:solidFill>
              <a:latin typeface="Montserrat"/>
              <a:ea typeface="Montserrat"/>
              <a:cs typeface="Montserrat"/>
              <a:sym typeface="Montserrat"/>
            </a:endParaRPr>
          </a:p>
          <a:p>
            <a:pPr indent="0" lvl="0" marL="0" rtl="0" algn="l">
              <a:lnSpc>
                <a:spcPct val="115000"/>
              </a:lnSpc>
              <a:spcBef>
                <a:spcPts val="600"/>
              </a:spcBef>
              <a:spcAft>
                <a:spcPts val="0"/>
              </a:spcAft>
              <a:buNone/>
            </a:pPr>
            <a:r>
              <a:t/>
            </a:r>
            <a:endParaRPr>
              <a:solidFill>
                <a:srgbClr val="FFFFFF"/>
              </a:solidFill>
              <a:latin typeface="Montserrat"/>
              <a:ea typeface="Montserrat"/>
              <a:cs typeface="Montserrat"/>
              <a:sym typeface="Montserrat"/>
            </a:endParaRPr>
          </a:p>
        </p:txBody>
      </p:sp>
      <p:pic>
        <p:nvPicPr>
          <p:cNvPr id="319" name="Google Shape;319;p19"/>
          <p:cNvPicPr preferRelativeResize="0"/>
          <p:nvPr/>
        </p:nvPicPr>
        <p:blipFill>
          <a:blip r:embed="rId3">
            <a:alphaModFix/>
          </a:blip>
          <a:stretch>
            <a:fillRect/>
          </a:stretch>
        </p:blipFill>
        <p:spPr>
          <a:xfrm>
            <a:off x="389100" y="3227463"/>
            <a:ext cx="8343900" cy="145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0"/>
          <p:cNvSpPr txBox="1"/>
          <p:nvPr>
            <p:ph type="ctrTitle"/>
          </p:nvPr>
        </p:nvSpPr>
        <p:spPr>
          <a:xfrm>
            <a:off x="1436250" y="120225"/>
            <a:ext cx="6271500" cy="78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Android Architecture</a:t>
            </a:r>
            <a:endParaRPr>
              <a:latin typeface="Montserrat"/>
              <a:ea typeface="Montserrat"/>
              <a:cs typeface="Montserrat"/>
              <a:sym typeface="Montserrat"/>
            </a:endParaRPr>
          </a:p>
        </p:txBody>
      </p:sp>
      <p:sp>
        <p:nvSpPr>
          <p:cNvPr id="325" name="Google Shape;325;p20"/>
          <p:cNvSpPr txBox="1"/>
          <p:nvPr/>
        </p:nvSpPr>
        <p:spPr>
          <a:xfrm>
            <a:off x="594900" y="1028700"/>
            <a:ext cx="7932300" cy="36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Montserrat"/>
                <a:ea typeface="Montserrat"/>
                <a:cs typeface="Montserrat"/>
                <a:sym typeface="Montserrat"/>
              </a:rPr>
              <a:t>Applications</a:t>
            </a:r>
            <a:r>
              <a:rPr b="1" lang="en" sz="1800">
                <a:solidFill>
                  <a:srgbClr val="FFFFFF"/>
                </a:solidFill>
                <a:latin typeface="Montserrat"/>
                <a:ea typeface="Montserrat"/>
                <a:cs typeface="Montserrat"/>
                <a:sym typeface="Montserrat"/>
              </a:rPr>
              <a:t>:</a:t>
            </a:r>
            <a:endParaRPr b="1" sz="1800">
              <a:solidFill>
                <a:srgbClr val="FFFFFF"/>
              </a:solidFill>
              <a:latin typeface="Montserrat"/>
              <a:ea typeface="Montserrat"/>
              <a:cs typeface="Montserrat"/>
              <a:sym typeface="Montserrat"/>
            </a:endParaRPr>
          </a:p>
          <a:p>
            <a:pPr indent="-317500" lvl="0" marL="457200" rtl="0" algn="l">
              <a:lnSpc>
                <a:spcPct val="115000"/>
              </a:lnSpc>
              <a:spcBef>
                <a:spcPts val="60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A set of core applications shipped with Android platform</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an email client, SMS program, calendar, maps, browser, contacts, and others</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All written in Java</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Our applications are in the same level as these applications</a:t>
            </a:r>
            <a:endParaRPr>
              <a:solidFill>
                <a:srgbClr val="FFFFFF"/>
              </a:solidFill>
              <a:latin typeface="Montserrat"/>
              <a:ea typeface="Montserrat"/>
              <a:cs typeface="Montserrat"/>
              <a:sym typeface="Montserrat"/>
            </a:endParaRPr>
          </a:p>
          <a:p>
            <a:pPr indent="0" lvl="0" marL="0" rtl="0" algn="l">
              <a:lnSpc>
                <a:spcPct val="115000"/>
              </a:lnSpc>
              <a:spcBef>
                <a:spcPts val="600"/>
              </a:spcBef>
              <a:spcAft>
                <a:spcPts val="0"/>
              </a:spcAft>
              <a:buNone/>
            </a:pPr>
            <a:r>
              <a:t/>
            </a:r>
            <a:endParaRPr>
              <a:solidFill>
                <a:srgbClr val="FFFFFF"/>
              </a:solidFill>
              <a:latin typeface="Montserrat"/>
              <a:ea typeface="Montserrat"/>
              <a:cs typeface="Montserrat"/>
              <a:sym typeface="Montserrat"/>
            </a:endParaRPr>
          </a:p>
        </p:txBody>
      </p:sp>
      <p:pic>
        <p:nvPicPr>
          <p:cNvPr id="326" name="Google Shape;326;p20"/>
          <p:cNvPicPr preferRelativeResize="0"/>
          <p:nvPr/>
        </p:nvPicPr>
        <p:blipFill>
          <a:blip r:embed="rId3">
            <a:alphaModFix/>
          </a:blip>
          <a:stretch>
            <a:fillRect/>
          </a:stretch>
        </p:blipFill>
        <p:spPr>
          <a:xfrm>
            <a:off x="298213" y="3598950"/>
            <a:ext cx="8696325" cy="108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1"/>
          <p:cNvSpPr txBox="1"/>
          <p:nvPr>
            <p:ph type="ctrTitle"/>
          </p:nvPr>
        </p:nvSpPr>
        <p:spPr>
          <a:xfrm>
            <a:off x="159675" y="2196450"/>
            <a:ext cx="3843600" cy="78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Android Lifecycle</a:t>
            </a:r>
            <a:endParaRPr>
              <a:latin typeface="Montserrat"/>
              <a:ea typeface="Montserrat"/>
              <a:cs typeface="Montserrat"/>
              <a:sym typeface="Montserrat"/>
            </a:endParaRPr>
          </a:p>
        </p:txBody>
      </p:sp>
      <p:pic>
        <p:nvPicPr>
          <p:cNvPr id="332" name="Google Shape;332;p21"/>
          <p:cNvPicPr preferRelativeResize="0"/>
          <p:nvPr/>
        </p:nvPicPr>
        <p:blipFill>
          <a:blip r:embed="rId3">
            <a:alphaModFix/>
          </a:blip>
          <a:stretch>
            <a:fillRect/>
          </a:stretch>
        </p:blipFill>
        <p:spPr>
          <a:xfrm>
            <a:off x="4284374" y="0"/>
            <a:ext cx="4845151"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