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7" r:id="rId2"/>
    <p:sldId id="258" r:id="rId3"/>
    <p:sldId id="261" r:id="rId4"/>
    <p:sldId id="301" r:id="rId5"/>
    <p:sldId id="259" r:id="rId6"/>
    <p:sldId id="260"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70"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285"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21A08-2E55-4D8E-8DCA-00FD29FEE87B}"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C0248-5AA2-46BD-96BF-D38011A91D8C}" type="slidenum">
              <a:rPr lang="en-US" smtClean="0"/>
              <a:t>‹#›</a:t>
            </a:fld>
            <a:endParaRPr lang="en-US"/>
          </a:p>
        </p:txBody>
      </p:sp>
    </p:spTree>
    <p:extLst>
      <p:ext uri="{BB962C8B-B14F-4D97-AF65-F5344CB8AC3E}">
        <p14:creationId xmlns:p14="http://schemas.microsoft.com/office/powerpoint/2010/main" val="51973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BC0248-5AA2-46BD-96BF-D38011A91D8C}" type="slidenum">
              <a:rPr lang="en-US" smtClean="0"/>
              <a:t>2</a:t>
            </a:fld>
            <a:endParaRPr lang="en-US"/>
          </a:p>
        </p:txBody>
      </p:sp>
    </p:spTree>
    <p:extLst>
      <p:ext uri="{BB962C8B-B14F-4D97-AF65-F5344CB8AC3E}">
        <p14:creationId xmlns:p14="http://schemas.microsoft.com/office/powerpoint/2010/main" val="3269848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BC0248-5AA2-46BD-96BF-D38011A91D8C}" type="slidenum">
              <a:rPr lang="en-US" smtClean="0"/>
              <a:t>9</a:t>
            </a:fld>
            <a:endParaRPr lang="en-US"/>
          </a:p>
        </p:txBody>
      </p:sp>
    </p:spTree>
    <p:extLst>
      <p:ext uri="{BB962C8B-B14F-4D97-AF65-F5344CB8AC3E}">
        <p14:creationId xmlns:p14="http://schemas.microsoft.com/office/powerpoint/2010/main" val="2000119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BC0248-5AA2-46BD-96BF-D38011A91D8C}" type="slidenum">
              <a:rPr lang="en-US" smtClean="0"/>
              <a:t>10</a:t>
            </a:fld>
            <a:endParaRPr lang="en-US"/>
          </a:p>
        </p:txBody>
      </p:sp>
    </p:spTree>
    <p:extLst>
      <p:ext uri="{BB962C8B-B14F-4D97-AF65-F5344CB8AC3E}">
        <p14:creationId xmlns:p14="http://schemas.microsoft.com/office/powerpoint/2010/main" val="9037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3EA0-8836-420E-82F6-9DEE77FDC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0E183E-342B-6AD7-2967-73A07042F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D47C44-5435-7BEB-4081-7AFF8FFB9202}"/>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5" name="Footer Placeholder 4">
            <a:extLst>
              <a:ext uri="{FF2B5EF4-FFF2-40B4-BE49-F238E27FC236}">
                <a16:creationId xmlns:a16="http://schemas.microsoft.com/office/drawing/2014/main" id="{97E938D6-6D3F-65A8-B6C2-A94844A75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D0422-FE77-F9D6-8C6F-F8B058538FFB}"/>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230185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18CF7-6BB6-8358-ADCD-FE69584959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7E9590-F058-56E8-8255-EE414B404A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72EA7-80E9-51A5-E32D-C58BDFC30F2A}"/>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5" name="Footer Placeholder 4">
            <a:extLst>
              <a:ext uri="{FF2B5EF4-FFF2-40B4-BE49-F238E27FC236}">
                <a16:creationId xmlns:a16="http://schemas.microsoft.com/office/drawing/2014/main" id="{970E377B-F480-242C-BB5F-52372C70A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162BF-D571-5142-308C-41BE85EF454C}"/>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241433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0ACFA-D7C2-70B8-F0C6-D35A94338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E548A0-A897-C95B-B375-D6950F08A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D6F67-38B0-7D94-A107-FF44BCDAA1F0}"/>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5" name="Footer Placeholder 4">
            <a:extLst>
              <a:ext uri="{FF2B5EF4-FFF2-40B4-BE49-F238E27FC236}">
                <a16:creationId xmlns:a16="http://schemas.microsoft.com/office/drawing/2014/main" id="{F82CFCBD-E40B-C437-4AD5-D3C9CA364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7DF36-243F-A530-521A-49E0D2AB4997}"/>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207159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05B8-0AE0-6FF9-4D12-699E57501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C98AB-7D0F-6EFB-B3D4-771AD9FDC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EBDF3B-E470-8132-9B11-3E018EF3F53D}"/>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5" name="Footer Placeholder 4">
            <a:extLst>
              <a:ext uri="{FF2B5EF4-FFF2-40B4-BE49-F238E27FC236}">
                <a16:creationId xmlns:a16="http://schemas.microsoft.com/office/drawing/2014/main" id="{7DE36992-FA78-F714-3447-1C18DE6F1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D3EE-D9D5-940F-011E-CBD485B0064F}"/>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290560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E18B-568B-3E2C-0830-34200E121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7A0EDE-A797-FDD8-C761-AC4F3016A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F0E22-CA04-59D8-23A2-9D14C94A66C8}"/>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5" name="Footer Placeholder 4">
            <a:extLst>
              <a:ext uri="{FF2B5EF4-FFF2-40B4-BE49-F238E27FC236}">
                <a16:creationId xmlns:a16="http://schemas.microsoft.com/office/drawing/2014/main" id="{41FD4E94-BD70-E65A-38D1-9D3F6491C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7E328-7F37-4E2D-6DE9-44D684602231}"/>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187532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5A42-06A1-9057-8A99-A3DA5335B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5B9665-24C4-A3AE-9C8A-634A4564B3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3CBF8-E77E-DF13-9FB2-D98E882CF8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63BB51-D800-A135-AAA3-41152F309ADA}"/>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6" name="Footer Placeholder 5">
            <a:extLst>
              <a:ext uri="{FF2B5EF4-FFF2-40B4-BE49-F238E27FC236}">
                <a16:creationId xmlns:a16="http://schemas.microsoft.com/office/drawing/2014/main" id="{FE56D8A5-5070-F9F7-A53A-D420879F9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AEE18-5FEA-4007-B81B-AB567E9254C3}"/>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851506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6477-0D5D-B3A3-582C-69668E8630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C5A092-C11C-772F-8157-42D8916D9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34E1A-66AA-BFAD-E344-8F2A5565C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B5F92-CA64-E4B0-C646-6C89DA4D1A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8D0467-B3FD-E99F-149D-A1403F2716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1465-6B6D-94E0-1F49-391FC20CE557}"/>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8" name="Footer Placeholder 7">
            <a:extLst>
              <a:ext uri="{FF2B5EF4-FFF2-40B4-BE49-F238E27FC236}">
                <a16:creationId xmlns:a16="http://schemas.microsoft.com/office/drawing/2014/main" id="{D82C9F17-ED64-8511-F81A-5E418F5F6C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2B33EB-C370-E5B2-FA53-C7516EF67D30}"/>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3993246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8110A-3C1E-C724-5408-83636C6930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189C0-DA25-21DE-1347-E42F6149673E}"/>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4" name="Footer Placeholder 3">
            <a:extLst>
              <a:ext uri="{FF2B5EF4-FFF2-40B4-BE49-F238E27FC236}">
                <a16:creationId xmlns:a16="http://schemas.microsoft.com/office/drawing/2014/main" id="{6E3E15C2-8427-F58E-4D37-3106B1D8CB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C5657-739A-D016-1F9E-D47BBC583607}"/>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318629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B805A-C704-99E4-A022-C842C518EC6E}"/>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3" name="Footer Placeholder 2">
            <a:extLst>
              <a:ext uri="{FF2B5EF4-FFF2-40B4-BE49-F238E27FC236}">
                <a16:creationId xmlns:a16="http://schemas.microsoft.com/office/drawing/2014/main" id="{F2E89A8E-76E2-C11A-13A1-3BBEC562AA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61690-A618-39F3-616E-925053B288E9}"/>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81239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6E2A-2D33-68BD-264F-81BC76F24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48AC49-69C5-9A67-0920-8A3683C20E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F3F7F-33F1-FD59-6BC3-45E5193E9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DB1A0-47FC-866E-652E-8749D6FD274C}"/>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6" name="Footer Placeholder 5">
            <a:extLst>
              <a:ext uri="{FF2B5EF4-FFF2-40B4-BE49-F238E27FC236}">
                <a16:creationId xmlns:a16="http://schemas.microsoft.com/office/drawing/2014/main" id="{8B8F270F-A212-75D6-FB91-29D41EF61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FE49B-AFA8-D297-EE6C-17A323F15BA1}"/>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120864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BA6B-597D-B39E-1F47-F4588B974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4C728-0FD1-38BF-7AB1-23E0DE324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FA6948-73DE-A568-0863-362DA233D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F7722-F11B-A823-773D-E2107F843EA2}"/>
              </a:ext>
            </a:extLst>
          </p:cNvPr>
          <p:cNvSpPr>
            <a:spLocks noGrp="1"/>
          </p:cNvSpPr>
          <p:nvPr>
            <p:ph type="dt" sz="half" idx="10"/>
          </p:nvPr>
        </p:nvSpPr>
        <p:spPr/>
        <p:txBody>
          <a:bodyPr/>
          <a:lstStyle/>
          <a:p>
            <a:fld id="{CD4A6757-4F49-4015-AB44-751FE30A9F41}" type="datetimeFigureOut">
              <a:rPr lang="en-US" smtClean="0"/>
              <a:t>11/5/2024</a:t>
            </a:fld>
            <a:endParaRPr lang="en-US"/>
          </a:p>
        </p:txBody>
      </p:sp>
      <p:sp>
        <p:nvSpPr>
          <p:cNvPr id="6" name="Footer Placeholder 5">
            <a:extLst>
              <a:ext uri="{FF2B5EF4-FFF2-40B4-BE49-F238E27FC236}">
                <a16:creationId xmlns:a16="http://schemas.microsoft.com/office/drawing/2014/main" id="{72D78C2E-F6C8-4A12-F0BC-46EF93F17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B3D89-996F-DBC7-8602-A401BD796889}"/>
              </a:ext>
            </a:extLst>
          </p:cNvPr>
          <p:cNvSpPr>
            <a:spLocks noGrp="1"/>
          </p:cNvSpPr>
          <p:nvPr>
            <p:ph type="sldNum" sz="quarter" idx="12"/>
          </p:nvPr>
        </p:nvSpPr>
        <p:spPr/>
        <p:txBody>
          <a:bodyPr/>
          <a:lstStyle/>
          <a:p>
            <a:fld id="{3656C77D-F691-46E5-B01C-2BAFD31294B1}" type="slidenum">
              <a:rPr lang="en-US" smtClean="0"/>
              <a:t>‹#›</a:t>
            </a:fld>
            <a:endParaRPr lang="en-US"/>
          </a:p>
        </p:txBody>
      </p:sp>
    </p:spTree>
    <p:extLst>
      <p:ext uri="{BB962C8B-B14F-4D97-AF65-F5344CB8AC3E}">
        <p14:creationId xmlns:p14="http://schemas.microsoft.com/office/powerpoint/2010/main" val="227193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ABB4F-1948-9445-3B5E-22DFBFE094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CA085-08A2-9629-C462-D858B9C7F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94C31-7968-1960-735D-DA776B678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A6757-4F49-4015-AB44-751FE30A9F41}" type="datetimeFigureOut">
              <a:rPr lang="en-US" smtClean="0"/>
              <a:t>11/5/2024</a:t>
            </a:fld>
            <a:endParaRPr lang="en-US"/>
          </a:p>
        </p:txBody>
      </p:sp>
      <p:sp>
        <p:nvSpPr>
          <p:cNvPr id="5" name="Footer Placeholder 4">
            <a:extLst>
              <a:ext uri="{FF2B5EF4-FFF2-40B4-BE49-F238E27FC236}">
                <a16:creationId xmlns:a16="http://schemas.microsoft.com/office/drawing/2014/main" id="{8D8938E7-3F68-F5F0-9A50-FF7E47D24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521FF-3E94-8B15-544D-027B268B6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56C77D-F691-46E5-B01C-2BAFD31294B1}" type="slidenum">
              <a:rPr lang="en-US" smtClean="0"/>
              <a:t>‹#›</a:t>
            </a:fld>
            <a:endParaRPr lang="en-US"/>
          </a:p>
        </p:txBody>
      </p:sp>
    </p:spTree>
    <p:extLst>
      <p:ext uri="{BB962C8B-B14F-4D97-AF65-F5344CB8AC3E}">
        <p14:creationId xmlns:p14="http://schemas.microsoft.com/office/powerpoint/2010/main" val="4019928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3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xml"/><Relationship Id="rId5" Type="http://schemas.openxmlformats.org/officeDocument/2006/relationships/image" Target="../media/image74.jpeg"/><Relationship Id="rId4" Type="http://schemas.openxmlformats.org/officeDocument/2006/relationships/image" Target="../media/image73.jpeg"/></Relationships>
</file>

<file path=ppt/slides/_rels/slide58.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7EC2-B506-D4EB-B7CA-98913A2E667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960A864-0D30-37AD-5A71-C7B8F893F2A9}"/>
              </a:ext>
            </a:extLst>
          </p:cNvPr>
          <p:cNvSpPr>
            <a:spLocks noGrp="1"/>
          </p:cNvSpPr>
          <p:nvPr>
            <p:ph idx="1"/>
          </p:nvPr>
        </p:nvSpPr>
        <p:spPr/>
        <p:txBody>
          <a:bodyPr/>
          <a:lstStyle/>
          <a:p>
            <a:endParaRPr lang="en-US"/>
          </a:p>
        </p:txBody>
      </p:sp>
      <p:pic>
        <p:nvPicPr>
          <p:cNvPr id="2050" name="Picture 2" descr="Japanese Cuisine Powerpoint Presentation">
            <a:extLst>
              <a:ext uri="{FF2B5EF4-FFF2-40B4-BE49-F238E27FC236}">
                <a16:creationId xmlns:a16="http://schemas.microsoft.com/office/drawing/2014/main" id="{7E07459C-3DED-1440-9A58-D64A25007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6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D4534-5A27-C777-E9E0-DF6603D92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67EEB8-2CE5-339D-D27A-5192EEDFD59C}"/>
              </a:ext>
            </a:extLst>
          </p:cNvPr>
          <p:cNvSpPr>
            <a:spLocks noGrp="1"/>
          </p:cNvSpPr>
          <p:nvPr>
            <p:ph idx="1"/>
          </p:nvPr>
        </p:nvSpPr>
        <p:spPr/>
        <p:txBody>
          <a:bodyPr/>
          <a:lstStyle/>
          <a:p>
            <a:endParaRPr lang="en-US"/>
          </a:p>
        </p:txBody>
      </p:sp>
      <p:pic>
        <p:nvPicPr>
          <p:cNvPr id="10242" name="Picture 2" descr="A Typical Japanese Diet | livestrong">
            <a:extLst>
              <a:ext uri="{FF2B5EF4-FFF2-40B4-BE49-F238E27FC236}">
                <a16:creationId xmlns:a16="http://schemas.microsoft.com/office/drawing/2014/main" id="{FBAC72A0-F199-A512-03DC-FCDB123CD5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0" y="0"/>
            <a:ext cx="12192000" cy="68600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343908-91D9-36AD-6CAE-D7CEFA7CE332}"/>
              </a:ext>
            </a:extLst>
          </p:cNvPr>
          <p:cNvSpPr txBox="1"/>
          <p:nvPr/>
        </p:nvSpPr>
        <p:spPr>
          <a:xfrm>
            <a:off x="1317172" y="1213009"/>
            <a:ext cx="9252858" cy="2215991"/>
          </a:xfrm>
          <a:prstGeom prst="rect">
            <a:avLst/>
          </a:prstGeom>
          <a:noFill/>
        </p:spPr>
        <p:txBody>
          <a:bodyPr wrap="square" rtlCol="0">
            <a:spAutoFit/>
          </a:bodyPr>
          <a:lstStyle/>
          <a:p>
            <a:r>
              <a:rPr lang="en-US" sz="13800" b="1" spc="50" dirty="0">
                <a:ln w="0">
                  <a:solidFill>
                    <a:schemeClr val="tx1">
                      <a:lumMod val="95000"/>
                      <a:lumOff val="5000"/>
                    </a:schemeClr>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EATING</a:t>
            </a:r>
            <a:endParaRPr lang="en-US" sz="13800" dirty="0">
              <a:ln>
                <a:solidFill>
                  <a:schemeClr val="tx1">
                    <a:lumMod val="95000"/>
                    <a:lumOff val="5000"/>
                  </a:schemeClr>
                </a:solidFill>
              </a:ln>
              <a:solidFill>
                <a:schemeClr val="bg1"/>
              </a:solidFill>
              <a:latin typeface="Adobe Gothic Std B" panose="020B0800000000000000" pitchFamily="34" charset="-128"/>
              <a:ea typeface="Adobe Gothic Std B" panose="020B0800000000000000" pitchFamily="34" charset="-128"/>
            </a:endParaRPr>
          </a:p>
        </p:txBody>
      </p:sp>
      <p:sp>
        <p:nvSpPr>
          <p:cNvPr id="5" name="TextBox 4">
            <a:extLst>
              <a:ext uri="{FF2B5EF4-FFF2-40B4-BE49-F238E27FC236}">
                <a16:creationId xmlns:a16="http://schemas.microsoft.com/office/drawing/2014/main" id="{3BC0A9E7-B2A5-EFD4-442C-4BC5F07A01D7}"/>
              </a:ext>
            </a:extLst>
          </p:cNvPr>
          <p:cNvSpPr txBox="1"/>
          <p:nvPr/>
        </p:nvSpPr>
        <p:spPr>
          <a:xfrm>
            <a:off x="4833257" y="3429000"/>
            <a:ext cx="7445830" cy="2215991"/>
          </a:xfrm>
          <a:prstGeom prst="rect">
            <a:avLst/>
          </a:prstGeom>
          <a:noFill/>
        </p:spPr>
        <p:txBody>
          <a:bodyPr wrap="square" rtlCol="0">
            <a:spAutoFit/>
          </a:bodyPr>
          <a:lstStyle/>
          <a:p>
            <a:r>
              <a:rPr lang="en-US" sz="13800" b="1" spc="50" dirty="0">
                <a:ln w="0">
                  <a:solidFill>
                    <a:schemeClr val="tx1">
                      <a:lumMod val="95000"/>
                      <a:lumOff val="5000"/>
                    </a:schemeClr>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HABITS</a:t>
            </a:r>
          </a:p>
        </p:txBody>
      </p:sp>
    </p:spTree>
    <p:extLst>
      <p:ext uri="{BB962C8B-B14F-4D97-AF65-F5344CB8AC3E}">
        <p14:creationId xmlns:p14="http://schemas.microsoft.com/office/powerpoint/2010/main" val="205948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6FE5-F2C2-6028-18F8-20EEA21B9039}"/>
              </a:ext>
            </a:extLst>
          </p:cNvPr>
          <p:cNvSpPr>
            <a:spLocks noGrp="1"/>
          </p:cNvSpPr>
          <p:nvPr>
            <p:ph type="title"/>
          </p:nvPr>
        </p:nvSpPr>
        <p:spPr/>
        <p:txBody>
          <a:bodyPr/>
          <a:lstStyle/>
          <a:p>
            <a:endParaRPr lang="en-US"/>
          </a:p>
        </p:txBody>
      </p:sp>
      <p:pic>
        <p:nvPicPr>
          <p:cNvPr id="11266" name="Picture 2" descr="Japanese Table Manners &amp; Dining ...">
            <a:extLst>
              <a:ext uri="{FF2B5EF4-FFF2-40B4-BE49-F238E27FC236}">
                <a16:creationId xmlns:a16="http://schemas.microsoft.com/office/drawing/2014/main" id="{1CFD1DFA-D01B-043C-5ADA-BE33A5E4F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60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7E06D07-48D2-BCB5-373F-B21F99D7BDF3}"/>
              </a:ext>
            </a:extLst>
          </p:cNvPr>
          <p:cNvSpPr>
            <a:spLocks noGrp="1"/>
          </p:cNvSpPr>
          <p:nvPr>
            <p:ph idx="1"/>
          </p:nvPr>
        </p:nvSpPr>
        <p:spPr>
          <a:xfrm>
            <a:off x="348343" y="550181"/>
            <a:ext cx="5246914" cy="4794704"/>
          </a:xfrm>
        </p:spPr>
        <p:txBody>
          <a:bodyPr>
            <a:normAutofit fontScale="92500" lnSpcReduction="10000"/>
          </a:bodyPr>
          <a:lstStyle/>
          <a:p>
            <a:r>
              <a:rPr lang="en-US" dirty="0">
                <a:latin typeface="Adobe Fangsong Std R" panose="02020400000000000000" pitchFamily="18" charset="-128"/>
                <a:ea typeface="Adobe Fangsong Std R" panose="02020400000000000000" pitchFamily="18" charset="-128"/>
              </a:rPr>
              <a:t>Never use your hand to catch falling food.</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Avoid using your teeth to bite food in half.</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Never mix wasabi into your bowl.</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Don’t place clam shells in the bowl’s lid or on a separate plate.</a:t>
            </a:r>
          </a:p>
        </p:txBody>
      </p:sp>
      <p:sp>
        <p:nvSpPr>
          <p:cNvPr id="5" name="Content Placeholder 2">
            <a:extLst>
              <a:ext uri="{FF2B5EF4-FFF2-40B4-BE49-F238E27FC236}">
                <a16:creationId xmlns:a16="http://schemas.microsoft.com/office/drawing/2014/main" id="{CA9A268F-4A57-5D24-83C0-6A6DF5526308}"/>
              </a:ext>
            </a:extLst>
          </p:cNvPr>
          <p:cNvSpPr txBox="1">
            <a:spLocks/>
          </p:cNvSpPr>
          <p:nvPr/>
        </p:nvSpPr>
        <p:spPr>
          <a:xfrm>
            <a:off x="6868886" y="550181"/>
            <a:ext cx="4974771" cy="4794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dobe Fangsong Std R" panose="02020400000000000000" pitchFamily="18" charset="-128"/>
                <a:ea typeface="Adobe Fangsong Std R" panose="02020400000000000000" pitchFamily="18" charset="-128"/>
              </a:rPr>
              <a:t>Don’t hold chopsticks before picking up your bowl.</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Don’t hover or touch food without taking it, and always pause to eat your rice.</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Never rest your chopsticks across the top of your bowl.</a:t>
            </a:r>
          </a:p>
        </p:txBody>
      </p:sp>
    </p:spTree>
    <p:extLst>
      <p:ext uri="{BB962C8B-B14F-4D97-AF65-F5344CB8AC3E}">
        <p14:creationId xmlns:p14="http://schemas.microsoft.com/office/powerpoint/2010/main" val="305577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6FE5-F2C2-6028-18F8-20EEA21B9039}"/>
              </a:ext>
            </a:extLst>
          </p:cNvPr>
          <p:cNvSpPr>
            <a:spLocks noGrp="1"/>
          </p:cNvSpPr>
          <p:nvPr>
            <p:ph type="title"/>
          </p:nvPr>
        </p:nvSpPr>
        <p:spPr/>
        <p:txBody>
          <a:bodyPr/>
          <a:lstStyle/>
          <a:p>
            <a:endParaRPr lang="en-US"/>
          </a:p>
        </p:txBody>
      </p:sp>
      <p:pic>
        <p:nvPicPr>
          <p:cNvPr id="11266" name="Picture 2" descr="Japanese Table Manners &amp; Dining ...">
            <a:extLst>
              <a:ext uri="{FF2B5EF4-FFF2-40B4-BE49-F238E27FC236}">
                <a16:creationId xmlns:a16="http://schemas.microsoft.com/office/drawing/2014/main" id="{1CFD1DFA-D01B-043C-5ADA-BE33A5E4F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960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7E06D07-48D2-BCB5-373F-B21F99D7BDF3}"/>
              </a:ext>
            </a:extLst>
          </p:cNvPr>
          <p:cNvSpPr>
            <a:spLocks noGrp="1"/>
          </p:cNvSpPr>
          <p:nvPr>
            <p:ph idx="1"/>
          </p:nvPr>
        </p:nvSpPr>
        <p:spPr>
          <a:xfrm>
            <a:off x="413657" y="800554"/>
            <a:ext cx="5246914" cy="4794704"/>
          </a:xfrm>
        </p:spPr>
        <p:txBody>
          <a:bodyPr>
            <a:normAutofit/>
          </a:bodyPr>
          <a:lstStyle/>
          <a:p>
            <a:r>
              <a:rPr lang="en-US" dirty="0">
                <a:latin typeface="Adobe Fangsong Std R" panose="02020400000000000000" pitchFamily="18" charset="-128"/>
                <a:ea typeface="Adobe Fangsong Std R" panose="02020400000000000000" pitchFamily="18" charset="-128"/>
              </a:rPr>
              <a:t>Don’t use the opposite end of your chopsticks to take food from a communal plate.</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Never raise your food above your mouth.</a:t>
            </a:r>
          </a:p>
        </p:txBody>
      </p:sp>
    </p:spTree>
    <p:extLst>
      <p:ext uri="{BB962C8B-B14F-4D97-AF65-F5344CB8AC3E}">
        <p14:creationId xmlns:p14="http://schemas.microsoft.com/office/powerpoint/2010/main" val="70519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6B23-6A6D-A113-E912-2A946867F8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FCDE1C-FCAE-B9B1-A3FE-B524623AA33C}"/>
              </a:ext>
            </a:extLst>
          </p:cNvPr>
          <p:cNvSpPr>
            <a:spLocks noGrp="1"/>
          </p:cNvSpPr>
          <p:nvPr>
            <p:ph idx="1"/>
          </p:nvPr>
        </p:nvSpPr>
        <p:spPr/>
        <p:txBody>
          <a:bodyPr/>
          <a:lstStyle/>
          <a:p>
            <a:endParaRPr lang="en-US"/>
          </a:p>
        </p:txBody>
      </p:sp>
      <p:pic>
        <p:nvPicPr>
          <p:cNvPr id="12290" name="Picture 2" descr="Explore Best Japanese Food Near New York, NY">
            <a:extLst>
              <a:ext uri="{FF2B5EF4-FFF2-40B4-BE49-F238E27FC236}">
                <a16:creationId xmlns:a16="http://schemas.microsoft.com/office/drawing/2014/main" id="{B67D4AED-4ADF-1C01-9B47-460A7549128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57A1D2-06B9-2AA7-4E87-72F3A6064AEE}"/>
              </a:ext>
            </a:extLst>
          </p:cNvPr>
          <p:cNvSpPr txBox="1"/>
          <p:nvPr/>
        </p:nvSpPr>
        <p:spPr>
          <a:xfrm>
            <a:off x="5456463" y="2235598"/>
            <a:ext cx="2541816" cy="2646878"/>
          </a:xfrm>
          <a:prstGeom prst="rect">
            <a:avLst/>
          </a:prstGeom>
          <a:noFill/>
        </p:spPr>
        <p:txBody>
          <a:bodyPr wrap="square" rtlCol="0">
            <a:spAutoFit/>
          </a:bodyPr>
          <a:lstStyle/>
          <a:p>
            <a:r>
              <a:rPr lang="en-US" sz="16600" b="1" spc="50" dirty="0">
                <a:ln w="0">
                  <a:solidFill>
                    <a:schemeClr val="tx1">
                      <a:lumMod val="95000"/>
                      <a:lumOff val="5000"/>
                    </a:schemeClr>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&amp;</a:t>
            </a:r>
            <a:endParaRPr lang="en-US" sz="16600" dirty="0">
              <a:ln>
                <a:solidFill>
                  <a:schemeClr val="tx1">
                    <a:lumMod val="95000"/>
                    <a:lumOff val="5000"/>
                  </a:schemeClr>
                </a:solidFill>
              </a:ln>
              <a:solidFill>
                <a:schemeClr val="bg1"/>
              </a:solidFill>
              <a:latin typeface="Adobe Gothic Std B" panose="020B0800000000000000" pitchFamily="34" charset="-128"/>
              <a:ea typeface="Adobe Gothic Std B" panose="020B0800000000000000" pitchFamily="34" charset="-128"/>
            </a:endParaRPr>
          </a:p>
        </p:txBody>
      </p:sp>
      <p:sp>
        <p:nvSpPr>
          <p:cNvPr id="4" name="TextBox 3">
            <a:extLst>
              <a:ext uri="{FF2B5EF4-FFF2-40B4-BE49-F238E27FC236}">
                <a16:creationId xmlns:a16="http://schemas.microsoft.com/office/drawing/2014/main" id="{F21D12E9-A060-CFBF-F63B-F9C8A9E34AF4}"/>
              </a:ext>
            </a:extLst>
          </p:cNvPr>
          <p:cNvSpPr txBox="1"/>
          <p:nvPr/>
        </p:nvSpPr>
        <p:spPr>
          <a:xfrm>
            <a:off x="2100942" y="910035"/>
            <a:ext cx="9252858" cy="2215991"/>
          </a:xfrm>
          <a:prstGeom prst="rect">
            <a:avLst/>
          </a:prstGeom>
          <a:noFill/>
        </p:spPr>
        <p:txBody>
          <a:bodyPr wrap="square" rtlCol="0">
            <a:spAutoFit/>
          </a:bodyPr>
          <a:lstStyle/>
          <a:p>
            <a:r>
              <a:rPr lang="en-US" sz="13800" b="1" spc="50" dirty="0">
                <a:ln w="0">
                  <a:solidFill>
                    <a:schemeClr val="tx1">
                      <a:lumMod val="95000"/>
                      <a:lumOff val="5000"/>
                    </a:schemeClr>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Seasoning</a:t>
            </a:r>
            <a:endParaRPr lang="en-US" sz="13800" dirty="0">
              <a:ln>
                <a:solidFill>
                  <a:schemeClr val="tx1">
                    <a:lumMod val="95000"/>
                    <a:lumOff val="5000"/>
                  </a:schemeClr>
                </a:solidFill>
              </a:ln>
              <a:solidFill>
                <a:schemeClr val="bg1"/>
              </a:solidFill>
              <a:latin typeface="Adobe Gothic Std B" panose="020B0800000000000000" pitchFamily="34" charset="-128"/>
              <a:ea typeface="Adobe Gothic Std B" panose="020B0800000000000000" pitchFamily="34" charset="-128"/>
            </a:endParaRPr>
          </a:p>
        </p:txBody>
      </p:sp>
      <p:sp>
        <p:nvSpPr>
          <p:cNvPr id="6" name="TextBox 5">
            <a:extLst>
              <a:ext uri="{FF2B5EF4-FFF2-40B4-BE49-F238E27FC236}">
                <a16:creationId xmlns:a16="http://schemas.microsoft.com/office/drawing/2014/main" id="{7E63CFC1-C07A-4A2C-4CE0-11BE98B5F9A0}"/>
              </a:ext>
            </a:extLst>
          </p:cNvPr>
          <p:cNvSpPr txBox="1"/>
          <p:nvPr/>
        </p:nvSpPr>
        <p:spPr>
          <a:xfrm>
            <a:off x="2748641" y="3600768"/>
            <a:ext cx="9252858" cy="2215991"/>
          </a:xfrm>
          <a:prstGeom prst="rect">
            <a:avLst/>
          </a:prstGeom>
          <a:noFill/>
        </p:spPr>
        <p:txBody>
          <a:bodyPr wrap="square" rtlCol="0">
            <a:spAutoFit/>
          </a:bodyPr>
          <a:lstStyle/>
          <a:p>
            <a:r>
              <a:rPr lang="en-US" sz="13800" b="1" spc="50" dirty="0">
                <a:ln w="0">
                  <a:solidFill>
                    <a:schemeClr val="tx1">
                      <a:lumMod val="95000"/>
                      <a:lumOff val="5000"/>
                    </a:schemeClr>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Flavoring</a:t>
            </a:r>
            <a:endParaRPr lang="en-US" sz="13800" dirty="0">
              <a:ln>
                <a:solidFill>
                  <a:schemeClr val="tx1">
                    <a:lumMod val="95000"/>
                    <a:lumOff val="5000"/>
                  </a:schemeClr>
                </a:solidFill>
              </a:ln>
              <a:solidFill>
                <a:schemeClr val="bg1"/>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75028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Miso (Soy Bean)</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b="0" i="0" dirty="0">
                <a:effectLst/>
                <a:latin typeface="Adobe Fangsong Std R" panose="02020400000000000000" pitchFamily="18" charset="-128"/>
                <a:ea typeface="Adobe Fangsong Std R" panose="02020400000000000000" pitchFamily="18" charset="-128"/>
              </a:rPr>
              <a:t>a traditional Japanese seasoning. It is a thick paste produced by fermenting soybeans with salt and </a:t>
            </a:r>
            <a:r>
              <a:rPr lang="en-US" b="0" i="0" dirty="0" err="1">
                <a:effectLst/>
                <a:latin typeface="Adobe Fangsong Std R" panose="02020400000000000000" pitchFamily="18" charset="-128"/>
                <a:ea typeface="Adobe Fangsong Std R" panose="02020400000000000000" pitchFamily="18" charset="-128"/>
              </a:rPr>
              <a:t>kōji</a:t>
            </a:r>
            <a:endParaRPr lang="en-US" dirty="0">
              <a:latin typeface="Adobe Fangsong Std R" panose="02020400000000000000" pitchFamily="18" charset="-128"/>
              <a:ea typeface="Adobe Fangsong Std R" panose="02020400000000000000" pitchFamily="18" charset="-128"/>
            </a:endParaRPr>
          </a:p>
        </p:txBody>
      </p:sp>
      <p:pic>
        <p:nvPicPr>
          <p:cNvPr id="13314" name="Picture 2" descr="Miso | Origins, Ingredients, Soup ...">
            <a:extLst>
              <a:ext uri="{FF2B5EF4-FFF2-40B4-BE49-F238E27FC236}">
                <a16:creationId xmlns:a16="http://schemas.microsoft.com/office/drawing/2014/main" id="{BC4F41FB-890F-E0F6-1A74-1E8DEED92D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1767" y="3995512"/>
            <a:ext cx="3070190" cy="2181451"/>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Miso - Wikipedia">
            <a:extLst>
              <a:ext uri="{FF2B5EF4-FFF2-40B4-BE49-F238E27FC236}">
                <a16:creationId xmlns:a16="http://schemas.microsoft.com/office/drawing/2014/main" id="{96EE8EA4-AB07-968B-4928-9216505AD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473" y="2338274"/>
            <a:ext cx="3278137" cy="2181451"/>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omemade Miso Soup Recipe (Just 5 ...">
            <a:extLst>
              <a:ext uri="{FF2B5EF4-FFF2-40B4-BE49-F238E27FC236}">
                <a16:creationId xmlns:a16="http://schemas.microsoft.com/office/drawing/2014/main" id="{35EEF7E1-2EED-16CC-C590-1AC03C3CC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8564" y="681037"/>
            <a:ext cx="3013756" cy="301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84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i="0" dirty="0">
                <a:effectLst/>
                <a:latin typeface="Arial" panose="020B0604020202020204" pitchFamily="34" charset="0"/>
              </a:rPr>
              <a:t>Beni</a:t>
            </a:r>
            <a:r>
              <a:rPr lang="en-US" b="0" i="0" dirty="0">
                <a:effectLst/>
                <a:latin typeface="Arial" panose="020B0604020202020204" pitchFamily="34" charset="0"/>
              </a:rPr>
              <a:t> </a:t>
            </a:r>
            <a:r>
              <a:rPr lang="en-US" b="1" dirty="0" err="1">
                <a:latin typeface="Arial" panose="020B0604020202020204" pitchFamily="34" charset="0"/>
              </a:rPr>
              <a:t>S</a:t>
            </a:r>
            <a:r>
              <a:rPr lang="en-US" b="1" i="0" dirty="0" err="1">
                <a:effectLst/>
                <a:latin typeface="Arial" panose="020B0604020202020204" pitchFamily="34" charset="0"/>
              </a:rPr>
              <a:t>hōga</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b="0" i="0" dirty="0">
                <a:effectLst/>
                <a:latin typeface="Adobe Fangsong Std R" panose="02020400000000000000" pitchFamily="18" charset="-128"/>
                <a:ea typeface="Adobe Fangsong Std R" panose="02020400000000000000" pitchFamily="18" charset="-128"/>
              </a:rPr>
              <a:t>a type of tsukemono (Japanese pickle). It is made from thin strips of ginger pickled in </a:t>
            </a:r>
            <a:r>
              <a:rPr lang="en-US" b="0" i="0" dirty="0" err="1">
                <a:effectLst/>
                <a:latin typeface="Adobe Fangsong Std R" panose="02020400000000000000" pitchFamily="18" charset="-128"/>
                <a:ea typeface="Adobe Fangsong Std R" panose="02020400000000000000" pitchFamily="18" charset="-128"/>
              </a:rPr>
              <a:t>umezu</a:t>
            </a:r>
            <a:endParaRPr lang="en-US" dirty="0">
              <a:latin typeface="Adobe Fangsong Std R" panose="02020400000000000000" pitchFamily="18" charset="-128"/>
              <a:ea typeface="Adobe Fangsong Std R" panose="02020400000000000000" pitchFamily="18" charset="-128"/>
            </a:endParaRPr>
          </a:p>
        </p:txBody>
      </p:sp>
      <p:pic>
        <p:nvPicPr>
          <p:cNvPr id="14338" name="Picture 2" descr="4 Benishouga Royalty-Free Images, Stock ...">
            <a:extLst>
              <a:ext uri="{FF2B5EF4-FFF2-40B4-BE49-F238E27FC236}">
                <a16:creationId xmlns:a16="http://schemas.microsoft.com/office/drawing/2014/main" id="{34CECB85-401B-B9BB-AE8B-FDD522A628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1" y="3429000"/>
            <a:ext cx="3573918" cy="237828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Beni Shoga 1,5 Kg - Zenzero Rosso ...">
            <a:extLst>
              <a:ext uri="{FF2B5EF4-FFF2-40B4-BE49-F238E27FC236}">
                <a16:creationId xmlns:a16="http://schemas.microsoft.com/office/drawing/2014/main" id="{E2F59B03-5283-3210-52F9-A63A98CEC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2683" y="365125"/>
            <a:ext cx="2581616" cy="2711286"/>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Pickled Red Ginger (Benishouga ...">
            <a:extLst>
              <a:ext uri="{FF2B5EF4-FFF2-40B4-BE49-F238E27FC236}">
                <a16:creationId xmlns:a16="http://schemas.microsoft.com/office/drawing/2014/main" id="{EEC7F8AF-DE7B-340A-836B-6413E8533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4486" y="1239166"/>
            <a:ext cx="2760889" cy="1837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i="0" dirty="0">
                <a:effectLst/>
                <a:latin typeface="Adobe Gothic Std B" panose="020B0800000000000000" pitchFamily="34" charset="-128"/>
                <a:ea typeface="Adobe Gothic Std B" panose="020B0800000000000000" pitchFamily="34" charset="-128"/>
              </a:rPr>
              <a:t>Wasabi</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b="0" i="0" dirty="0">
                <a:effectLst/>
                <a:latin typeface="Adobe Fangsong Std R" panose="02020400000000000000" pitchFamily="18" charset="-128"/>
                <a:ea typeface="Adobe Fangsong Std R" panose="02020400000000000000" pitchFamily="18" charset="-128"/>
              </a:rPr>
              <a:t>grown for its rhizomes, which are ground into a paste as a pungent condiment for sushi and other foods</a:t>
            </a:r>
            <a:endParaRPr lang="en-US" dirty="0">
              <a:latin typeface="Adobe Fangsong Std R" panose="02020400000000000000" pitchFamily="18" charset="-128"/>
              <a:ea typeface="Adobe Fangsong Std R" panose="02020400000000000000" pitchFamily="18" charset="-128"/>
            </a:endParaRPr>
          </a:p>
        </p:txBody>
      </p:sp>
      <p:pic>
        <p:nvPicPr>
          <p:cNvPr id="15362" name="Picture 2" descr="What Is Wasabi and What Can I Do with It?">
            <a:extLst>
              <a:ext uri="{FF2B5EF4-FFF2-40B4-BE49-F238E27FC236}">
                <a16:creationId xmlns:a16="http://schemas.microsoft.com/office/drawing/2014/main" id="{C4E44BA9-601D-6CFF-8579-FC7C7A6ED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630" y="365125"/>
            <a:ext cx="6133420" cy="61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4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838200" y="365125"/>
            <a:ext cx="5257800" cy="1325563"/>
          </a:xfrm>
        </p:spPr>
        <p:txBody>
          <a:bodyPr/>
          <a:lstStyle/>
          <a:p>
            <a:r>
              <a:rPr lang="en-US" b="0" i="0" dirty="0" err="1">
                <a:effectLst/>
                <a:latin typeface="Adobe Gothic Std B" panose="020B0800000000000000" pitchFamily="34" charset="-128"/>
                <a:ea typeface="Adobe Gothic Std B" panose="020B0800000000000000" pitchFamily="34" charset="-128"/>
              </a:rPr>
              <a:t>Shichi</a:t>
            </a:r>
            <a:r>
              <a:rPr lang="en-US" b="0" i="0" dirty="0">
                <a:effectLst/>
                <a:latin typeface="Adobe Gothic Std B" panose="020B0800000000000000" pitchFamily="34" charset="-128"/>
                <a:ea typeface="Adobe Gothic Std B" panose="020B0800000000000000" pitchFamily="34" charset="-128"/>
              </a:rPr>
              <a:t>-mi </a:t>
            </a:r>
            <a:r>
              <a:rPr lang="en-US" b="0" i="0" dirty="0" err="1">
                <a:effectLst/>
                <a:latin typeface="Adobe Gothic Std B" panose="020B0800000000000000" pitchFamily="34" charset="-128"/>
                <a:ea typeface="Adobe Gothic Std B" panose="020B0800000000000000" pitchFamily="34" charset="-128"/>
              </a:rPr>
              <a:t>t</a:t>
            </a:r>
            <a:r>
              <a:rPr lang="en-US" b="1" i="0" dirty="0" err="1">
                <a:effectLst/>
                <a:latin typeface="Adobe Gothic Std B" panose="020B0800000000000000" pitchFamily="34" charset="-128"/>
                <a:ea typeface="Adobe Gothic Std B" panose="020B0800000000000000" pitchFamily="34" charset="-128"/>
              </a:rPr>
              <a:t>ō</a:t>
            </a:r>
            <a:r>
              <a:rPr lang="en-US" b="0" i="0" dirty="0" err="1">
                <a:effectLst/>
                <a:latin typeface="Adobe Gothic Std B" panose="020B0800000000000000" pitchFamily="34" charset="-128"/>
                <a:ea typeface="Adobe Gothic Std B" panose="020B0800000000000000" pitchFamily="34" charset="-128"/>
              </a:rPr>
              <a:t>garashi</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b="1" i="0" dirty="0">
                <a:effectLst/>
                <a:latin typeface="Adobe Fangsong Std R" panose="02020400000000000000" pitchFamily="18" charset="-128"/>
                <a:ea typeface="Adobe Fangsong Std R" panose="02020400000000000000" pitchFamily="18" charset="-128"/>
              </a:rPr>
              <a:t>Shichimi</a:t>
            </a:r>
            <a:r>
              <a:rPr lang="en-US" b="0" i="0" dirty="0">
                <a:effectLst/>
                <a:latin typeface="Adobe Fangsong Std R" panose="02020400000000000000" pitchFamily="18" charset="-128"/>
                <a:ea typeface="Adobe Fangsong Std R" panose="02020400000000000000" pitchFamily="18" charset="-128"/>
              </a:rPr>
              <a:t> is a common Japanese spice mixture containing seven ingredients. </a:t>
            </a:r>
            <a:r>
              <a:rPr lang="en-US" b="1" i="0" dirty="0" err="1">
                <a:effectLst/>
                <a:latin typeface="Adobe Fangsong Std R" panose="02020400000000000000" pitchFamily="18" charset="-128"/>
                <a:ea typeface="Adobe Fangsong Std R" panose="02020400000000000000" pitchFamily="18" charset="-128"/>
              </a:rPr>
              <a:t>Tōgarashi</a:t>
            </a:r>
            <a:r>
              <a:rPr lang="en-US" b="0" i="0" dirty="0">
                <a:effectLst/>
                <a:latin typeface="Adobe Fangsong Std R" panose="02020400000000000000" pitchFamily="18" charset="-128"/>
                <a:ea typeface="Adobe Fangsong Std R" panose="02020400000000000000" pitchFamily="18" charset="-128"/>
              </a:rPr>
              <a:t> is the Japanese name for Capsicum annuum peppers.</a:t>
            </a:r>
            <a:endParaRPr lang="en-US" dirty="0">
              <a:latin typeface="Adobe Fangsong Std R" panose="02020400000000000000" pitchFamily="18" charset="-128"/>
              <a:ea typeface="Adobe Fangsong Std R" panose="02020400000000000000" pitchFamily="18" charset="-128"/>
            </a:endParaRPr>
          </a:p>
        </p:txBody>
      </p:sp>
      <p:pic>
        <p:nvPicPr>
          <p:cNvPr id="16386" name="Picture 2" descr="upload.wikimedia.org/wikipedia/commons/d/d2/Shichi...">
            <a:extLst>
              <a:ext uri="{FF2B5EF4-FFF2-40B4-BE49-F238E27FC236}">
                <a16:creationId xmlns:a16="http://schemas.microsoft.com/office/drawing/2014/main" id="{CF56C095-C63E-7D57-E315-6B54A3BFE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28" y="1319825"/>
            <a:ext cx="5818414" cy="421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59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i="0" dirty="0">
                <a:effectLst/>
                <a:latin typeface="Adobe Gothic Std B" panose="020B0800000000000000" pitchFamily="34" charset="-128"/>
                <a:ea typeface="Adobe Gothic Std B" panose="020B0800000000000000" pitchFamily="34" charset="-128"/>
              </a:rPr>
              <a:t>Su (Rice Vinegar)</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Golden in color, with as sweet fragrance, its flavor is less harsh than white wine vinegar.</a:t>
            </a:r>
          </a:p>
        </p:txBody>
      </p:sp>
      <p:pic>
        <p:nvPicPr>
          <p:cNvPr id="17410" name="Picture 2" descr="RICE VINEGAR - UMAMI 101 : Unlock UMAMI / Live Deliciously Healthy with  Japanese KOJI">
            <a:extLst>
              <a:ext uri="{FF2B5EF4-FFF2-40B4-BE49-F238E27FC236}">
                <a16:creationId xmlns:a16="http://schemas.microsoft.com/office/drawing/2014/main" id="{930ECA4B-A2E1-9BFB-B57D-05733B72E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633" y="1690688"/>
            <a:ext cx="6411167"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99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Mirin</a:t>
            </a:r>
            <a:r>
              <a:rPr lang="en-US" b="1" i="0" dirty="0">
                <a:effectLst/>
                <a:latin typeface="Adobe Gothic Std B" panose="020B0800000000000000" pitchFamily="34" charset="-128"/>
                <a:ea typeface="Adobe Gothic Std B" panose="020B0800000000000000" pitchFamily="34" charset="-128"/>
              </a:rPr>
              <a:t> (Rice </a:t>
            </a:r>
            <a:r>
              <a:rPr lang="en-US" b="1" dirty="0">
                <a:latin typeface="Adobe Gothic Std B" panose="020B0800000000000000" pitchFamily="34" charset="-128"/>
                <a:ea typeface="Adobe Gothic Std B" panose="020B0800000000000000" pitchFamily="34" charset="-128"/>
              </a:rPr>
              <a:t>Wine</a:t>
            </a:r>
            <a:r>
              <a:rPr lang="en-US" b="1" i="0" dirty="0">
                <a:effectLst/>
                <a:latin typeface="Adobe Gothic Std B" panose="020B0800000000000000" pitchFamily="34" charset="-128"/>
                <a:ea typeface="Adobe Gothic Std B" panose="020B0800000000000000" pitchFamily="34" charset="-128"/>
              </a:rPr>
              <a:t>)</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Meant for cooking. Involves some of the same techniques in brewing as sake, its taste and consistency differ drastically.</a:t>
            </a:r>
          </a:p>
        </p:txBody>
      </p:sp>
      <p:pic>
        <p:nvPicPr>
          <p:cNvPr id="18434" name="Picture 2" descr="Rice Wine Substitute: What Can You Use ...">
            <a:extLst>
              <a:ext uri="{FF2B5EF4-FFF2-40B4-BE49-F238E27FC236}">
                <a16:creationId xmlns:a16="http://schemas.microsoft.com/office/drawing/2014/main" id="{ED4A74BD-3711-FBA4-5D54-77855F745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1494" y="794657"/>
            <a:ext cx="5382306" cy="5382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5568-3F2B-D567-02F1-160D4256BC15}"/>
              </a:ext>
            </a:extLst>
          </p:cNvPr>
          <p:cNvSpPr>
            <a:spLocks noGrp="1"/>
          </p:cNvSpPr>
          <p:nvPr>
            <p:ph type="title"/>
          </p:nvPr>
        </p:nvSpPr>
        <p:spPr>
          <a:xfrm>
            <a:off x="838200" y="365125"/>
            <a:ext cx="5693229" cy="1325563"/>
          </a:xfrm>
        </p:spPr>
        <p:txBody>
          <a:bodyPr>
            <a:normAutofit/>
          </a:bodyPr>
          <a:lstStyle/>
          <a:p>
            <a:r>
              <a:rPr lang="en-US" sz="5400" dirty="0">
                <a:latin typeface="Adobe Gothic Std B" panose="020B0800000000000000" pitchFamily="34" charset="-128"/>
                <a:ea typeface="Adobe Gothic Std B" panose="020B0800000000000000" pitchFamily="34" charset="-128"/>
              </a:rPr>
              <a:t>Japanese Cuisine</a:t>
            </a:r>
          </a:p>
        </p:txBody>
      </p:sp>
      <p:sp>
        <p:nvSpPr>
          <p:cNvPr id="3" name="Content Placeholder 2">
            <a:extLst>
              <a:ext uri="{FF2B5EF4-FFF2-40B4-BE49-F238E27FC236}">
                <a16:creationId xmlns:a16="http://schemas.microsoft.com/office/drawing/2014/main" id="{AD0511D1-7FA6-E691-55F2-9EE989D1B20F}"/>
              </a:ext>
            </a:extLst>
          </p:cNvPr>
          <p:cNvSpPr>
            <a:spLocks noGrp="1"/>
          </p:cNvSpPr>
          <p:nvPr>
            <p:ph idx="1"/>
          </p:nvPr>
        </p:nvSpPr>
        <p:spPr>
          <a:xfrm>
            <a:off x="838200" y="1825625"/>
            <a:ext cx="6422571" cy="4351338"/>
          </a:xfrm>
        </p:spPr>
        <p:txBody>
          <a:bodyPr>
            <a:normAutofit lnSpcReduction="10000"/>
          </a:bodyPr>
          <a:lstStyle/>
          <a:p>
            <a:r>
              <a:rPr lang="en-US" dirty="0">
                <a:latin typeface="Adobe Fangsong Std R" panose="02020400000000000000" pitchFamily="18" charset="-128"/>
                <a:ea typeface="Adobe Fangsong Std R" panose="02020400000000000000" pitchFamily="18" charset="-128"/>
              </a:rPr>
              <a:t>The food – ingredients, preparation and way of eating of </a:t>
            </a:r>
            <a:r>
              <a:rPr lang="en-US" b="1" dirty="0">
                <a:latin typeface="Adobe Fangsong Std R" panose="02020400000000000000" pitchFamily="18" charset="-128"/>
                <a:ea typeface="Adobe Fangsong Std R" panose="02020400000000000000" pitchFamily="18" charset="-128"/>
              </a:rPr>
              <a:t>JAPAN.</a:t>
            </a:r>
          </a:p>
          <a:p>
            <a:pPr marL="0" indent="0">
              <a:buNone/>
            </a:pPr>
            <a:endParaRPr lang="en-US" b="1"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Based on rice with miso soup and other dishes, emphasize the seasonal ingredients.</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b="1" dirty="0">
                <a:latin typeface="Adobe Fangsong Std R" panose="02020400000000000000" pitchFamily="18" charset="-128"/>
                <a:ea typeface="Adobe Fangsong Std R" panose="02020400000000000000" pitchFamily="18" charset="-128"/>
              </a:rPr>
              <a:t>SIDE DISHES – </a:t>
            </a:r>
            <a:r>
              <a:rPr lang="en-US" dirty="0">
                <a:latin typeface="Adobe Fangsong Std R" panose="02020400000000000000" pitchFamily="18" charset="-128"/>
                <a:ea typeface="Adobe Fangsong Std R" panose="02020400000000000000" pitchFamily="18" charset="-128"/>
              </a:rPr>
              <a:t>often consist of fish, pickled vegetables, and broth cooked vegetables.</a:t>
            </a:r>
            <a:endParaRPr lang="en-US" b="1" dirty="0">
              <a:latin typeface="Adobe Fangsong Std R" panose="02020400000000000000" pitchFamily="18" charset="-128"/>
              <a:ea typeface="Adobe Fangsong Std R" panose="02020400000000000000" pitchFamily="18" charset="-128"/>
            </a:endParaRPr>
          </a:p>
        </p:txBody>
      </p:sp>
      <p:pic>
        <p:nvPicPr>
          <p:cNvPr id="3074" name="Picture 2" descr="Japanese cuisine - national food ...">
            <a:extLst>
              <a:ext uri="{FF2B5EF4-FFF2-40B4-BE49-F238E27FC236}">
                <a16:creationId xmlns:a16="http://schemas.microsoft.com/office/drawing/2014/main" id="{EF7715A5-7BAE-3B1F-D3F6-1F936C659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484376" y="1150377"/>
            <a:ext cx="6854133" cy="4561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474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Sansho</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Ground pod of prickly ash after it let out the seeds. It is pungent and often sprinkled on a grilled eel.</a:t>
            </a:r>
          </a:p>
        </p:txBody>
      </p:sp>
      <p:pic>
        <p:nvPicPr>
          <p:cNvPr id="19458" name="Picture 2" descr="Sansho / Japanese Pepper | Glossary ...">
            <a:extLst>
              <a:ext uri="{FF2B5EF4-FFF2-40B4-BE49-F238E27FC236}">
                <a16:creationId xmlns:a16="http://schemas.microsoft.com/office/drawing/2014/main" id="{5D6184D7-A70C-21C9-A21F-28EE14AC5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9437" y="1195105"/>
            <a:ext cx="7006288" cy="470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55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err="1">
                <a:latin typeface="Adobe Gothic Std B" panose="020B0800000000000000" pitchFamily="34" charset="-128"/>
                <a:ea typeface="Adobe Gothic Std B" panose="020B0800000000000000" pitchFamily="34" charset="-128"/>
              </a:rPr>
              <a:t>Wagiri</a:t>
            </a:r>
            <a:r>
              <a:rPr lang="en-US" b="1" dirty="0">
                <a:latin typeface="Adobe Gothic Std B" panose="020B0800000000000000" pitchFamily="34" charset="-128"/>
                <a:ea typeface="Adobe Gothic Std B" panose="020B0800000000000000" pitchFamily="34" charset="-128"/>
              </a:rPr>
              <a:t> - </a:t>
            </a:r>
            <a:r>
              <a:rPr lang="en-US" b="1" dirty="0" err="1">
                <a:latin typeface="Adobe Gothic Std B" panose="020B0800000000000000" pitchFamily="34" charset="-128"/>
                <a:ea typeface="Adobe Gothic Std B" panose="020B0800000000000000" pitchFamily="34" charset="-128"/>
              </a:rPr>
              <a:t>Tougarashi</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Dried hot red chili peppers. Often used for stir fried dish such as </a:t>
            </a:r>
            <a:r>
              <a:rPr lang="en-US" dirty="0" err="1">
                <a:latin typeface="Adobe Fangsong Std R" panose="02020400000000000000" pitchFamily="18" charset="-128"/>
                <a:ea typeface="Adobe Fangsong Std R" panose="02020400000000000000" pitchFamily="18" charset="-128"/>
              </a:rPr>
              <a:t>kimpira</a:t>
            </a:r>
            <a:r>
              <a:rPr lang="en-US" dirty="0">
                <a:latin typeface="Adobe Fangsong Std R" panose="02020400000000000000" pitchFamily="18" charset="-128"/>
                <a:ea typeface="Adobe Fangsong Std R" panose="02020400000000000000" pitchFamily="18" charset="-128"/>
              </a:rPr>
              <a:t> burdock.</a:t>
            </a:r>
          </a:p>
        </p:txBody>
      </p:sp>
      <p:pic>
        <p:nvPicPr>
          <p:cNvPr id="20482" name="Picture 2" descr="Tokyo Famous Tonkotsu Ramen Restaurant ...">
            <a:extLst>
              <a:ext uri="{FF2B5EF4-FFF2-40B4-BE49-F238E27FC236}">
                <a16:creationId xmlns:a16="http://schemas.microsoft.com/office/drawing/2014/main" id="{092210A6-9FEB-980B-3190-B624DD905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5683" y="1544411"/>
            <a:ext cx="6698117" cy="4457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10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Goma</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706337"/>
            <a:ext cx="3450771" cy="4351338"/>
          </a:xfrm>
        </p:spPr>
        <p:txBody>
          <a:bodyPr/>
          <a:lstStyle/>
          <a:p>
            <a:r>
              <a:rPr lang="en-US" dirty="0">
                <a:latin typeface="Adobe Fangsong Std R" panose="02020400000000000000" pitchFamily="18" charset="-128"/>
                <a:ea typeface="Adobe Fangsong Std R" panose="02020400000000000000" pitchFamily="18" charset="-128"/>
              </a:rPr>
              <a:t>Are black and white sesame seeds. Use for topping. The flavor enhances when roasted and ground.</a:t>
            </a:r>
          </a:p>
        </p:txBody>
      </p:sp>
      <p:pic>
        <p:nvPicPr>
          <p:cNvPr id="21506" name="Picture 2" descr="Black vs White Sesame Seeds | Bob's Red ...">
            <a:extLst>
              <a:ext uri="{FF2B5EF4-FFF2-40B4-BE49-F238E27FC236}">
                <a16:creationId xmlns:a16="http://schemas.microsoft.com/office/drawing/2014/main" id="{BBB9E7C2-E8DF-FF30-D4B4-2C44690CC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882" y="2144486"/>
            <a:ext cx="7037917"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323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err="1">
                <a:latin typeface="Adobe Gothic Std B" panose="020B0800000000000000" pitchFamily="34" charset="-128"/>
                <a:ea typeface="Adobe Gothic Std B" panose="020B0800000000000000" pitchFamily="34" charset="-128"/>
              </a:rPr>
              <a:t>Aonori</a:t>
            </a:r>
            <a:endParaRPr lang="en-US" b="1" dirty="0">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782082"/>
            <a:ext cx="3450771" cy="4351338"/>
          </a:xfrm>
        </p:spPr>
        <p:txBody>
          <a:bodyPr/>
          <a:lstStyle/>
          <a:p>
            <a:r>
              <a:rPr lang="en-US" dirty="0">
                <a:latin typeface="Adobe Fangsong Std R" panose="02020400000000000000" pitchFamily="18" charset="-128"/>
                <a:ea typeface="Adobe Fangsong Std R" panose="02020400000000000000" pitchFamily="18" charset="-128"/>
              </a:rPr>
              <a:t>Dried powder of green laver. </a:t>
            </a:r>
            <a:r>
              <a:rPr lang="en-US" dirty="0" err="1">
                <a:latin typeface="Adobe Fangsong Std R" panose="02020400000000000000" pitchFamily="18" charset="-128"/>
                <a:ea typeface="Adobe Fangsong Std R" panose="02020400000000000000" pitchFamily="18" charset="-128"/>
              </a:rPr>
              <a:t>Woth</a:t>
            </a:r>
            <a:r>
              <a:rPr lang="en-US" dirty="0">
                <a:latin typeface="Adobe Fangsong Std R" panose="02020400000000000000" pitchFamily="18" charset="-128"/>
                <a:ea typeface="Adobe Fangsong Std R" panose="02020400000000000000" pitchFamily="18" charset="-128"/>
              </a:rPr>
              <a:t> its distinctive aroma and flavor, used for the topping </a:t>
            </a:r>
            <a:r>
              <a:rPr lang="en-US" dirty="0" err="1">
                <a:latin typeface="Adobe Fangsong Std R" panose="02020400000000000000" pitchFamily="18" charset="-128"/>
                <a:ea typeface="Adobe Fangsong Std R" panose="02020400000000000000" pitchFamily="18" charset="-128"/>
              </a:rPr>
              <a:t>onokonomiyaki</a:t>
            </a:r>
            <a:r>
              <a:rPr lang="en-US" dirty="0">
                <a:latin typeface="Adobe Fangsong Std R" panose="02020400000000000000" pitchFamily="18" charset="-128"/>
                <a:ea typeface="Adobe Fangsong Std R" panose="02020400000000000000" pitchFamily="18" charset="-128"/>
              </a:rPr>
              <a:t> and yakisoba.</a:t>
            </a:r>
          </a:p>
        </p:txBody>
      </p:sp>
      <p:pic>
        <p:nvPicPr>
          <p:cNvPr id="22530" name="Picture 2" descr="Aonori Dried Seaweed 50g | Lazada PH">
            <a:extLst>
              <a:ext uri="{FF2B5EF4-FFF2-40B4-BE49-F238E27FC236}">
                <a16:creationId xmlns:a16="http://schemas.microsoft.com/office/drawing/2014/main" id="{340D69AB-50CF-75E9-32D8-E720C271E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171" y="964926"/>
            <a:ext cx="7405687" cy="492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883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Umeboshi</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Pickled plums with strong acid-salty flavor.</a:t>
            </a:r>
          </a:p>
        </p:txBody>
      </p:sp>
      <p:pic>
        <p:nvPicPr>
          <p:cNvPr id="23554" name="Picture 2" descr="Homemade Umeboshi Recipe">
            <a:extLst>
              <a:ext uri="{FF2B5EF4-FFF2-40B4-BE49-F238E27FC236}">
                <a16:creationId xmlns:a16="http://schemas.microsoft.com/office/drawing/2014/main" id="{9797E2FA-9FB3-D0B6-DACB-33FEB0C3C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314" y="365126"/>
            <a:ext cx="3792992" cy="3792992"/>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omemade Umeboshi (Japanese pickled ...">
            <a:extLst>
              <a:ext uri="{FF2B5EF4-FFF2-40B4-BE49-F238E27FC236}">
                <a16:creationId xmlns:a16="http://schemas.microsoft.com/office/drawing/2014/main" id="{849D38E1-273A-985A-4A32-CA37C2E25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686" y="3226935"/>
            <a:ext cx="4190999" cy="3043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53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Mitsuba</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English name is trefoil. Member of the parsley family. It is used fresh or after lightly parboiled in many dishes.</a:t>
            </a:r>
          </a:p>
        </p:txBody>
      </p:sp>
      <p:pic>
        <p:nvPicPr>
          <p:cNvPr id="24578" name="Picture 2" descr="Japanese kitchen herbs | SUSHIYA sansaro">
            <a:extLst>
              <a:ext uri="{FF2B5EF4-FFF2-40B4-BE49-F238E27FC236}">
                <a16:creationId xmlns:a16="http://schemas.microsoft.com/office/drawing/2014/main" id="{BD932B28-EB3B-170A-9CD5-997D745A1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2811" y="806861"/>
            <a:ext cx="7064829" cy="524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943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The Perilla Leaves, Also Known As Shiso ...">
            <a:extLst>
              <a:ext uri="{FF2B5EF4-FFF2-40B4-BE49-F238E27FC236}">
                <a16:creationId xmlns:a16="http://schemas.microsoft.com/office/drawing/2014/main" id="{EB1EFA27-E597-5E32-BCCD-C1408869A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921" y="886619"/>
            <a:ext cx="7832408" cy="52121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Shiso or Ooba</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English name is perilla, member of the mint family. Used as a whole or chopped in a variety of dishes.</a:t>
            </a:r>
          </a:p>
        </p:txBody>
      </p:sp>
    </p:spTree>
    <p:extLst>
      <p:ext uri="{BB962C8B-B14F-4D97-AF65-F5344CB8AC3E}">
        <p14:creationId xmlns:p14="http://schemas.microsoft.com/office/powerpoint/2010/main" val="1245985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err="1">
                <a:latin typeface="Adobe Gothic Std B" panose="020B0800000000000000" pitchFamily="34" charset="-128"/>
                <a:ea typeface="Adobe Gothic Std B" panose="020B0800000000000000" pitchFamily="34" charset="-128"/>
              </a:rPr>
              <a:t>Myouga</a:t>
            </a:r>
            <a:r>
              <a:rPr lang="en-US" b="1" dirty="0">
                <a:latin typeface="Adobe Gothic Std B" panose="020B0800000000000000" pitchFamily="34" charset="-128"/>
                <a:ea typeface="Adobe Gothic Std B" panose="020B0800000000000000" pitchFamily="34" charset="-128"/>
              </a:rPr>
              <a:t> Ginger</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An edible flower buds with refreshing aroma and taste.</a:t>
            </a:r>
          </a:p>
        </p:txBody>
      </p:sp>
      <p:pic>
        <p:nvPicPr>
          <p:cNvPr id="26626" name="Picture 2" descr="JAPAN - [Myoga (Japanese Ginger ...">
            <a:extLst>
              <a:ext uri="{FF2B5EF4-FFF2-40B4-BE49-F238E27FC236}">
                <a16:creationId xmlns:a16="http://schemas.microsoft.com/office/drawing/2014/main" id="{125DAC51-1B27-2515-1B0E-8B417695D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841" y="3055303"/>
            <a:ext cx="5302568" cy="3528618"/>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Myoga Ginger Root with Shoots">
            <a:extLst>
              <a:ext uri="{FF2B5EF4-FFF2-40B4-BE49-F238E27FC236}">
                <a16:creationId xmlns:a16="http://schemas.microsoft.com/office/drawing/2014/main" id="{F2F998A8-BC3A-83EF-94C0-CF2D5C63D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5788" y="436880"/>
            <a:ext cx="3432524" cy="376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307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p:txBody>
          <a:bodyPr/>
          <a:lstStyle/>
          <a:p>
            <a:r>
              <a:rPr lang="en-US" b="1" dirty="0">
                <a:latin typeface="Adobe Gothic Std B" panose="020B0800000000000000" pitchFamily="34" charset="-128"/>
                <a:ea typeface="Adobe Gothic Std B" panose="020B0800000000000000" pitchFamily="34" charset="-128"/>
              </a:rPr>
              <a:t>Yuzu Citron</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838200" y="1825625"/>
            <a:ext cx="3450771" cy="4351338"/>
          </a:xfrm>
        </p:spPr>
        <p:txBody>
          <a:bodyPr/>
          <a:lstStyle/>
          <a:p>
            <a:r>
              <a:rPr lang="en-US" dirty="0">
                <a:latin typeface="Adobe Fangsong Std R" panose="02020400000000000000" pitchFamily="18" charset="-128"/>
                <a:ea typeface="Adobe Fangsong Std R" panose="02020400000000000000" pitchFamily="18" charset="-128"/>
              </a:rPr>
              <a:t>Is like a lemon or lime and is a season trough winter.</a:t>
            </a:r>
          </a:p>
        </p:txBody>
      </p:sp>
      <p:pic>
        <p:nvPicPr>
          <p:cNvPr id="27650" name="Picture 2" descr="Yuzu | Description, Banned Fruits, Uses ...">
            <a:extLst>
              <a:ext uri="{FF2B5EF4-FFF2-40B4-BE49-F238E27FC236}">
                <a16:creationId xmlns:a16="http://schemas.microsoft.com/office/drawing/2014/main" id="{24AAE871-D635-D8C7-CE6F-0C8009938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532" y="658534"/>
            <a:ext cx="6925628" cy="5518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404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A8F8-E7ED-444C-8CE9-F135F25A15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80F3498-6E83-E120-F3EE-5B7C2D31FA91}"/>
              </a:ext>
            </a:extLst>
          </p:cNvPr>
          <p:cNvSpPr>
            <a:spLocks noGrp="1"/>
          </p:cNvSpPr>
          <p:nvPr>
            <p:ph idx="1"/>
          </p:nvPr>
        </p:nvSpPr>
        <p:spPr/>
        <p:txBody>
          <a:bodyPr/>
          <a:lstStyle/>
          <a:p>
            <a:endParaRPr lang="en-US"/>
          </a:p>
        </p:txBody>
      </p:sp>
      <p:pic>
        <p:nvPicPr>
          <p:cNvPr id="28674" name="Picture 2" descr="Japanese Kitchen Tools &amp; Utensils ...">
            <a:extLst>
              <a:ext uri="{FF2B5EF4-FFF2-40B4-BE49-F238E27FC236}">
                <a16:creationId xmlns:a16="http://schemas.microsoft.com/office/drawing/2014/main" id="{1AF9A1ED-4E1A-9D10-3145-4E7FEFE2F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2B8BBE1-3F58-1EC3-D1C3-155DAF11E0FE}"/>
              </a:ext>
            </a:extLst>
          </p:cNvPr>
          <p:cNvSpPr/>
          <p:nvPr/>
        </p:nvSpPr>
        <p:spPr>
          <a:xfrm>
            <a:off x="624840" y="4826000"/>
            <a:ext cx="10942320" cy="1727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lumMod val="95000"/>
                    <a:lumOff val="5000"/>
                  </a:schemeClr>
                </a:solidFill>
              </a:ln>
              <a:solidFill>
                <a:sysClr val="windowText" lastClr="000000"/>
              </a:solidFill>
            </a:endParaRPr>
          </a:p>
        </p:txBody>
      </p:sp>
      <p:sp>
        <p:nvSpPr>
          <p:cNvPr id="5" name="TextBox 4">
            <a:extLst>
              <a:ext uri="{FF2B5EF4-FFF2-40B4-BE49-F238E27FC236}">
                <a16:creationId xmlns:a16="http://schemas.microsoft.com/office/drawing/2014/main" id="{C4B0728A-7424-578F-34E9-2AF962F27051}"/>
              </a:ext>
            </a:extLst>
          </p:cNvPr>
          <p:cNvSpPr txBox="1"/>
          <p:nvPr/>
        </p:nvSpPr>
        <p:spPr>
          <a:xfrm>
            <a:off x="1894840" y="1280597"/>
            <a:ext cx="8402320" cy="3631763"/>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Tools and </a:t>
            </a:r>
            <a:r>
              <a:rPr lang="en-US" sz="11500" b="1" spc="50" dirty="0" err="1">
                <a:ln w="0">
                  <a:solidFill>
                    <a:schemeClr val="tx1"/>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Equipments</a:t>
            </a:r>
            <a:endParaRPr lang="en-US" sz="11500" b="1" spc="50" dirty="0">
              <a:ln w="0">
                <a:solidFill>
                  <a:schemeClr val="tx1"/>
                </a:solidFill>
              </a:ln>
              <a:solidFill>
                <a:schemeClr val="bg2"/>
              </a:solidFill>
              <a:effectLst>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72412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3655-CBC9-FD9A-5B2B-DCB9F15209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73004F-55FE-BA3A-701B-A578CC6629DA}"/>
              </a:ext>
            </a:extLst>
          </p:cNvPr>
          <p:cNvSpPr>
            <a:spLocks noGrp="1"/>
          </p:cNvSpPr>
          <p:nvPr>
            <p:ph idx="1"/>
          </p:nvPr>
        </p:nvSpPr>
        <p:spPr>
          <a:xfrm>
            <a:off x="6683828" y="1825625"/>
            <a:ext cx="4669971" cy="4351338"/>
          </a:xfrm>
        </p:spPr>
        <p:txBody>
          <a:bodyPr>
            <a:normAutofit/>
          </a:bodyPr>
          <a:lstStyle/>
          <a:p>
            <a:r>
              <a:rPr lang="en-US" b="1" dirty="0">
                <a:latin typeface="Adobe Fangsong Std R" panose="02020400000000000000" pitchFamily="18" charset="-128"/>
                <a:ea typeface="Adobe Fangsong Std R" panose="02020400000000000000" pitchFamily="18" charset="-128"/>
              </a:rPr>
              <a:t>Fish is common</a:t>
            </a:r>
            <a:r>
              <a:rPr lang="en-US" dirty="0">
                <a:latin typeface="Adobe Fangsong Std R" panose="02020400000000000000" pitchFamily="18" charset="-128"/>
                <a:ea typeface="Adobe Fangsong Std R" panose="02020400000000000000" pitchFamily="18" charset="-128"/>
              </a:rPr>
              <a:t>. It is often grilled, but it may also be served raw as sashimi or in sushi.</a:t>
            </a:r>
          </a:p>
          <a:p>
            <a:pPr marL="0" indent="0">
              <a:buNone/>
            </a:pPr>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Seafood and vegetables are also deep-fried in a light batter as </a:t>
            </a:r>
            <a:r>
              <a:rPr lang="en-US" b="1" dirty="0">
                <a:latin typeface="Adobe Fangsong Std R" panose="02020400000000000000" pitchFamily="18" charset="-128"/>
                <a:ea typeface="Adobe Fangsong Std R" panose="02020400000000000000" pitchFamily="18" charset="-128"/>
              </a:rPr>
              <a:t>tempura</a:t>
            </a:r>
            <a:r>
              <a:rPr lang="en-US" dirty="0">
                <a:latin typeface="Adobe Fangsong Std R" panose="02020400000000000000" pitchFamily="18" charset="-128"/>
                <a:ea typeface="Adobe Fangsong Std R" panose="02020400000000000000" pitchFamily="18" charset="-128"/>
              </a:rPr>
              <a:t>.</a:t>
            </a:r>
          </a:p>
        </p:txBody>
      </p:sp>
      <p:pic>
        <p:nvPicPr>
          <p:cNvPr id="6146" name="Picture 2" descr="Top 10 foods to try in Japan | Good Food">
            <a:extLst>
              <a:ext uri="{FF2B5EF4-FFF2-40B4-BE49-F238E27FC236}">
                <a16:creationId xmlns:a16="http://schemas.microsoft.com/office/drawing/2014/main" id="{83B132D0-3107-4D4A-1D97-07179D9FE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624515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908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6238240" y="500062"/>
            <a:ext cx="5537200" cy="1325563"/>
          </a:xfrm>
        </p:spPr>
        <p:txBody>
          <a:bodyPr/>
          <a:lstStyle/>
          <a:p>
            <a:r>
              <a:rPr lang="en-US" b="1" dirty="0">
                <a:latin typeface="Adobe Gothic Std B" panose="020B0800000000000000" pitchFamily="34" charset="-128"/>
                <a:ea typeface="Adobe Gothic Std B" panose="020B0800000000000000" pitchFamily="34" charset="-128"/>
              </a:rPr>
              <a:t>Bamboo Mat</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625600"/>
            <a:ext cx="5537200" cy="459200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his type of bamboo sushi mats are typically used </a:t>
            </a:r>
            <a:r>
              <a:rPr lang="en-US" b="0" i="0" dirty="0">
                <a:solidFill>
                  <a:srgbClr val="040C28"/>
                </a:solidFill>
                <a:effectLst/>
                <a:latin typeface="Adobe Fangsong Std R" panose="02020400000000000000" pitchFamily="18" charset="-128"/>
                <a:ea typeface="Adobe Fangsong Std R" panose="02020400000000000000" pitchFamily="18" charset="-128"/>
              </a:rPr>
              <a:t>to roll '</a:t>
            </a:r>
            <a:r>
              <a:rPr lang="en-US" b="0" i="0" dirty="0" err="1">
                <a:solidFill>
                  <a:srgbClr val="040C28"/>
                </a:solidFill>
                <a:effectLst/>
                <a:latin typeface="Adobe Fangsong Std R" panose="02020400000000000000" pitchFamily="18" charset="-128"/>
                <a:ea typeface="Adobe Fangsong Std R" panose="02020400000000000000" pitchFamily="18" charset="-128"/>
              </a:rPr>
              <a:t>makizushi</a:t>
            </a:r>
            <a:r>
              <a:rPr lang="en-US" b="0" i="0" dirty="0">
                <a:solidFill>
                  <a:srgbClr val="040C28"/>
                </a:solidFill>
                <a:effectLst/>
                <a:latin typeface="Adobe Fangsong Std R" panose="02020400000000000000" pitchFamily="18" charset="-128"/>
                <a:ea typeface="Adobe Fangsong Std R" panose="02020400000000000000" pitchFamily="18" charset="-128"/>
              </a:rPr>
              <a:t>'</a:t>
            </a:r>
            <a:r>
              <a:rPr lang="en-US" b="0" i="0" dirty="0">
                <a:solidFill>
                  <a:srgbClr val="474747"/>
                </a:solidFill>
                <a:effectLst/>
                <a:latin typeface="Adobe Fangsong Std R" panose="02020400000000000000" pitchFamily="18" charset="-128"/>
                <a:ea typeface="Adobe Fangsong Std R" panose="02020400000000000000" pitchFamily="18" charset="-128"/>
              </a:rPr>
              <a:t>, a type of rolled sushi that consists of nori (seaweed), vinegared rice and a selected fish or vegetable. Typically, a sheet of nori (seaweed) is placed on top of the mat.</a:t>
            </a:r>
            <a:endParaRPr lang="en-US" dirty="0">
              <a:latin typeface="Adobe Fangsong Std R" panose="02020400000000000000" pitchFamily="18" charset="-128"/>
              <a:ea typeface="Adobe Fangsong Std R" panose="02020400000000000000" pitchFamily="18" charset="-128"/>
            </a:endParaRPr>
          </a:p>
        </p:txBody>
      </p:sp>
      <p:pic>
        <p:nvPicPr>
          <p:cNvPr id="29698" name="Picture 2" descr="Bamboo Sushi Roller Mat California Roll 9.5 inch Square S-1573 | eBay">
            <a:extLst>
              <a:ext uri="{FF2B5EF4-FFF2-40B4-BE49-F238E27FC236}">
                <a16:creationId xmlns:a16="http://schemas.microsoft.com/office/drawing/2014/main" id="{18AD8DE0-91BF-B2E0-AFDB-5D8A8BA58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89" y="541496"/>
            <a:ext cx="2568258" cy="256825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Wood, Sushi Rolling Mat: Buy Online at Best Price in Egypt - Souq is now  Amazon.eg">
            <a:extLst>
              <a:ext uri="{FF2B5EF4-FFF2-40B4-BE49-F238E27FC236}">
                <a16:creationId xmlns:a16="http://schemas.microsoft.com/office/drawing/2014/main" id="{013FBBBB-823F-9C40-90F2-08AF8051D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873" y="3429000"/>
            <a:ext cx="4679568" cy="311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51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6238240" y="500062"/>
            <a:ext cx="5537200" cy="1325563"/>
          </a:xfrm>
        </p:spPr>
        <p:txBody>
          <a:bodyPr/>
          <a:lstStyle/>
          <a:p>
            <a:r>
              <a:rPr lang="en-US" b="1" dirty="0">
                <a:latin typeface="Adobe Gothic Std B" panose="020B0800000000000000" pitchFamily="34" charset="-128"/>
                <a:ea typeface="Adobe Gothic Std B" panose="020B0800000000000000" pitchFamily="34" charset="-128"/>
              </a:rPr>
              <a:t>Bento Box</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625600"/>
            <a:ext cx="5355771" cy="459200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A bento box is </a:t>
            </a:r>
            <a:r>
              <a:rPr lang="en-US" b="0" i="0" dirty="0">
                <a:solidFill>
                  <a:srgbClr val="040C28"/>
                </a:solidFill>
                <a:effectLst/>
                <a:latin typeface="Adobe Fangsong Std R" panose="02020400000000000000" pitchFamily="18" charset="-128"/>
                <a:ea typeface="Adobe Fangsong Std R" panose="02020400000000000000" pitchFamily="18" charset="-128"/>
              </a:rPr>
              <a:t>a Japanese single-portion boxed meal consisting of several different food types</a:t>
            </a:r>
            <a:r>
              <a:rPr lang="en-US" b="0" i="0" dirty="0">
                <a:solidFill>
                  <a:srgbClr val="474747"/>
                </a:solidFill>
                <a:effectLst/>
                <a:latin typeface="Adobe Fangsong Std R" panose="02020400000000000000" pitchFamily="18" charset="-128"/>
                <a:ea typeface="Adobe Fangsong Std R" panose="02020400000000000000" pitchFamily="18" charset="-128"/>
              </a:rPr>
              <a:t>. Bento boxes have multiple compartments, allowing the preparer to separate the various foods into neat and aesthetically-pleasing portions.</a:t>
            </a:r>
            <a:endParaRPr lang="en-US" dirty="0">
              <a:latin typeface="Adobe Fangsong Std R" panose="02020400000000000000" pitchFamily="18" charset="-128"/>
              <a:ea typeface="Adobe Fangsong Std R" panose="02020400000000000000" pitchFamily="18" charset="-128"/>
            </a:endParaRPr>
          </a:p>
        </p:txBody>
      </p:sp>
      <p:pic>
        <p:nvPicPr>
          <p:cNvPr id="30722" name="Picture 2" descr="Making Bento Box Lunches At Home">
            <a:extLst>
              <a:ext uri="{FF2B5EF4-FFF2-40B4-BE49-F238E27FC236}">
                <a16:creationId xmlns:a16="http://schemas.microsoft.com/office/drawing/2014/main" id="{2ADD536F-1979-A90A-EC90-0DABE8905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89" y="517050"/>
            <a:ext cx="5262049" cy="2984182"/>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All you Need to Know: Bento Box ...">
            <a:extLst>
              <a:ext uri="{FF2B5EF4-FFF2-40B4-BE49-F238E27FC236}">
                <a16:creationId xmlns:a16="http://schemas.microsoft.com/office/drawing/2014/main" id="{269F3BD3-BFA6-120D-4A45-176B31B77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198" y="3671570"/>
            <a:ext cx="4078098" cy="2871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356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6238240" y="500062"/>
            <a:ext cx="5537200" cy="1325563"/>
          </a:xfrm>
        </p:spPr>
        <p:txBody>
          <a:bodyPr/>
          <a:lstStyle/>
          <a:p>
            <a:r>
              <a:rPr lang="en-US" b="1" dirty="0">
                <a:latin typeface="Adobe Gothic Std B" panose="020B0800000000000000" pitchFamily="34" charset="-128"/>
                <a:ea typeface="Adobe Gothic Std B" panose="020B0800000000000000" pitchFamily="34" charset="-128"/>
              </a:rPr>
              <a:t>Bonito Shaver</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625600"/>
            <a:ext cx="5355771" cy="459200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is </a:t>
            </a:r>
            <a:r>
              <a:rPr lang="en-US" b="0" i="0" dirty="0">
                <a:solidFill>
                  <a:srgbClr val="040C28"/>
                </a:solidFill>
                <a:effectLst/>
                <a:latin typeface="Adobe Fangsong Std R" panose="02020400000000000000" pitchFamily="18" charset="-128"/>
                <a:ea typeface="Adobe Fangsong Std R" panose="02020400000000000000" pitchFamily="18" charset="-128"/>
              </a:rPr>
              <a:t>a traditional Japanese kitchen utensil, similar to a wood plane or </a:t>
            </a:r>
            <a:r>
              <a:rPr lang="en-US" b="0" i="0" dirty="0" err="1">
                <a:solidFill>
                  <a:srgbClr val="040C28"/>
                </a:solidFill>
                <a:effectLst/>
                <a:latin typeface="Adobe Fangsong Std R" panose="02020400000000000000" pitchFamily="18" charset="-128"/>
                <a:ea typeface="Adobe Fangsong Std R" panose="02020400000000000000" pitchFamily="18" charset="-128"/>
              </a:rPr>
              <a:t>mandoline</a:t>
            </a:r>
            <a:r>
              <a:rPr lang="en-US" b="0" i="0" dirty="0">
                <a:solidFill>
                  <a:srgbClr val="474747"/>
                </a:solidFill>
                <a:effectLst/>
                <a:latin typeface="Adobe Fangsong Std R" panose="02020400000000000000" pitchFamily="18" charset="-128"/>
                <a:ea typeface="Adobe Fangsong Std R" panose="02020400000000000000" pitchFamily="18" charset="-128"/>
              </a:rPr>
              <a:t>. It is used to shave katsuobushi, dried blocks of skipjack tuna (</a:t>
            </a:r>
            <a:r>
              <a:rPr lang="en-US" b="0" i="0" dirty="0" err="1">
                <a:solidFill>
                  <a:srgbClr val="474747"/>
                </a:solidFill>
                <a:effectLst/>
                <a:latin typeface="Adobe Fangsong Std R" panose="02020400000000000000" pitchFamily="18" charset="-128"/>
                <a:ea typeface="Adobe Fangsong Std R" panose="02020400000000000000" pitchFamily="18" charset="-128"/>
              </a:rPr>
              <a:t>katsuo</a:t>
            </a:r>
            <a:r>
              <a:rPr lang="en-US" b="0" i="0" dirty="0">
                <a:solidFill>
                  <a:srgbClr val="474747"/>
                </a:solidFill>
                <a:effectLst/>
                <a:latin typeface="Adobe Fangsong Std R" panose="02020400000000000000" pitchFamily="18" charset="-128"/>
                <a:ea typeface="Adobe Fangsong Std R" panose="02020400000000000000" pitchFamily="18" charset="-128"/>
              </a:rPr>
              <a:t>).</a:t>
            </a:r>
            <a:endParaRPr lang="en-US" dirty="0">
              <a:latin typeface="Adobe Fangsong Std R" panose="02020400000000000000" pitchFamily="18" charset="-128"/>
              <a:ea typeface="Adobe Fangsong Std R" panose="02020400000000000000" pitchFamily="18" charset="-128"/>
            </a:endParaRPr>
          </a:p>
        </p:txBody>
      </p:sp>
      <p:pic>
        <p:nvPicPr>
          <p:cNvPr id="31746" name="Picture 2" descr="Bonito Shaver - Natural | Korin">
            <a:extLst>
              <a:ext uri="{FF2B5EF4-FFF2-40B4-BE49-F238E27FC236}">
                <a16:creationId xmlns:a16="http://schemas.microsoft.com/office/drawing/2014/main" id="{9BE758DC-E75E-50A7-9303-F71D930FE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89" y="874078"/>
            <a:ext cx="5425122" cy="54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619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6238240" y="500062"/>
            <a:ext cx="5537200" cy="1325563"/>
          </a:xfrm>
        </p:spPr>
        <p:txBody>
          <a:bodyPr/>
          <a:lstStyle/>
          <a:p>
            <a:r>
              <a:rPr lang="en-US" b="1" dirty="0">
                <a:latin typeface="Adobe Gothic Std B" panose="020B0800000000000000" pitchFamily="34" charset="-128"/>
                <a:ea typeface="Adobe Gothic Std B" panose="020B0800000000000000" pitchFamily="34" charset="-128"/>
              </a:rPr>
              <a:t>Chopsticks</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625600"/>
            <a:ext cx="5355771" cy="4592003"/>
          </a:xfrm>
        </p:spPr>
        <p:txBody>
          <a:bodyPr>
            <a:normAutofit/>
          </a:bodyPr>
          <a:lstStyle/>
          <a:p>
            <a:r>
              <a:rPr lang="en-US" b="0" i="0" dirty="0">
                <a:effectLst/>
                <a:latin typeface="Adobe Fangsong Std R" panose="02020400000000000000" pitchFamily="18" charset="-128"/>
                <a:ea typeface="Adobe Fangsong Std R" panose="02020400000000000000" pitchFamily="18" charset="-128"/>
              </a:rPr>
              <a:t>Chopsticks are shaped pairs of equal-length sticks that have been used as kitchen and eating utensils in most of East Asia for over three millennia.</a:t>
            </a:r>
            <a:endParaRPr lang="en-US" dirty="0">
              <a:latin typeface="Adobe Fangsong Std R" panose="02020400000000000000" pitchFamily="18" charset="-128"/>
              <a:ea typeface="Adobe Fangsong Std R" panose="02020400000000000000" pitchFamily="18" charset="-128"/>
            </a:endParaRPr>
          </a:p>
        </p:txBody>
      </p:sp>
      <p:pic>
        <p:nvPicPr>
          <p:cNvPr id="32770" name="Picture 2" descr="Japanese Chopsticks | Kikkoman Corporation">
            <a:extLst>
              <a:ext uri="{FF2B5EF4-FFF2-40B4-BE49-F238E27FC236}">
                <a16:creationId xmlns:a16="http://schemas.microsoft.com/office/drawing/2014/main" id="{C81FB4D5-F380-25CB-28F4-92129A3F3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632" y="3590787"/>
            <a:ext cx="4886415" cy="3084333"/>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How to Use Chopsticks | Cooking School ...">
            <a:extLst>
              <a:ext uri="{FF2B5EF4-FFF2-40B4-BE49-F238E27FC236}">
                <a16:creationId xmlns:a16="http://schemas.microsoft.com/office/drawing/2014/main" id="{D6232AC6-0D96-F590-1657-E48C76E8D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43" y="3921600"/>
            <a:ext cx="5388713" cy="3017679"/>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descr="Japanese Chopsticks: 10 Rules ...">
            <a:extLst>
              <a:ext uri="{FF2B5EF4-FFF2-40B4-BE49-F238E27FC236}">
                <a16:creationId xmlns:a16="http://schemas.microsoft.com/office/drawing/2014/main" id="{47699CD7-E678-1144-A5B4-8F5845CBB3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990" y="318251"/>
            <a:ext cx="5355771" cy="3564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03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6238240" y="500062"/>
            <a:ext cx="5537200" cy="1325563"/>
          </a:xfrm>
        </p:spPr>
        <p:txBody>
          <a:bodyPr/>
          <a:lstStyle/>
          <a:p>
            <a:r>
              <a:rPr lang="en-US" b="1" dirty="0">
                <a:latin typeface="Adobe Gothic Std B" panose="020B0800000000000000" pitchFamily="34" charset="-128"/>
                <a:ea typeface="Adobe Gothic Std B" panose="020B0800000000000000" pitchFamily="34" charset="-128"/>
              </a:rPr>
              <a:t>Chopstick Holder</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625600"/>
            <a:ext cx="5355771" cy="459200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Chopsticks have always been accompanied by an unassuming, but very essential tool: the </a:t>
            </a:r>
            <a:r>
              <a:rPr lang="en-US" b="0" i="0" dirty="0" err="1">
                <a:solidFill>
                  <a:srgbClr val="040C28"/>
                </a:solidFill>
                <a:effectLst/>
                <a:latin typeface="Adobe Fangsong Std R" panose="02020400000000000000" pitchFamily="18" charset="-128"/>
                <a:ea typeface="Adobe Fangsong Std R" panose="02020400000000000000" pitchFamily="18" charset="-128"/>
              </a:rPr>
              <a:t>hashi-oki</a:t>
            </a:r>
            <a:r>
              <a:rPr lang="en-US" b="0" i="0" dirty="0">
                <a:solidFill>
                  <a:srgbClr val="040C28"/>
                </a:solidFill>
                <a:effectLst/>
                <a:latin typeface="Adobe Fangsong Std R" panose="02020400000000000000" pitchFamily="18" charset="-128"/>
                <a:ea typeface="Adobe Fangsong Std R" panose="02020400000000000000" pitchFamily="18" charset="-128"/>
              </a:rPr>
              <a:t> chopstick rest</a:t>
            </a:r>
            <a:r>
              <a:rPr lang="en-US" b="0" i="0" dirty="0">
                <a:solidFill>
                  <a:srgbClr val="474747"/>
                </a:solidFill>
                <a:effectLst/>
                <a:latin typeface="Adobe Fangsong Std R" panose="02020400000000000000" pitchFamily="18" charset="-128"/>
                <a:ea typeface="Adobe Fangsong Std R" panose="02020400000000000000" pitchFamily="18" charset="-128"/>
              </a:rPr>
              <a:t>, which is sometimes also referred to as a </a:t>
            </a:r>
            <a:r>
              <a:rPr lang="en-US" b="0" i="0" dirty="0" err="1">
                <a:solidFill>
                  <a:srgbClr val="474747"/>
                </a:solidFill>
                <a:effectLst/>
                <a:latin typeface="Adobe Fangsong Std R" panose="02020400000000000000" pitchFamily="18" charset="-128"/>
                <a:ea typeface="Adobe Fangsong Std R" panose="02020400000000000000" pitchFamily="18" charset="-128"/>
              </a:rPr>
              <a:t>hashi-makura</a:t>
            </a:r>
            <a:r>
              <a:rPr lang="en-US" b="0" i="0" dirty="0">
                <a:solidFill>
                  <a:srgbClr val="474747"/>
                </a:solidFill>
                <a:effectLst/>
                <a:latin typeface="Adobe Fangsong Std R" panose="02020400000000000000" pitchFamily="18" charset="-128"/>
                <a:ea typeface="Adobe Fangsong Std R" panose="02020400000000000000" pitchFamily="18" charset="-128"/>
              </a:rPr>
              <a:t>, or chopstick pillow</a:t>
            </a:r>
            <a:endParaRPr lang="en-US" dirty="0">
              <a:latin typeface="Adobe Fangsong Std R" panose="02020400000000000000" pitchFamily="18" charset="-128"/>
              <a:ea typeface="Adobe Fangsong Std R" panose="02020400000000000000" pitchFamily="18" charset="-128"/>
            </a:endParaRPr>
          </a:p>
        </p:txBody>
      </p:sp>
      <p:pic>
        <p:nvPicPr>
          <p:cNvPr id="33794" name="Picture 2" descr="Ceramic Chopstick Rest Set ( Japan ...">
            <a:extLst>
              <a:ext uri="{FF2B5EF4-FFF2-40B4-BE49-F238E27FC236}">
                <a16:creationId xmlns:a16="http://schemas.microsoft.com/office/drawing/2014/main" id="{5AFE2761-B580-8896-C714-E132642E5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361" y="2083118"/>
            <a:ext cx="2722880" cy="2722880"/>
          </a:xfrm>
          <a:prstGeom prst="rect">
            <a:avLst/>
          </a:prstGeom>
          <a:noFill/>
          <a:extLst>
            <a:ext uri="{909E8E84-426E-40DD-AFC4-6F175D3DCCD1}">
              <a14:hiddenFill xmlns:a14="http://schemas.microsoft.com/office/drawing/2010/main">
                <a:solidFill>
                  <a:srgbClr val="FFFFFF"/>
                </a:solidFill>
              </a14:hiddenFill>
            </a:ext>
          </a:extLst>
        </p:spPr>
      </p:pic>
      <p:pic>
        <p:nvPicPr>
          <p:cNvPr id="33796" name="Picture 4" descr="Chopsticks Holder Ryunosuke - Metal ...">
            <a:extLst>
              <a:ext uri="{FF2B5EF4-FFF2-40B4-BE49-F238E27FC236}">
                <a16:creationId xmlns:a16="http://schemas.microsoft.com/office/drawing/2014/main" id="{043C66C0-5AC1-40B2-52A5-31744299B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89" y="314234"/>
            <a:ext cx="2622731" cy="2622731"/>
          </a:xfrm>
          <a:prstGeom prst="rect">
            <a:avLst/>
          </a:prstGeom>
          <a:noFill/>
          <a:extLst>
            <a:ext uri="{909E8E84-426E-40DD-AFC4-6F175D3DCCD1}">
              <a14:hiddenFill xmlns:a14="http://schemas.microsoft.com/office/drawing/2010/main">
                <a:solidFill>
                  <a:srgbClr val="FFFFFF"/>
                </a:solidFill>
              </a14:hiddenFill>
            </a:ext>
          </a:extLst>
        </p:spPr>
      </p:pic>
      <p:pic>
        <p:nvPicPr>
          <p:cNvPr id="33798" name="Picture 6" descr="4pcs Japanese Style Ceramic Chopsticks ...">
            <a:extLst>
              <a:ext uri="{FF2B5EF4-FFF2-40B4-BE49-F238E27FC236}">
                <a16:creationId xmlns:a16="http://schemas.microsoft.com/office/drawing/2014/main" id="{934D5DF9-1140-9330-B477-74CCAE561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81" y="3276599"/>
            <a:ext cx="2634440" cy="2622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620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6238240" y="500062"/>
            <a:ext cx="5537200" cy="1325563"/>
          </a:xfrm>
        </p:spPr>
        <p:txBody>
          <a:bodyPr/>
          <a:lstStyle/>
          <a:p>
            <a:r>
              <a:rPr lang="en-US" b="1" dirty="0">
                <a:latin typeface="Adobe Gothic Std B" panose="020B0800000000000000" pitchFamily="34" charset="-128"/>
                <a:ea typeface="Adobe Gothic Std B" panose="020B0800000000000000" pitchFamily="34" charset="-128"/>
              </a:rPr>
              <a:t>Cutting Board</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625600"/>
            <a:ext cx="5355771" cy="4592003"/>
          </a:xfrm>
        </p:spPr>
        <p:txBody>
          <a:bodyPr>
            <a:normAutofit/>
          </a:bodyPr>
          <a:lstStyle/>
          <a:p>
            <a:r>
              <a:rPr lang="en-US" b="0" i="0" dirty="0">
                <a:effectLst/>
                <a:latin typeface="Adobe Fangsong Std R" panose="02020400000000000000" pitchFamily="18" charset="-128"/>
                <a:ea typeface="Adobe Fangsong Std R" panose="02020400000000000000" pitchFamily="18" charset="-128"/>
              </a:rPr>
              <a:t>A </a:t>
            </a:r>
            <a:r>
              <a:rPr lang="en-US" b="1" i="0" dirty="0">
                <a:effectLst/>
                <a:latin typeface="Adobe Fangsong Std R" panose="02020400000000000000" pitchFamily="18" charset="-128"/>
                <a:ea typeface="Adobe Fangsong Std R" panose="02020400000000000000" pitchFamily="18" charset="-128"/>
              </a:rPr>
              <a:t>cutting board</a:t>
            </a:r>
            <a:r>
              <a:rPr lang="en-US" b="0" i="0" dirty="0">
                <a:effectLst/>
                <a:latin typeface="Adobe Fangsong Std R" panose="02020400000000000000" pitchFamily="18" charset="-128"/>
                <a:ea typeface="Adobe Fangsong Std R" panose="02020400000000000000" pitchFamily="18" charset="-128"/>
              </a:rPr>
              <a:t> (or </a:t>
            </a:r>
            <a:r>
              <a:rPr lang="en-US" b="1" i="0" dirty="0">
                <a:effectLst/>
                <a:latin typeface="Adobe Fangsong Std R" panose="02020400000000000000" pitchFamily="18" charset="-128"/>
                <a:ea typeface="Adobe Fangsong Std R" panose="02020400000000000000" pitchFamily="18" charset="-128"/>
              </a:rPr>
              <a:t>chopping board</a:t>
            </a:r>
            <a:r>
              <a:rPr lang="en-US" b="0" i="0" dirty="0">
                <a:effectLst/>
                <a:latin typeface="Adobe Fangsong Std R" panose="02020400000000000000" pitchFamily="18" charset="-128"/>
                <a:ea typeface="Adobe Fangsong Std R" panose="02020400000000000000" pitchFamily="18" charset="-128"/>
              </a:rPr>
              <a:t>) is a durable board on which to place material for cutting.</a:t>
            </a:r>
            <a:endParaRPr lang="en-US" dirty="0">
              <a:latin typeface="Adobe Fangsong Std R" panose="02020400000000000000" pitchFamily="18" charset="-128"/>
              <a:ea typeface="Adobe Fangsong Std R" panose="02020400000000000000" pitchFamily="18" charset="-128"/>
            </a:endParaRPr>
          </a:p>
        </p:txBody>
      </p:sp>
      <p:pic>
        <p:nvPicPr>
          <p:cNvPr id="34818" name="Picture 2" descr="What chopping board to buy | Good Food">
            <a:extLst>
              <a:ext uri="{FF2B5EF4-FFF2-40B4-BE49-F238E27FC236}">
                <a16:creationId xmlns:a16="http://schemas.microsoft.com/office/drawing/2014/main" id="{18E8F291-CF52-8BC8-6251-6E4A3BFA7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903" y="2193132"/>
            <a:ext cx="5606097" cy="292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410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Earthenware Casserole</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001D35"/>
                </a:solidFill>
                <a:effectLst/>
                <a:latin typeface="Adobe Fangsong Std R" panose="02020400000000000000" pitchFamily="18" charset="-128"/>
                <a:ea typeface="Adobe Fangsong Std R" panose="02020400000000000000" pitchFamily="18" charset="-128"/>
              </a:rPr>
              <a:t>An earthenware casserole is </a:t>
            </a:r>
            <a:r>
              <a:rPr lang="en-US" dirty="0">
                <a:latin typeface="Adobe Fangsong Std R" panose="02020400000000000000" pitchFamily="18" charset="-128"/>
                <a:ea typeface="Adobe Fangsong Std R" panose="02020400000000000000" pitchFamily="18" charset="-128"/>
              </a:rPr>
              <a:t>a pot made from baked clay that can be used for cooking, roasting, and storing food</a:t>
            </a:r>
          </a:p>
        </p:txBody>
      </p:sp>
      <p:pic>
        <p:nvPicPr>
          <p:cNvPr id="35842" name="Picture 2" descr="Ceramic Casserole Dish, Clay Pot ...">
            <a:extLst>
              <a:ext uri="{FF2B5EF4-FFF2-40B4-BE49-F238E27FC236}">
                <a16:creationId xmlns:a16="http://schemas.microsoft.com/office/drawing/2014/main" id="{74C1B5A4-C4A9-D79F-A180-1FA96335C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989" y="892651"/>
            <a:ext cx="5072698" cy="50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9738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Miso Strainer</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The miso strainer is traditionally used for </a:t>
            </a:r>
            <a:r>
              <a:rPr lang="en-US" b="0" i="0" dirty="0">
                <a:solidFill>
                  <a:srgbClr val="040C28"/>
                </a:solidFill>
                <a:effectLst/>
                <a:latin typeface="Adobe Fangsong Std R" panose="02020400000000000000" pitchFamily="18" charset="-128"/>
                <a:ea typeface="Adobe Fangsong Std R" panose="02020400000000000000" pitchFamily="18" charset="-128"/>
              </a:rPr>
              <a:t>making miso soup</a:t>
            </a:r>
            <a:r>
              <a:rPr lang="en-US" b="0" i="0" dirty="0">
                <a:solidFill>
                  <a:srgbClr val="474747"/>
                </a:solidFill>
                <a:effectLst/>
                <a:latin typeface="Adobe Fangsong Std R" panose="02020400000000000000" pitchFamily="18" charset="-128"/>
                <a:ea typeface="Adobe Fangsong Std R" panose="02020400000000000000" pitchFamily="18" charset="-128"/>
              </a:rPr>
              <a:t>. This set includes a strainer and pestle, allowing you to push the paste through the mesh while straining out particles for a clear soup. The miso strainer features a sturdy wooden handle and a hook to hang it on pots or bowls</a:t>
            </a:r>
            <a:endParaRPr lang="en-US" dirty="0">
              <a:latin typeface="Adobe Fangsong Std R" panose="02020400000000000000" pitchFamily="18" charset="-128"/>
              <a:ea typeface="Adobe Fangsong Std R" panose="02020400000000000000" pitchFamily="18" charset="-128"/>
            </a:endParaRPr>
          </a:p>
        </p:txBody>
      </p:sp>
      <p:pic>
        <p:nvPicPr>
          <p:cNvPr id="36868" name="Picture 4" descr="Easy Vegan Miso Soup » I LOVE VEGAN">
            <a:extLst>
              <a:ext uri="{FF2B5EF4-FFF2-40B4-BE49-F238E27FC236}">
                <a16:creationId xmlns:a16="http://schemas.microsoft.com/office/drawing/2014/main" id="{585D41B9-118D-C8CA-31C0-AF5EEA149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362" y="1825625"/>
            <a:ext cx="5533638" cy="371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05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Mortar and Pestle</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001D35"/>
                </a:solidFill>
                <a:effectLst/>
                <a:latin typeface="Adobe Fangsong Std R" panose="02020400000000000000" pitchFamily="18" charset="-128"/>
                <a:ea typeface="Adobe Fangsong Std R" panose="02020400000000000000" pitchFamily="18" charset="-128"/>
              </a:rPr>
              <a:t>A mortar and pestle is a set of tools used to grind and crush ingredients into a powder or paste. It's used in kitchens, laboratories, and pharmacies.</a:t>
            </a:r>
            <a:endParaRPr lang="en-US" dirty="0">
              <a:latin typeface="Adobe Fangsong Std R" panose="02020400000000000000" pitchFamily="18" charset="-128"/>
              <a:ea typeface="Adobe Fangsong Std R" panose="02020400000000000000" pitchFamily="18" charset="-128"/>
            </a:endParaRPr>
          </a:p>
        </p:txBody>
      </p:sp>
      <p:pic>
        <p:nvPicPr>
          <p:cNvPr id="37890" name="Picture 2" descr="A Guide to Choosing a Mortar and Pestle ...">
            <a:extLst>
              <a:ext uri="{FF2B5EF4-FFF2-40B4-BE49-F238E27FC236}">
                <a16:creationId xmlns:a16="http://schemas.microsoft.com/office/drawing/2014/main" id="{7E97507B-05D3-5589-2780-6EB372B46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549" y="756920"/>
            <a:ext cx="5186680" cy="5186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5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err="1">
                <a:latin typeface="Adobe Gothic Std B" panose="020B0800000000000000" pitchFamily="34" charset="-128"/>
                <a:ea typeface="Adobe Gothic Std B" panose="020B0800000000000000" pitchFamily="34" charset="-128"/>
              </a:rPr>
              <a:t>Omelette</a:t>
            </a:r>
            <a:r>
              <a:rPr lang="en-US" b="1" dirty="0">
                <a:latin typeface="Adobe Gothic Std B" panose="020B0800000000000000" pitchFamily="34" charset="-128"/>
                <a:ea typeface="Adobe Gothic Std B" panose="020B0800000000000000" pitchFamily="34" charset="-128"/>
              </a:rPr>
              <a:t> Pan</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Although you can still cook eggs in a fry pan, having an </a:t>
            </a:r>
            <a:r>
              <a:rPr lang="en-US" b="0" i="0" dirty="0" err="1">
                <a:solidFill>
                  <a:srgbClr val="474747"/>
                </a:solidFill>
                <a:effectLst/>
                <a:latin typeface="Adobe Fangsong Std R" panose="02020400000000000000" pitchFamily="18" charset="-128"/>
                <a:ea typeface="Adobe Fangsong Std R" panose="02020400000000000000" pitchFamily="18" charset="-128"/>
              </a:rPr>
              <a:t>omelette</a:t>
            </a:r>
            <a:r>
              <a:rPr lang="en-US" b="0" i="0" dirty="0">
                <a:solidFill>
                  <a:srgbClr val="474747"/>
                </a:solidFill>
                <a:effectLst/>
                <a:latin typeface="Adobe Fangsong Std R" panose="02020400000000000000" pitchFamily="18" charset="-128"/>
                <a:ea typeface="Adobe Fangsong Std R" panose="02020400000000000000" pitchFamily="18" charset="-128"/>
              </a:rPr>
              <a:t> pan will </a:t>
            </a:r>
            <a:r>
              <a:rPr lang="en-US" b="0" i="0" dirty="0">
                <a:solidFill>
                  <a:srgbClr val="040C28"/>
                </a:solidFill>
                <a:effectLst/>
                <a:latin typeface="Adobe Fangsong Std R" panose="02020400000000000000" pitchFamily="18" charset="-128"/>
                <a:ea typeface="Adobe Fangsong Std R" panose="02020400000000000000" pitchFamily="18" charset="-128"/>
              </a:rPr>
              <a:t>help take your eggs to the next level</a:t>
            </a:r>
            <a:r>
              <a:rPr lang="en-US" b="0" i="0" dirty="0">
                <a:solidFill>
                  <a:srgbClr val="474747"/>
                </a:solidFill>
                <a:effectLst/>
                <a:latin typeface="Adobe Fangsong Std R" panose="02020400000000000000" pitchFamily="18" charset="-128"/>
                <a:ea typeface="Adobe Fangsong Std R" panose="02020400000000000000" pitchFamily="18" charset="-128"/>
              </a:rPr>
              <a:t>. Having rounded edges make it easier to roll, flip, and plate your </a:t>
            </a:r>
            <a:r>
              <a:rPr lang="en-US" b="0" i="0" dirty="0" err="1">
                <a:solidFill>
                  <a:srgbClr val="474747"/>
                </a:solidFill>
                <a:effectLst/>
                <a:latin typeface="Adobe Fangsong Std R" panose="02020400000000000000" pitchFamily="18" charset="-128"/>
                <a:ea typeface="Adobe Fangsong Std R" panose="02020400000000000000" pitchFamily="18" charset="-128"/>
              </a:rPr>
              <a:t>omelette</a:t>
            </a:r>
            <a:r>
              <a:rPr lang="en-US" b="0" i="0" dirty="0">
                <a:solidFill>
                  <a:srgbClr val="474747"/>
                </a:solidFill>
                <a:effectLst/>
                <a:latin typeface="Adobe Fangsong Std R" panose="02020400000000000000" pitchFamily="18" charset="-128"/>
                <a:ea typeface="Adobe Fangsong Std R" panose="02020400000000000000" pitchFamily="18" charset="-128"/>
              </a:rPr>
              <a:t>, allowing you to achieve the most delicious </a:t>
            </a:r>
            <a:r>
              <a:rPr lang="en-US" b="0" i="0" dirty="0" err="1">
                <a:solidFill>
                  <a:srgbClr val="474747"/>
                </a:solidFill>
                <a:effectLst/>
                <a:latin typeface="Adobe Fangsong Std R" panose="02020400000000000000" pitchFamily="18" charset="-128"/>
                <a:ea typeface="Adobe Fangsong Std R" panose="02020400000000000000" pitchFamily="18" charset="-128"/>
              </a:rPr>
              <a:t>omelettes</a:t>
            </a:r>
            <a:r>
              <a:rPr lang="en-US" b="0" i="0" dirty="0">
                <a:solidFill>
                  <a:srgbClr val="474747"/>
                </a:solidFill>
                <a:effectLst/>
                <a:latin typeface="Adobe Fangsong Std R" panose="02020400000000000000" pitchFamily="18" charset="-128"/>
                <a:ea typeface="Adobe Fangsong Std R" panose="02020400000000000000" pitchFamily="18" charset="-128"/>
              </a:rPr>
              <a:t> that you'll crave all day long.</a:t>
            </a:r>
            <a:endParaRPr lang="en-US" dirty="0">
              <a:latin typeface="Adobe Fangsong Std R" panose="02020400000000000000" pitchFamily="18" charset="-128"/>
              <a:ea typeface="Adobe Fangsong Std R" panose="02020400000000000000" pitchFamily="18" charset="-128"/>
            </a:endParaRPr>
          </a:p>
        </p:txBody>
      </p:sp>
      <p:pic>
        <p:nvPicPr>
          <p:cNvPr id="38914" name="Picture 2" descr="The Best Egg Pans for 2024, Tested and Reviewed">
            <a:extLst>
              <a:ext uri="{FF2B5EF4-FFF2-40B4-BE49-F238E27FC236}">
                <a16:creationId xmlns:a16="http://schemas.microsoft.com/office/drawing/2014/main" id="{6D70E5F4-D8B8-6F41-2F1F-08C8A0D612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560" y="869791"/>
            <a:ext cx="5438319" cy="5118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67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2E02-6923-F3D2-44BF-918CAB262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73F177-8E2F-6C7F-DCD7-754739F7722B}"/>
              </a:ext>
            </a:extLst>
          </p:cNvPr>
          <p:cNvSpPr>
            <a:spLocks noGrp="1"/>
          </p:cNvSpPr>
          <p:nvPr>
            <p:ph idx="1"/>
          </p:nvPr>
        </p:nvSpPr>
        <p:spPr/>
        <p:txBody>
          <a:bodyPr/>
          <a:lstStyle/>
          <a:p>
            <a:endParaRPr lang="en-US"/>
          </a:p>
        </p:txBody>
      </p:sp>
      <p:pic>
        <p:nvPicPr>
          <p:cNvPr id="45058" name="Picture 2" descr="How To Prepare a Traditional Japanese Breakfast">
            <a:extLst>
              <a:ext uri="{FF2B5EF4-FFF2-40B4-BE49-F238E27FC236}">
                <a16:creationId xmlns:a16="http://schemas.microsoft.com/office/drawing/2014/main" id="{53B9FCAA-55E8-5FE6-D5F8-B38305D10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205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Rice Cooker</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A rice cooker is a piece of kitchen equipment that </a:t>
            </a:r>
            <a:r>
              <a:rPr lang="en-US" b="0" i="0" dirty="0">
                <a:solidFill>
                  <a:srgbClr val="040C28"/>
                </a:solidFill>
                <a:effectLst/>
                <a:latin typeface="Adobe Fangsong Std R" panose="02020400000000000000" pitchFamily="18" charset="-128"/>
                <a:ea typeface="Adobe Fangsong Std R" panose="02020400000000000000" pitchFamily="18" charset="-128"/>
              </a:rPr>
              <a:t>cooks many varieties of rice and grains</a:t>
            </a:r>
            <a:r>
              <a:rPr lang="en-US" b="0" i="0" dirty="0">
                <a:solidFill>
                  <a:srgbClr val="474747"/>
                </a:solidFill>
                <a:effectLst/>
                <a:latin typeface="Adobe Fangsong Std R" panose="02020400000000000000" pitchFamily="18" charset="-128"/>
                <a:ea typeface="Adobe Fangsong Std R" panose="02020400000000000000" pitchFamily="18" charset="-128"/>
              </a:rPr>
              <a:t>. They work by boiling water, which is then absorbed into the rice until it becomes tender.</a:t>
            </a:r>
          </a:p>
        </p:txBody>
      </p:sp>
      <p:pic>
        <p:nvPicPr>
          <p:cNvPr id="39938" name="Picture 2" descr="How to Use a Rice Cooker: Rinsing Rice, Ratios, &amp; More">
            <a:extLst>
              <a:ext uri="{FF2B5EF4-FFF2-40B4-BE49-F238E27FC236}">
                <a16:creationId xmlns:a16="http://schemas.microsoft.com/office/drawing/2014/main" id="{1972B3CC-FC96-E576-87FC-4E9D2B197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55980"/>
            <a:ext cx="5146040" cy="514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048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Rice Paddle</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A </a:t>
            </a:r>
            <a:r>
              <a:rPr lang="en-US" b="1" i="0" dirty="0">
                <a:solidFill>
                  <a:srgbClr val="3C4043"/>
                </a:solidFill>
                <a:effectLst/>
                <a:latin typeface="Adobe Fangsong Std R" panose="02020400000000000000" pitchFamily="18" charset="-128"/>
                <a:ea typeface="Adobe Fangsong Std R" panose="02020400000000000000" pitchFamily="18" charset="-128"/>
              </a:rPr>
              <a:t>rice paddle</a:t>
            </a:r>
            <a:r>
              <a:rPr lang="en-US" b="0" i="0" dirty="0">
                <a:solidFill>
                  <a:srgbClr val="474747"/>
                </a:solidFill>
                <a:effectLst/>
                <a:latin typeface="Adobe Fangsong Std R" panose="02020400000000000000" pitchFamily="18" charset="-128"/>
                <a:ea typeface="Adobe Fangsong Std R" panose="02020400000000000000" pitchFamily="18" charset="-128"/>
              </a:rPr>
              <a:t> is a large flat spoon used in East Asian cuisine. It is used to stir and to serve rice, to dip gochujang, and to mix vinegar into the rice</a:t>
            </a:r>
            <a:endParaRPr lang="en-US" dirty="0">
              <a:latin typeface="Adobe Fangsong Std R" panose="02020400000000000000" pitchFamily="18" charset="-128"/>
              <a:ea typeface="Adobe Fangsong Std R" panose="02020400000000000000" pitchFamily="18" charset="-128"/>
            </a:endParaRPr>
          </a:p>
        </p:txBody>
      </p:sp>
      <p:pic>
        <p:nvPicPr>
          <p:cNvPr id="40962" name="Picture 2" descr="Rice Paddle from en.wikipedia.org">
            <a:extLst>
              <a:ext uri="{FF2B5EF4-FFF2-40B4-BE49-F238E27FC236}">
                <a16:creationId xmlns:a16="http://schemas.microsoft.com/office/drawing/2014/main" id="{659692AD-FDB0-2677-2107-1A26603FD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80" y="935037"/>
            <a:ext cx="4629150"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104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Skewers</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lnSpcReduction="10000"/>
          </a:bodyPr>
          <a:lstStyle/>
          <a:p>
            <a:r>
              <a:rPr lang="en-US" b="0" i="0" dirty="0">
                <a:solidFill>
                  <a:srgbClr val="001D35"/>
                </a:solidFill>
                <a:effectLst/>
                <a:latin typeface="Adobe Fangsong Std R" panose="02020400000000000000" pitchFamily="18" charset="-128"/>
                <a:ea typeface="Adobe Fangsong Std R" panose="02020400000000000000" pitchFamily="18" charset="-128"/>
              </a:rPr>
              <a:t>Skewers are long, thin pins made of metal or wood that hold pieces of food together, typically for cooking. They are often used for grilling, roasting, or broiling meat and vegetables. The term "skewer" can also refer to the food item itself that's served on the skewer, such as "chicken skewers"</a:t>
            </a:r>
            <a:endParaRPr lang="en-US" dirty="0">
              <a:latin typeface="Adobe Fangsong Std R" panose="02020400000000000000" pitchFamily="18" charset="-128"/>
              <a:ea typeface="Adobe Fangsong Std R" panose="02020400000000000000" pitchFamily="18" charset="-128"/>
            </a:endParaRPr>
          </a:p>
        </p:txBody>
      </p:sp>
      <p:pic>
        <p:nvPicPr>
          <p:cNvPr id="41986" name="Picture 2" descr="Air Fryer Chicken Skewers">
            <a:extLst>
              <a:ext uri="{FF2B5EF4-FFF2-40B4-BE49-F238E27FC236}">
                <a16:creationId xmlns:a16="http://schemas.microsoft.com/office/drawing/2014/main" id="{F990C003-158A-D953-3A21-815107D70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83" y="336181"/>
            <a:ext cx="2944177" cy="4424310"/>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upload.wikimedia.org/wikipedia/commons/6/62/Wooden...">
            <a:extLst>
              <a:ext uri="{FF2B5EF4-FFF2-40B4-BE49-F238E27FC236}">
                <a16:creationId xmlns:a16="http://schemas.microsoft.com/office/drawing/2014/main" id="{CE538528-9EFE-01A0-72EA-9F7DEF413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2934809" y="3340141"/>
            <a:ext cx="3579180" cy="268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055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Wasabi Grater</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are traditional graters used for grating fresh wasabi, ginger, Japanese yam, and horseradish roots. Typically made with shark skin, it's sandpaper like texture is the perfect abrasive for grating wasabi into an ultrafine paste.</a:t>
            </a:r>
            <a:endParaRPr lang="en-US" dirty="0">
              <a:latin typeface="Adobe Fangsong Std R" panose="02020400000000000000" pitchFamily="18" charset="-128"/>
              <a:ea typeface="Adobe Fangsong Std R" panose="02020400000000000000" pitchFamily="18" charset="-128"/>
            </a:endParaRPr>
          </a:p>
        </p:txBody>
      </p:sp>
      <p:pic>
        <p:nvPicPr>
          <p:cNvPr id="43010" name="Picture 2" descr="Wasabi Grater from shoptenzo.com">
            <a:extLst>
              <a:ext uri="{FF2B5EF4-FFF2-40B4-BE49-F238E27FC236}">
                <a16:creationId xmlns:a16="http://schemas.microsoft.com/office/drawing/2014/main" id="{C97A1343-B250-627D-4178-69EF929A3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560" y="3569018"/>
            <a:ext cx="2773680" cy="277368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Tiger Manta Ray Wasabi Grater 下ろし器- (oroshiki) - Buy at ...">
            <a:extLst>
              <a:ext uri="{FF2B5EF4-FFF2-40B4-BE49-F238E27FC236}">
                <a16:creationId xmlns:a16="http://schemas.microsoft.com/office/drawing/2014/main" id="{DE7FF038-38A5-1E0E-417A-7CB5DDF5D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989" y="500062"/>
            <a:ext cx="2671223" cy="359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471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8A097-6DA3-DD44-F853-4A827AEC8C3D}"/>
              </a:ext>
            </a:extLst>
          </p:cNvPr>
          <p:cNvSpPr>
            <a:spLocks noGrp="1"/>
          </p:cNvSpPr>
          <p:nvPr>
            <p:ph type="title"/>
          </p:nvPr>
        </p:nvSpPr>
        <p:spPr>
          <a:xfrm>
            <a:off x="5953761" y="500062"/>
            <a:ext cx="5821679" cy="1325563"/>
          </a:xfrm>
        </p:spPr>
        <p:txBody>
          <a:bodyPr/>
          <a:lstStyle/>
          <a:p>
            <a:r>
              <a:rPr lang="en-US" b="1" dirty="0">
                <a:latin typeface="Adobe Gothic Std B" panose="020B0800000000000000" pitchFamily="34" charset="-128"/>
                <a:ea typeface="Adobe Gothic Std B" panose="020B0800000000000000" pitchFamily="34" charset="-128"/>
              </a:rPr>
              <a:t>Wooden Drop Lid</a:t>
            </a:r>
          </a:p>
        </p:txBody>
      </p:sp>
      <p:sp>
        <p:nvSpPr>
          <p:cNvPr id="3" name="Content Placeholder 2">
            <a:extLst>
              <a:ext uri="{FF2B5EF4-FFF2-40B4-BE49-F238E27FC236}">
                <a16:creationId xmlns:a16="http://schemas.microsoft.com/office/drawing/2014/main" id="{26509A61-0151-4445-D91C-9EE5F9136285}"/>
              </a:ext>
            </a:extLst>
          </p:cNvPr>
          <p:cNvSpPr>
            <a:spLocks noGrp="1"/>
          </p:cNvSpPr>
          <p:nvPr>
            <p:ph idx="1"/>
          </p:nvPr>
        </p:nvSpPr>
        <p:spPr>
          <a:xfrm>
            <a:off x="6238240" y="1950720"/>
            <a:ext cx="5355771" cy="4266883"/>
          </a:xfrm>
        </p:spPr>
        <p:txBody>
          <a:bodyPr>
            <a:normAutofit/>
          </a:bodyPr>
          <a:lstStyle/>
          <a:p>
            <a:r>
              <a:rPr lang="en-US" b="0" i="0" dirty="0">
                <a:solidFill>
                  <a:srgbClr val="474747"/>
                </a:solidFill>
                <a:effectLst/>
                <a:latin typeface="Adobe Fangsong Std R" panose="02020400000000000000" pitchFamily="18" charset="-128"/>
                <a:ea typeface="Adobe Fangsong Std R" panose="02020400000000000000" pitchFamily="18" charset="-128"/>
              </a:rPr>
              <a:t>are Japanese-style drop-lids for </a:t>
            </a:r>
            <a:r>
              <a:rPr lang="en-US" b="0" i="0" dirty="0">
                <a:solidFill>
                  <a:srgbClr val="040C28"/>
                </a:solidFill>
                <a:effectLst/>
                <a:latin typeface="Adobe Fangsong Std R" panose="02020400000000000000" pitchFamily="18" charset="-128"/>
                <a:ea typeface="Adobe Fangsong Std R" panose="02020400000000000000" pitchFamily="18" charset="-128"/>
              </a:rPr>
              <a:t>use in Japanese cooking</a:t>
            </a:r>
            <a:r>
              <a:rPr lang="en-US" b="0" i="0" dirty="0">
                <a:solidFill>
                  <a:srgbClr val="474747"/>
                </a:solidFill>
                <a:effectLst/>
                <a:latin typeface="Adobe Fangsong Std R" panose="02020400000000000000" pitchFamily="18" charset="-128"/>
                <a:ea typeface="Adobe Fangsong Std R" panose="02020400000000000000" pitchFamily="18" charset="-128"/>
              </a:rPr>
              <a:t>. These round lids float on top of the liquid in a pot while simmering foods. They ensure that the heat is evenly distributed and reduce the tendency of liquid to boil with large bubbles.</a:t>
            </a:r>
            <a:endParaRPr lang="en-US" dirty="0">
              <a:latin typeface="Adobe Fangsong Std R" panose="02020400000000000000" pitchFamily="18" charset="-128"/>
              <a:ea typeface="Adobe Fangsong Std R" panose="02020400000000000000" pitchFamily="18" charset="-128"/>
            </a:endParaRPr>
          </a:p>
        </p:txBody>
      </p:sp>
      <p:pic>
        <p:nvPicPr>
          <p:cNvPr id="44034" name="Picture 2" descr="The Power of the Otoshibuta (or, the Drop Lid) - The ...">
            <a:extLst>
              <a:ext uri="{FF2B5EF4-FFF2-40B4-BE49-F238E27FC236}">
                <a16:creationId xmlns:a16="http://schemas.microsoft.com/office/drawing/2014/main" id="{4FE40C44-915F-A65E-76CD-D417D7036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097" y="483394"/>
            <a:ext cx="3906113" cy="2833847"/>
          </a:xfrm>
          <a:prstGeom prst="rect">
            <a:avLst/>
          </a:prstGeom>
          <a:noFill/>
          <a:extLst>
            <a:ext uri="{909E8E84-426E-40DD-AFC4-6F175D3DCCD1}">
              <a14:hiddenFill xmlns:a14="http://schemas.microsoft.com/office/drawing/2010/main">
                <a:solidFill>
                  <a:srgbClr val="FFFFFF"/>
                </a:solidFill>
              </a14:hiddenFill>
            </a:ext>
          </a:extLst>
        </p:spPr>
      </p:pic>
      <p:pic>
        <p:nvPicPr>
          <p:cNvPr id="44036" name="Picture 4" descr="Wooden Drop Lid Otoshibuta 24cm">
            <a:extLst>
              <a:ext uri="{FF2B5EF4-FFF2-40B4-BE49-F238E27FC236}">
                <a16:creationId xmlns:a16="http://schemas.microsoft.com/office/drawing/2014/main" id="{20B38164-9348-05F2-122B-7E817BADF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269" y="3540759"/>
            <a:ext cx="4085771" cy="281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390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AE5A-D2B9-0D64-DAC9-935926D3DD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9389043-2AB0-7767-7BDD-EA97CB72F70D}"/>
              </a:ext>
            </a:extLst>
          </p:cNvPr>
          <p:cNvSpPr>
            <a:spLocks noGrp="1"/>
          </p:cNvSpPr>
          <p:nvPr>
            <p:ph idx="1"/>
          </p:nvPr>
        </p:nvSpPr>
        <p:spPr/>
        <p:txBody>
          <a:bodyPr/>
          <a:lstStyle/>
          <a:p>
            <a:endParaRPr lang="en-US"/>
          </a:p>
        </p:txBody>
      </p:sp>
      <p:pic>
        <p:nvPicPr>
          <p:cNvPr id="46082" name="Picture 2" descr="Explore Best Japanese Food Near Chicago, IL">
            <a:extLst>
              <a:ext uri="{FF2B5EF4-FFF2-40B4-BE49-F238E27FC236}">
                <a16:creationId xmlns:a16="http://schemas.microsoft.com/office/drawing/2014/main" id="{031BBE0B-7CCE-28AE-E2EC-F1C2E8597B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73185"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AC6882-B370-0A93-8377-2A34B995861D}"/>
              </a:ext>
            </a:extLst>
          </p:cNvPr>
          <p:cNvSpPr txBox="1"/>
          <p:nvPr/>
        </p:nvSpPr>
        <p:spPr>
          <a:xfrm>
            <a:off x="1894840" y="828288"/>
            <a:ext cx="8402320" cy="5201424"/>
          </a:xfrm>
          <a:prstGeom prst="rect">
            <a:avLst/>
          </a:prstGeom>
          <a:noFill/>
        </p:spPr>
        <p:txBody>
          <a:bodyPr wrap="square" rtlCol="0">
            <a:spAutoFit/>
          </a:bodyPr>
          <a:lstStyle/>
          <a:p>
            <a:pPr algn="ctr"/>
            <a:r>
              <a:rPr lang="en-US" sz="166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Famous Dishes</a:t>
            </a:r>
          </a:p>
        </p:txBody>
      </p:sp>
    </p:spTree>
    <p:extLst>
      <p:ext uri="{BB962C8B-B14F-4D97-AF65-F5344CB8AC3E}">
        <p14:creationId xmlns:p14="http://schemas.microsoft.com/office/powerpoint/2010/main" val="2536922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015F-0920-D43E-B2B5-46B0ED4B57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E0535B-525F-027E-BABB-0C55C28B6FB1}"/>
              </a:ext>
            </a:extLst>
          </p:cNvPr>
          <p:cNvSpPr>
            <a:spLocks noGrp="1"/>
          </p:cNvSpPr>
          <p:nvPr>
            <p:ph idx="1"/>
          </p:nvPr>
        </p:nvSpPr>
        <p:spPr/>
        <p:txBody>
          <a:bodyPr/>
          <a:lstStyle/>
          <a:p>
            <a:endParaRPr lang="en-US" dirty="0"/>
          </a:p>
        </p:txBody>
      </p:sp>
      <p:pic>
        <p:nvPicPr>
          <p:cNvPr id="47106" name="Picture 2" descr="The Origin of Sushi | Vital Choice">
            <a:extLst>
              <a:ext uri="{FF2B5EF4-FFF2-40B4-BE49-F238E27FC236}">
                <a16:creationId xmlns:a16="http://schemas.microsoft.com/office/drawing/2014/main" id="{B9F0613E-87E1-81D5-A851-14CFD4FE2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24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61A148-60F5-CE2A-F59C-090A9AC0E18B}"/>
              </a:ext>
            </a:extLst>
          </p:cNvPr>
          <p:cNvSpPr txBox="1"/>
          <p:nvPr/>
        </p:nvSpPr>
        <p:spPr>
          <a:xfrm>
            <a:off x="-1752600" y="4750048"/>
            <a:ext cx="840232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Sushi</a:t>
            </a:r>
          </a:p>
        </p:txBody>
      </p:sp>
    </p:spTree>
    <p:extLst>
      <p:ext uri="{BB962C8B-B14F-4D97-AF65-F5344CB8AC3E}">
        <p14:creationId xmlns:p14="http://schemas.microsoft.com/office/powerpoint/2010/main" val="2011115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8590B-C008-5BEF-A080-BFF191BEC3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ABA93E-EE16-3E5B-BFB6-2DD0556F138C}"/>
              </a:ext>
            </a:extLst>
          </p:cNvPr>
          <p:cNvSpPr>
            <a:spLocks noGrp="1"/>
          </p:cNvSpPr>
          <p:nvPr>
            <p:ph idx="1"/>
          </p:nvPr>
        </p:nvSpPr>
        <p:spPr/>
        <p:txBody>
          <a:bodyPr/>
          <a:lstStyle/>
          <a:p>
            <a:endParaRPr lang="en-US"/>
          </a:p>
        </p:txBody>
      </p:sp>
      <p:pic>
        <p:nvPicPr>
          <p:cNvPr id="48130" name="Picture 2" descr="What is Vegetable Tempura and How to ...">
            <a:extLst>
              <a:ext uri="{FF2B5EF4-FFF2-40B4-BE49-F238E27FC236}">
                <a16:creationId xmlns:a16="http://schemas.microsoft.com/office/drawing/2014/main" id="{89AF2C31-1B70-A72E-5183-E4BE39AE5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8"/>
            <a:ext cx="12192000" cy="6812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D3A8F1-EB73-46DB-BF1A-A62B9000319F}"/>
              </a:ext>
            </a:extLst>
          </p:cNvPr>
          <p:cNvSpPr txBox="1"/>
          <p:nvPr/>
        </p:nvSpPr>
        <p:spPr>
          <a:xfrm>
            <a:off x="-655320" y="225946"/>
            <a:ext cx="840232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Tempura</a:t>
            </a:r>
          </a:p>
        </p:txBody>
      </p:sp>
    </p:spTree>
    <p:extLst>
      <p:ext uri="{BB962C8B-B14F-4D97-AF65-F5344CB8AC3E}">
        <p14:creationId xmlns:p14="http://schemas.microsoft.com/office/powerpoint/2010/main" val="2418263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E724-DC87-5D87-0504-337BCBF0CF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CAE07C-8A04-6913-FFE3-92776B64F881}"/>
              </a:ext>
            </a:extLst>
          </p:cNvPr>
          <p:cNvSpPr>
            <a:spLocks noGrp="1"/>
          </p:cNvSpPr>
          <p:nvPr>
            <p:ph idx="1"/>
          </p:nvPr>
        </p:nvSpPr>
        <p:spPr/>
        <p:txBody>
          <a:bodyPr/>
          <a:lstStyle/>
          <a:p>
            <a:endParaRPr lang="en-US"/>
          </a:p>
        </p:txBody>
      </p:sp>
      <p:pic>
        <p:nvPicPr>
          <p:cNvPr id="49154" name="Picture 2" descr="Japanese Curry Rice Recipe - Thanks for ...">
            <a:extLst>
              <a:ext uri="{FF2B5EF4-FFF2-40B4-BE49-F238E27FC236}">
                <a16:creationId xmlns:a16="http://schemas.microsoft.com/office/drawing/2014/main" id="{105C979A-F53C-82E6-9EE5-6CCE44043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4433"/>
            <a:ext cx="10312400" cy="686243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panese Curry Rice Recipe - Thanks for ...">
            <a:extLst>
              <a:ext uri="{FF2B5EF4-FFF2-40B4-BE49-F238E27FC236}">
                <a16:creationId xmlns:a16="http://schemas.microsoft.com/office/drawing/2014/main" id="{67E33CF2-2CF9-7457-7E58-1F9AD82EC9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7635"/>
          <a:stretch/>
        </p:blipFill>
        <p:spPr bwMode="auto">
          <a:xfrm>
            <a:off x="0" y="-4434"/>
            <a:ext cx="2306320" cy="68624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5133D4-2D31-94AD-CB17-D0350C58DE3B}"/>
              </a:ext>
            </a:extLst>
          </p:cNvPr>
          <p:cNvSpPr txBox="1"/>
          <p:nvPr/>
        </p:nvSpPr>
        <p:spPr>
          <a:xfrm>
            <a:off x="-990600" y="1690688"/>
            <a:ext cx="8402320" cy="3046988"/>
          </a:xfrm>
          <a:prstGeom prst="rect">
            <a:avLst/>
          </a:prstGeom>
          <a:noFill/>
        </p:spPr>
        <p:txBody>
          <a:bodyPr wrap="square" rtlCol="0">
            <a:spAutoFit/>
          </a:bodyPr>
          <a:lstStyle/>
          <a:p>
            <a:pPr algn="ctr"/>
            <a:r>
              <a:rPr lang="en-US" sz="96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Japanese Curry Rice</a:t>
            </a:r>
          </a:p>
        </p:txBody>
      </p:sp>
    </p:spTree>
    <p:extLst>
      <p:ext uri="{BB962C8B-B14F-4D97-AF65-F5344CB8AC3E}">
        <p14:creationId xmlns:p14="http://schemas.microsoft.com/office/powerpoint/2010/main" val="1357972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FFFA-7F7D-E0E9-A884-1A2EA5FC61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E7C10B-9DB4-8343-CE5D-A2237BF885FA}"/>
              </a:ext>
            </a:extLst>
          </p:cNvPr>
          <p:cNvSpPr>
            <a:spLocks noGrp="1"/>
          </p:cNvSpPr>
          <p:nvPr>
            <p:ph idx="1"/>
          </p:nvPr>
        </p:nvSpPr>
        <p:spPr/>
        <p:txBody>
          <a:bodyPr/>
          <a:lstStyle/>
          <a:p>
            <a:endParaRPr lang="en-US"/>
          </a:p>
        </p:txBody>
      </p:sp>
      <p:pic>
        <p:nvPicPr>
          <p:cNvPr id="50178" name="Picture 2" descr="Easy Takoyaki Recipe (Octopus Dumplings ...">
            <a:extLst>
              <a:ext uri="{FF2B5EF4-FFF2-40B4-BE49-F238E27FC236}">
                <a16:creationId xmlns:a16="http://schemas.microsoft.com/office/drawing/2014/main" id="{7F1A33AB-AD59-D3D7-5141-E6C2C811E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68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41FF07-37DB-C5B5-FF7D-8563DC00F0EE}"/>
              </a:ext>
            </a:extLst>
          </p:cNvPr>
          <p:cNvSpPr txBox="1"/>
          <p:nvPr/>
        </p:nvSpPr>
        <p:spPr>
          <a:xfrm>
            <a:off x="4394200" y="4885075"/>
            <a:ext cx="840232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Takoyaki</a:t>
            </a:r>
          </a:p>
        </p:txBody>
      </p:sp>
    </p:spTree>
    <p:extLst>
      <p:ext uri="{BB962C8B-B14F-4D97-AF65-F5344CB8AC3E}">
        <p14:creationId xmlns:p14="http://schemas.microsoft.com/office/powerpoint/2010/main" val="288685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7F3E-6701-BE83-7BB2-1F03629130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4ABB52-B388-2A25-CF61-76BF9573DBDE}"/>
              </a:ext>
            </a:extLst>
          </p:cNvPr>
          <p:cNvSpPr>
            <a:spLocks noGrp="1"/>
          </p:cNvSpPr>
          <p:nvPr>
            <p:ph idx="1"/>
          </p:nvPr>
        </p:nvSpPr>
        <p:spPr>
          <a:xfrm>
            <a:off x="4278086" y="2225039"/>
            <a:ext cx="7075714" cy="4147865"/>
          </a:xfrm>
        </p:spPr>
        <p:txBody>
          <a:bodyPr/>
          <a:lstStyle/>
          <a:p>
            <a:r>
              <a:rPr lang="en-US" dirty="0">
                <a:latin typeface="Adobe Fangsong Std R" panose="02020400000000000000" pitchFamily="18" charset="-128"/>
                <a:ea typeface="Adobe Fangsong Std R" panose="02020400000000000000" pitchFamily="18" charset="-128"/>
              </a:rPr>
              <a:t>Seafood is highly consumed since the country is surrounded by oceans.</a:t>
            </a:r>
          </a:p>
          <a:p>
            <a:endParaRPr lang="en-US" dirty="0">
              <a:latin typeface="Adobe Fangsong Std R" panose="02020400000000000000" pitchFamily="18" charset="-128"/>
              <a:ea typeface="Adobe Fangsong Std R" panose="02020400000000000000" pitchFamily="18" charset="-128"/>
            </a:endParaRPr>
          </a:p>
          <a:p>
            <a:r>
              <a:rPr lang="en-US" dirty="0">
                <a:latin typeface="Adobe Fangsong Std R" panose="02020400000000000000" pitchFamily="18" charset="-128"/>
                <a:ea typeface="Adobe Fangsong Std R" panose="02020400000000000000" pitchFamily="18" charset="-128"/>
              </a:rPr>
              <a:t>Seaweed, fish, clams, fish cakes are popular ingredients in Japanese cooking.</a:t>
            </a:r>
          </a:p>
        </p:txBody>
      </p:sp>
      <p:pic>
        <p:nvPicPr>
          <p:cNvPr id="4098" name="Picture 2" descr="15+ Traditional Japanese Food Names and ...">
            <a:extLst>
              <a:ext uri="{FF2B5EF4-FFF2-40B4-BE49-F238E27FC236}">
                <a16:creationId xmlns:a16="http://schemas.microsoft.com/office/drawing/2014/main" id="{C9C289EA-CEFE-8A2B-8F24-57F2E2E7A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441342" y="1441341"/>
            <a:ext cx="6858001" cy="3975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66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D683-CA59-1DB5-B0F1-2ACDC45087F3}"/>
              </a:ext>
            </a:extLst>
          </p:cNvPr>
          <p:cNvSpPr>
            <a:spLocks noGrp="1"/>
          </p:cNvSpPr>
          <p:nvPr>
            <p:ph type="title"/>
          </p:nvPr>
        </p:nvSpPr>
        <p:spPr/>
        <p:txBody>
          <a:bodyPr/>
          <a:lstStyle/>
          <a:p>
            <a:endParaRPr lang="en-US"/>
          </a:p>
        </p:txBody>
      </p:sp>
      <p:pic>
        <p:nvPicPr>
          <p:cNvPr id="51202" name="Picture 2" descr="Yakitori - Foodwiki - Takeaway.com">
            <a:extLst>
              <a:ext uri="{FF2B5EF4-FFF2-40B4-BE49-F238E27FC236}">
                <a16:creationId xmlns:a16="http://schemas.microsoft.com/office/drawing/2014/main" id="{A6C13E4A-CC8A-F744-8422-342F3F967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040" y="0"/>
            <a:ext cx="7680960" cy="6841864"/>
          </a:xfrm>
          <a:prstGeom prst="rect">
            <a:avLst/>
          </a:prstGeom>
          <a:noFill/>
          <a:extLst>
            <a:ext uri="{909E8E84-426E-40DD-AFC4-6F175D3DCCD1}">
              <a14:hiddenFill xmlns:a14="http://schemas.microsoft.com/office/drawing/2010/main">
                <a:solidFill>
                  <a:srgbClr val="FFFFFF"/>
                </a:solidFill>
              </a14:hiddenFill>
            </a:ext>
          </a:extLst>
        </p:spPr>
      </p:pic>
      <p:pic>
        <p:nvPicPr>
          <p:cNvPr id="51204" name="Picture 4" descr="Yakitori chicken and vegetable skewers ...">
            <a:extLst>
              <a:ext uri="{FF2B5EF4-FFF2-40B4-BE49-F238E27FC236}">
                <a16:creationId xmlns:a16="http://schemas.microsoft.com/office/drawing/2014/main" id="{E909E351-E338-2F8E-3285-2103FCFFFA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08" y="0"/>
            <a:ext cx="4501832" cy="6841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144616-C814-8280-2C42-0B12B69FC3FB}"/>
              </a:ext>
            </a:extLst>
          </p:cNvPr>
          <p:cNvSpPr txBox="1"/>
          <p:nvPr/>
        </p:nvSpPr>
        <p:spPr>
          <a:xfrm>
            <a:off x="-635000" y="4864755"/>
            <a:ext cx="840232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Yakitori</a:t>
            </a:r>
          </a:p>
        </p:txBody>
      </p:sp>
    </p:spTree>
    <p:extLst>
      <p:ext uri="{BB962C8B-B14F-4D97-AF65-F5344CB8AC3E}">
        <p14:creationId xmlns:p14="http://schemas.microsoft.com/office/powerpoint/2010/main" val="30084736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39FBE-D8D3-3F76-E98B-BFD01DCD56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7FD267-9189-ECE1-F234-BA76414F1D5A}"/>
              </a:ext>
            </a:extLst>
          </p:cNvPr>
          <p:cNvSpPr>
            <a:spLocks noGrp="1"/>
          </p:cNvSpPr>
          <p:nvPr>
            <p:ph idx="1"/>
          </p:nvPr>
        </p:nvSpPr>
        <p:spPr/>
        <p:txBody>
          <a:bodyPr/>
          <a:lstStyle/>
          <a:p>
            <a:endParaRPr lang="en-US"/>
          </a:p>
        </p:txBody>
      </p:sp>
      <p:pic>
        <p:nvPicPr>
          <p:cNvPr id="52226" name="Picture 2" descr="Yakiniku Like Philippines">
            <a:extLst>
              <a:ext uri="{FF2B5EF4-FFF2-40B4-BE49-F238E27FC236}">
                <a16:creationId xmlns:a16="http://schemas.microsoft.com/office/drawing/2014/main" id="{F90BF03F-4747-E91F-8034-015FA2983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 y="116066"/>
            <a:ext cx="12192000" cy="67419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C8E86A-D452-2854-BAB0-F1896E6089F6}"/>
              </a:ext>
            </a:extLst>
          </p:cNvPr>
          <p:cNvSpPr txBox="1"/>
          <p:nvPr/>
        </p:nvSpPr>
        <p:spPr>
          <a:xfrm>
            <a:off x="1894840" y="2783205"/>
            <a:ext cx="840232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Yakiniku</a:t>
            </a:r>
          </a:p>
        </p:txBody>
      </p:sp>
    </p:spTree>
    <p:extLst>
      <p:ext uri="{BB962C8B-B14F-4D97-AF65-F5344CB8AC3E}">
        <p14:creationId xmlns:p14="http://schemas.microsoft.com/office/powerpoint/2010/main" val="3551600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0D9B-19AB-365F-B214-45018ED9FF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E339B3-0570-B23C-7EF3-5A44BCB13A7C}"/>
              </a:ext>
            </a:extLst>
          </p:cNvPr>
          <p:cNvSpPr>
            <a:spLocks noGrp="1"/>
          </p:cNvSpPr>
          <p:nvPr>
            <p:ph idx="1"/>
          </p:nvPr>
        </p:nvSpPr>
        <p:spPr/>
        <p:txBody>
          <a:bodyPr/>
          <a:lstStyle/>
          <a:p>
            <a:endParaRPr lang="en-US"/>
          </a:p>
        </p:txBody>
      </p:sp>
      <p:pic>
        <p:nvPicPr>
          <p:cNvPr id="53250" name="Picture 2" descr="Tamago Kake Gohan (TKG) - Japanese Raw ...">
            <a:extLst>
              <a:ext uri="{FF2B5EF4-FFF2-40B4-BE49-F238E27FC236}">
                <a16:creationId xmlns:a16="http://schemas.microsoft.com/office/drawing/2014/main" id="{3282BD69-70A1-8EF5-C02E-B4A18913E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621"/>
            <a:ext cx="12192000" cy="68624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48CFA1-791A-EC9B-3581-03366A825016}"/>
              </a:ext>
            </a:extLst>
          </p:cNvPr>
          <p:cNvSpPr txBox="1"/>
          <p:nvPr/>
        </p:nvSpPr>
        <p:spPr>
          <a:xfrm>
            <a:off x="2037080" y="4733925"/>
            <a:ext cx="840232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Rice/Gohan</a:t>
            </a:r>
          </a:p>
        </p:txBody>
      </p:sp>
    </p:spTree>
    <p:extLst>
      <p:ext uri="{BB962C8B-B14F-4D97-AF65-F5344CB8AC3E}">
        <p14:creationId xmlns:p14="http://schemas.microsoft.com/office/powerpoint/2010/main" val="103203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E7EF-31FA-BA2F-855A-A1EB04F60A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461AFD-59F1-1195-5ED9-A07FE44D90C3}"/>
              </a:ext>
            </a:extLst>
          </p:cNvPr>
          <p:cNvSpPr>
            <a:spLocks noGrp="1"/>
          </p:cNvSpPr>
          <p:nvPr>
            <p:ph idx="1"/>
          </p:nvPr>
        </p:nvSpPr>
        <p:spPr/>
        <p:txBody>
          <a:bodyPr/>
          <a:lstStyle/>
          <a:p>
            <a:endParaRPr lang="en-US"/>
          </a:p>
        </p:txBody>
      </p:sp>
      <p:pic>
        <p:nvPicPr>
          <p:cNvPr id="54274" name="Picture 2" descr="Sushi And Sashimi">
            <a:extLst>
              <a:ext uri="{FF2B5EF4-FFF2-40B4-BE49-F238E27FC236}">
                <a16:creationId xmlns:a16="http://schemas.microsoft.com/office/drawing/2014/main" id="{CF436836-15FC-AB55-533C-97B510400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45594D-0C72-75F0-4247-96C441A54BD8}"/>
              </a:ext>
            </a:extLst>
          </p:cNvPr>
          <p:cNvSpPr txBox="1"/>
          <p:nvPr/>
        </p:nvSpPr>
        <p:spPr>
          <a:xfrm>
            <a:off x="-1115060" y="365125"/>
            <a:ext cx="8402320" cy="3046988"/>
          </a:xfrm>
          <a:prstGeom prst="rect">
            <a:avLst/>
          </a:prstGeom>
          <a:noFill/>
        </p:spPr>
        <p:txBody>
          <a:bodyPr wrap="square" rtlCol="0">
            <a:spAutoFit/>
          </a:bodyPr>
          <a:lstStyle/>
          <a:p>
            <a:pPr algn="ctr"/>
            <a:r>
              <a:rPr lang="en-US" sz="96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Sashimi &amp; Sushi</a:t>
            </a:r>
          </a:p>
        </p:txBody>
      </p:sp>
    </p:spTree>
    <p:extLst>
      <p:ext uri="{BB962C8B-B14F-4D97-AF65-F5344CB8AC3E}">
        <p14:creationId xmlns:p14="http://schemas.microsoft.com/office/powerpoint/2010/main" val="1079474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16E1-261B-4FCA-1A29-3AED029AD6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263CCE-D54E-098F-95B5-5B10680E13E8}"/>
              </a:ext>
            </a:extLst>
          </p:cNvPr>
          <p:cNvSpPr>
            <a:spLocks noGrp="1"/>
          </p:cNvSpPr>
          <p:nvPr>
            <p:ph idx="1"/>
          </p:nvPr>
        </p:nvSpPr>
        <p:spPr/>
        <p:txBody>
          <a:bodyPr/>
          <a:lstStyle/>
          <a:p>
            <a:endParaRPr lang="en-US"/>
          </a:p>
        </p:txBody>
      </p:sp>
      <p:pic>
        <p:nvPicPr>
          <p:cNvPr id="55298" name="Picture 2" descr="Kansai Sukiyaki Recipe – Japanese Taste">
            <a:extLst>
              <a:ext uri="{FF2B5EF4-FFF2-40B4-BE49-F238E27FC236}">
                <a16:creationId xmlns:a16="http://schemas.microsoft.com/office/drawing/2014/main" id="{FE30FFC3-5DB0-5E82-89B4-8C10DC1D9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6243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2E3470-A435-2185-6EC4-6A8AD8BB2690}"/>
              </a:ext>
            </a:extLst>
          </p:cNvPr>
          <p:cNvSpPr txBox="1"/>
          <p:nvPr/>
        </p:nvSpPr>
        <p:spPr>
          <a:xfrm>
            <a:off x="4394200" y="4657650"/>
            <a:ext cx="840232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Sukiyaki</a:t>
            </a:r>
          </a:p>
        </p:txBody>
      </p:sp>
    </p:spTree>
    <p:extLst>
      <p:ext uri="{BB962C8B-B14F-4D97-AF65-F5344CB8AC3E}">
        <p14:creationId xmlns:p14="http://schemas.microsoft.com/office/powerpoint/2010/main" val="1059439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236-4168-FC32-F61A-31288391FA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8A6BD0-E8DA-9F98-1D79-D3F8385A0619}"/>
              </a:ext>
            </a:extLst>
          </p:cNvPr>
          <p:cNvSpPr>
            <a:spLocks noGrp="1"/>
          </p:cNvSpPr>
          <p:nvPr>
            <p:ph idx="1"/>
          </p:nvPr>
        </p:nvSpPr>
        <p:spPr/>
        <p:txBody>
          <a:bodyPr/>
          <a:lstStyle/>
          <a:p>
            <a:endParaRPr lang="en-US"/>
          </a:p>
        </p:txBody>
      </p:sp>
      <p:pic>
        <p:nvPicPr>
          <p:cNvPr id="56322" name="Picture 2" descr="Okonomiyaki - Wikipedia">
            <a:extLst>
              <a:ext uri="{FF2B5EF4-FFF2-40B4-BE49-F238E27FC236}">
                <a16:creationId xmlns:a16="http://schemas.microsoft.com/office/drawing/2014/main" id="{84037768-233B-2A21-4EB0-A3643D2A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5D9A77-52E1-1A0E-7D98-9876E53801AC}"/>
              </a:ext>
            </a:extLst>
          </p:cNvPr>
          <p:cNvSpPr txBox="1"/>
          <p:nvPr/>
        </p:nvSpPr>
        <p:spPr>
          <a:xfrm>
            <a:off x="1351280" y="365125"/>
            <a:ext cx="975360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Okonomiyaki</a:t>
            </a:r>
          </a:p>
        </p:txBody>
      </p:sp>
    </p:spTree>
    <p:extLst>
      <p:ext uri="{BB962C8B-B14F-4D97-AF65-F5344CB8AC3E}">
        <p14:creationId xmlns:p14="http://schemas.microsoft.com/office/powerpoint/2010/main" val="841526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8F78-8BC9-F6D3-136A-C3B89C638F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1EB435-F4D7-3343-0044-13F6E5CBAEA9}"/>
              </a:ext>
            </a:extLst>
          </p:cNvPr>
          <p:cNvSpPr>
            <a:spLocks noGrp="1"/>
          </p:cNvSpPr>
          <p:nvPr>
            <p:ph idx="1"/>
          </p:nvPr>
        </p:nvSpPr>
        <p:spPr/>
        <p:txBody>
          <a:bodyPr/>
          <a:lstStyle/>
          <a:p>
            <a:endParaRPr lang="en-US"/>
          </a:p>
        </p:txBody>
      </p:sp>
      <p:pic>
        <p:nvPicPr>
          <p:cNvPr id="57346" name="Picture 2" descr="Easy Homemade Ramen | Damn Delicious">
            <a:extLst>
              <a:ext uri="{FF2B5EF4-FFF2-40B4-BE49-F238E27FC236}">
                <a16:creationId xmlns:a16="http://schemas.microsoft.com/office/drawing/2014/main" id="{61EA7B88-8C36-64DE-C5A0-222CD27E0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674925" y="-2659846"/>
            <a:ext cx="6842151" cy="12192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C650F00-5D24-0468-2E3B-1F41E423106B}"/>
              </a:ext>
            </a:extLst>
          </p:cNvPr>
          <p:cNvSpPr txBox="1"/>
          <p:nvPr/>
        </p:nvSpPr>
        <p:spPr>
          <a:xfrm>
            <a:off x="4165600" y="598805"/>
            <a:ext cx="975360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Ramen</a:t>
            </a:r>
          </a:p>
        </p:txBody>
      </p:sp>
    </p:spTree>
    <p:extLst>
      <p:ext uri="{BB962C8B-B14F-4D97-AF65-F5344CB8AC3E}">
        <p14:creationId xmlns:p14="http://schemas.microsoft.com/office/powerpoint/2010/main" val="2983304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46D-FCDD-3803-3224-CC23F5A535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E384ED-AAA3-F6B9-A5D8-9200B90B78A0}"/>
              </a:ext>
            </a:extLst>
          </p:cNvPr>
          <p:cNvSpPr>
            <a:spLocks noGrp="1"/>
          </p:cNvSpPr>
          <p:nvPr>
            <p:ph idx="1"/>
          </p:nvPr>
        </p:nvSpPr>
        <p:spPr>
          <a:xfrm>
            <a:off x="838200" y="1790700"/>
            <a:ext cx="10515600" cy="4351338"/>
          </a:xfrm>
        </p:spPr>
        <p:txBody>
          <a:bodyPr/>
          <a:lstStyle/>
          <a:p>
            <a:endParaRPr lang="en-US" dirty="0"/>
          </a:p>
        </p:txBody>
      </p:sp>
      <p:pic>
        <p:nvPicPr>
          <p:cNvPr id="58370" name="Picture 2" descr="Piggy Mochi — Oh Cakes Winnie">
            <a:extLst>
              <a:ext uri="{FF2B5EF4-FFF2-40B4-BE49-F238E27FC236}">
                <a16:creationId xmlns:a16="http://schemas.microsoft.com/office/drawing/2014/main" id="{C2358E62-1F0B-C1D8-FE5C-303F5C72F1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073" y="0"/>
            <a:ext cx="5526928" cy="6901786"/>
          </a:xfrm>
          <a:prstGeom prst="rect">
            <a:avLst/>
          </a:prstGeom>
          <a:noFill/>
          <a:extLst>
            <a:ext uri="{909E8E84-426E-40DD-AFC4-6F175D3DCCD1}">
              <a14:hiddenFill xmlns:a14="http://schemas.microsoft.com/office/drawing/2010/main">
                <a:solidFill>
                  <a:srgbClr val="FFFFFF"/>
                </a:solidFill>
              </a14:hiddenFill>
            </a:ext>
          </a:extLst>
        </p:spPr>
      </p:pic>
      <p:pic>
        <p:nvPicPr>
          <p:cNvPr id="58372" name="Picture 4" descr="Pumpkin Mochi in Ghost / Pumpkin Shape ...">
            <a:extLst>
              <a:ext uri="{FF2B5EF4-FFF2-40B4-BE49-F238E27FC236}">
                <a16:creationId xmlns:a16="http://schemas.microsoft.com/office/drawing/2014/main" id="{5EF71D89-531D-0386-FCE9-87413C4E7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577" y="4439920"/>
            <a:ext cx="2302433" cy="2418080"/>
          </a:xfrm>
          <a:prstGeom prst="rect">
            <a:avLst/>
          </a:prstGeom>
          <a:noFill/>
          <a:extLst>
            <a:ext uri="{909E8E84-426E-40DD-AFC4-6F175D3DCCD1}">
              <a14:hiddenFill xmlns:a14="http://schemas.microsoft.com/office/drawing/2010/main">
                <a:solidFill>
                  <a:srgbClr val="FFFFFF"/>
                </a:solidFill>
              </a14:hiddenFill>
            </a:ext>
          </a:extLst>
        </p:spPr>
      </p:pic>
      <p:pic>
        <p:nvPicPr>
          <p:cNvPr id="58374" name="Picture 6" descr="Mochi History: Trivia, Facts &amp; How to ...">
            <a:extLst>
              <a:ext uri="{FF2B5EF4-FFF2-40B4-BE49-F238E27FC236}">
                <a16:creationId xmlns:a16="http://schemas.microsoft.com/office/drawing/2014/main" id="{E96AC32E-64A8-6802-2E5A-7B9D21646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6672011" cy="4439920"/>
          </a:xfrm>
          <a:prstGeom prst="rect">
            <a:avLst/>
          </a:prstGeom>
          <a:noFill/>
          <a:extLst>
            <a:ext uri="{909E8E84-426E-40DD-AFC4-6F175D3DCCD1}">
              <a14:hiddenFill xmlns:a14="http://schemas.microsoft.com/office/drawing/2010/main">
                <a:solidFill>
                  <a:srgbClr val="FFFFFF"/>
                </a:solidFill>
              </a14:hiddenFill>
            </a:ext>
          </a:extLst>
        </p:spPr>
      </p:pic>
      <p:pic>
        <p:nvPicPr>
          <p:cNvPr id="58376" name="Picture 8" descr="Fruit Daifuku Mochi Recipe – Japanese ...">
            <a:extLst>
              <a:ext uri="{FF2B5EF4-FFF2-40B4-BE49-F238E27FC236}">
                <a16:creationId xmlns:a16="http://schemas.microsoft.com/office/drawing/2014/main" id="{5CE1DDF0-771F-45CC-A453-2FAC615A75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454822"/>
            <a:ext cx="4369578" cy="24469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9FB0BB-D8EC-FE9B-CE98-E998D5E0D8A4}"/>
              </a:ext>
            </a:extLst>
          </p:cNvPr>
          <p:cNvSpPr txBox="1"/>
          <p:nvPr/>
        </p:nvSpPr>
        <p:spPr>
          <a:xfrm>
            <a:off x="4369577" y="2104321"/>
            <a:ext cx="975360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Mochi</a:t>
            </a:r>
          </a:p>
        </p:txBody>
      </p:sp>
    </p:spTree>
    <p:extLst>
      <p:ext uri="{BB962C8B-B14F-4D97-AF65-F5344CB8AC3E}">
        <p14:creationId xmlns:p14="http://schemas.microsoft.com/office/powerpoint/2010/main" val="35952820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D475-BA0B-214C-CE8B-07451B1CD2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7F057D-DC66-0278-B9C6-0B72F54005D5}"/>
              </a:ext>
            </a:extLst>
          </p:cNvPr>
          <p:cNvSpPr>
            <a:spLocks noGrp="1"/>
          </p:cNvSpPr>
          <p:nvPr>
            <p:ph idx="1"/>
          </p:nvPr>
        </p:nvSpPr>
        <p:spPr/>
        <p:txBody>
          <a:bodyPr/>
          <a:lstStyle/>
          <a:p>
            <a:endParaRPr lang="en-US"/>
          </a:p>
        </p:txBody>
      </p:sp>
      <p:pic>
        <p:nvPicPr>
          <p:cNvPr id="59394" name="Picture 2" descr="Onigiri recipe - BBC Food">
            <a:extLst>
              <a:ext uri="{FF2B5EF4-FFF2-40B4-BE49-F238E27FC236}">
                <a16:creationId xmlns:a16="http://schemas.microsoft.com/office/drawing/2014/main" id="{0638E6AB-9DED-D49E-B8A7-5B72DB5BC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0FAF5C-F8C1-60F2-B322-77D673C65DCB}"/>
              </a:ext>
            </a:extLst>
          </p:cNvPr>
          <p:cNvSpPr txBox="1"/>
          <p:nvPr/>
        </p:nvSpPr>
        <p:spPr>
          <a:xfrm>
            <a:off x="-1787383" y="4654685"/>
            <a:ext cx="975360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Onigiri</a:t>
            </a:r>
          </a:p>
        </p:txBody>
      </p:sp>
    </p:spTree>
    <p:extLst>
      <p:ext uri="{BB962C8B-B14F-4D97-AF65-F5344CB8AC3E}">
        <p14:creationId xmlns:p14="http://schemas.microsoft.com/office/powerpoint/2010/main" val="540103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426B-DFC3-4D4D-5FBE-6E269F91A3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F4FC34-302F-5819-41A0-D308539B9CC6}"/>
              </a:ext>
            </a:extLst>
          </p:cNvPr>
          <p:cNvSpPr>
            <a:spLocks noGrp="1"/>
          </p:cNvSpPr>
          <p:nvPr>
            <p:ph idx="1"/>
          </p:nvPr>
        </p:nvSpPr>
        <p:spPr/>
        <p:txBody>
          <a:bodyPr/>
          <a:lstStyle/>
          <a:p>
            <a:endParaRPr lang="en-US"/>
          </a:p>
        </p:txBody>
      </p:sp>
      <p:pic>
        <p:nvPicPr>
          <p:cNvPr id="60418" name="Picture 2" descr="Bento - Wikipedia">
            <a:extLst>
              <a:ext uri="{FF2B5EF4-FFF2-40B4-BE49-F238E27FC236}">
                <a16:creationId xmlns:a16="http://schemas.microsoft.com/office/drawing/2014/main" id="{BB8A70B2-D150-DCD0-6A38-7DA54B95D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399" y="0"/>
            <a:ext cx="902736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ento - Wikipedia">
            <a:extLst>
              <a:ext uri="{FF2B5EF4-FFF2-40B4-BE49-F238E27FC236}">
                <a16:creationId xmlns:a16="http://schemas.microsoft.com/office/drawing/2014/main" id="{F05B67D1-7313-FED7-9960-4B5241D003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993" r="83"/>
          <a:stretch/>
        </p:blipFill>
        <p:spPr bwMode="auto">
          <a:xfrm>
            <a:off x="10408918" y="0"/>
            <a:ext cx="1854201"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ento - Wikipedia">
            <a:extLst>
              <a:ext uri="{FF2B5EF4-FFF2-40B4-BE49-F238E27FC236}">
                <a16:creationId xmlns:a16="http://schemas.microsoft.com/office/drawing/2014/main" id="{BD18F29E-B411-7436-F4B5-FB46DBA6AC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993" r="83"/>
          <a:stretch/>
        </p:blipFill>
        <p:spPr bwMode="auto">
          <a:xfrm>
            <a:off x="0" y="0"/>
            <a:ext cx="146324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66CE4B-C2F0-79E9-7B4F-1114955CFE66}"/>
              </a:ext>
            </a:extLst>
          </p:cNvPr>
          <p:cNvSpPr txBox="1"/>
          <p:nvPr/>
        </p:nvSpPr>
        <p:spPr>
          <a:xfrm>
            <a:off x="-2203943" y="4857885"/>
            <a:ext cx="9753600" cy="1862048"/>
          </a:xfrm>
          <a:prstGeom prst="rect">
            <a:avLst/>
          </a:prstGeom>
          <a:noFill/>
        </p:spPr>
        <p:txBody>
          <a:bodyPr wrap="square" rtlCol="0">
            <a:spAutoFit/>
          </a:bodyPr>
          <a:lstStyle/>
          <a:p>
            <a:pPr algn="ctr"/>
            <a:r>
              <a:rPr lang="en-US" sz="11500" b="1" spc="50" dirty="0">
                <a:ln w="0">
                  <a:solidFill>
                    <a:schemeClr val="tx1"/>
                  </a:solidFill>
                </a:ln>
                <a:solidFill>
                  <a:schemeClr val="bg2"/>
                </a:solidFill>
                <a:effectLst>
                  <a:glow rad="228600">
                    <a:schemeClr val="accent5">
                      <a:satMod val="175000"/>
                      <a:alpha val="40000"/>
                    </a:schemeClr>
                  </a:glow>
                  <a:innerShdw blurRad="63500" dist="50800" dir="13500000">
                    <a:srgbClr val="000000">
                      <a:alpha val="50000"/>
                    </a:srgbClr>
                  </a:innerShdw>
                </a:effectLst>
                <a:latin typeface="Adobe Gothic Std B" panose="020B0800000000000000" pitchFamily="34" charset="-128"/>
                <a:ea typeface="Adobe Gothic Std B" panose="020B0800000000000000" pitchFamily="34" charset="-128"/>
              </a:rPr>
              <a:t>Bento</a:t>
            </a:r>
          </a:p>
        </p:txBody>
      </p:sp>
    </p:spTree>
    <p:extLst>
      <p:ext uri="{BB962C8B-B14F-4D97-AF65-F5344CB8AC3E}">
        <p14:creationId xmlns:p14="http://schemas.microsoft.com/office/powerpoint/2010/main" val="64824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D706-4869-885A-D6BA-37E035C6D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1B7C76-525F-2427-E6A0-55585CD28890}"/>
              </a:ext>
            </a:extLst>
          </p:cNvPr>
          <p:cNvSpPr>
            <a:spLocks noGrp="1"/>
          </p:cNvSpPr>
          <p:nvPr>
            <p:ph idx="1"/>
          </p:nvPr>
        </p:nvSpPr>
        <p:spPr/>
        <p:txBody>
          <a:bodyPr/>
          <a:lstStyle/>
          <a:p>
            <a:endParaRPr lang="en-US" dirty="0"/>
          </a:p>
        </p:txBody>
      </p:sp>
      <p:sp>
        <p:nvSpPr>
          <p:cNvPr id="4" name="AutoShape 2" descr="A Guide to the Types of Japanese Sushi">
            <a:extLst>
              <a:ext uri="{FF2B5EF4-FFF2-40B4-BE49-F238E27FC236}">
                <a16:creationId xmlns:a16="http://schemas.microsoft.com/office/drawing/2014/main" id="{CBF4AEDE-0CB1-FFF7-DDA2-38F98314D1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 Guide to the Types of Japanese Sushi">
            <a:extLst>
              <a:ext uri="{FF2B5EF4-FFF2-40B4-BE49-F238E27FC236}">
                <a16:creationId xmlns:a16="http://schemas.microsoft.com/office/drawing/2014/main" id="{444FECF9-5818-90F8-9C7E-E158B9DC00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8" name="Picture 8" descr="About Japanese Food ...">
            <a:extLst>
              <a:ext uri="{FF2B5EF4-FFF2-40B4-BE49-F238E27FC236}">
                <a16:creationId xmlns:a16="http://schemas.microsoft.com/office/drawing/2014/main" id="{A7FC24CA-8F5F-F32B-1655-75897B3FD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97886" cy="68527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About Japanese Food ...">
            <a:extLst>
              <a:ext uri="{FF2B5EF4-FFF2-40B4-BE49-F238E27FC236}">
                <a16:creationId xmlns:a16="http://schemas.microsoft.com/office/drawing/2014/main" id="{A0DDE243-D3A5-8273-0462-6D7DDBD06B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679"/>
          <a:stretch/>
        </p:blipFill>
        <p:spPr bwMode="auto">
          <a:xfrm>
            <a:off x="9481457" y="-1"/>
            <a:ext cx="2710543" cy="6852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EDAB2D-8A6E-EDDB-DDBE-2D839E853901}"/>
              </a:ext>
            </a:extLst>
          </p:cNvPr>
          <p:cNvSpPr txBox="1"/>
          <p:nvPr/>
        </p:nvSpPr>
        <p:spPr>
          <a:xfrm>
            <a:off x="7402285" y="1876216"/>
            <a:ext cx="4158343" cy="2800767"/>
          </a:xfrm>
          <a:prstGeom prst="rect">
            <a:avLst/>
          </a:prstGeom>
          <a:noFill/>
        </p:spPr>
        <p:txBody>
          <a:bodyPr wrap="square" rtlCol="0">
            <a:spAutoFit/>
          </a:bodyPr>
          <a:lstStyle/>
          <a:p>
            <a:r>
              <a:rPr lang="en-US" sz="8800" dirty="0">
                <a:solidFill>
                  <a:schemeClr val="bg1"/>
                </a:solidFill>
                <a:latin typeface="Century Schoolbook" panose="02040604050505020304" pitchFamily="18" charset="0"/>
                <a:ea typeface="Adobe Gothic Std B" panose="020B0800000000000000" pitchFamily="34" charset="-128"/>
              </a:rPr>
              <a:t>The History</a:t>
            </a:r>
          </a:p>
        </p:txBody>
      </p:sp>
    </p:spTree>
    <p:extLst>
      <p:ext uri="{BB962C8B-B14F-4D97-AF65-F5344CB8AC3E}">
        <p14:creationId xmlns:p14="http://schemas.microsoft.com/office/powerpoint/2010/main" val="162522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D1000-AE3A-DDA9-AED3-29DEB4ECDF51}"/>
              </a:ext>
            </a:extLst>
          </p:cNvPr>
          <p:cNvSpPr>
            <a:spLocks noGrp="1"/>
          </p:cNvSpPr>
          <p:nvPr>
            <p:ph type="title"/>
          </p:nvPr>
        </p:nvSpPr>
        <p:spPr/>
        <p:txBody>
          <a:bodyPr/>
          <a:lstStyle/>
          <a:p>
            <a:endParaRPr lang="en-US"/>
          </a:p>
        </p:txBody>
      </p:sp>
      <p:pic>
        <p:nvPicPr>
          <p:cNvPr id="7170" name="Picture 2" descr="Festive Foods in Japan">
            <a:extLst>
              <a:ext uri="{FF2B5EF4-FFF2-40B4-BE49-F238E27FC236}">
                <a16:creationId xmlns:a16="http://schemas.microsoft.com/office/drawing/2014/main" id="{85300F14-2975-5DAC-C3A1-54C4271EA5DB}"/>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AAE8824-3339-A903-4EE6-4DB7E587129B}"/>
              </a:ext>
            </a:extLst>
          </p:cNvPr>
          <p:cNvSpPr>
            <a:spLocks noGrp="1"/>
          </p:cNvSpPr>
          <p:nvPr>
            <p:ph idx="1"/>
          </p:nvPr>
        </p:nvSpPr>
        <p:spPr>
          <a:xfrm>
            <a:off x="838200" y="482033"/>
            <a:ext cx="10515600" cy="5893934"/>
          </a:xfrm>
        </p:spPr>
        <p:txBody>
          <a:bodyPr>
            <a:normAutofit fontScale="92500" lnSpcReduction="10000"/>
          </a:bodyPr>
          <a:lstStyle/>
          <a:p>
            <a:r>
              <a:rPr lang="en-US" sz="3600" dirty="0">
                <a:latin typeface="Adobe Fangsong Std R" panose="02020400000000000000" pitchFamily="18" charset="-128"/>
                <a:ea typeface="Adobe Fangsong Std R" panose="02020400000000000000" pitchFamily="18" charset="-128"/>
              </a:rPr>
              <a:t>Influenced by </a:t>
            </a:r>
            <a:r>
              <a:rPr lang="en-US" sz="3600" b="1" dirty="0">
                <a:latin typeface="Adobe Fangsong Std R" panose="02020400000000000000" pitchFamily="18" charset="-128"/>
                <a:ea typeface="Adobe Fangsong Std R" panose="02020400000000000000" pitchFamily="18" charset="-128"/>
              </a:rPr>
              <a:t>Korea and China</a:t>
            </a:r>
            <a:r>
              <a:rPr lang="en-US" sz="3600" dirty="0">
                <a:latin typeface="Adobe Fangsong Std R" panose="02020400000000000000" pitchFamily="18" charset="-128"/>
                <a:ea typeface="Adobe Fangsong Std R" panose="02020400000000000000" pitchFamily="18" charset="-128"/>
              </a:rPr>
              <a:t>.</a:t>
            </a:r>
          </a:p>
          <a:p>
            <a:pPr marL="0" indent="0">
              <a:buNone/>
            </a:pPr>
            <a:endParaRPr lang="en-US" sz="3600" dirty="0">
              <a:latin typeface="Adobe Fangsong Std R" panose="02020400000000000000" pitchFamily="18" charset="-128"/>
              <a:ea typeface="Adobe Fangsong Std R" panose="02020400000000000000" pitchFamily="18" charset="-128"/>
            </a:endParaRPr>
          </a:p>
          <a:p>
            <a:r>
              <a:rPr lang="en-US" sz="3600" dirty="0">
                <a:latin typeface="Adobe Fangsong Std R" panose="02020400000000000000" pitchFamily="18" charset="-128"/>
                <a:ea typeface="Adobe Fangsong Std R" panose="02020400000000000000" pitchFamily="18" charset="-128"/>
              </a:rPr>
              <a:t>Korea introduce rice and became staple.</a:t>
            </a:r>
          </a:p>
          <a:p>
            <a:pPr marL="0" indent="0">
              <a:buNone/>
            </a:pPr>
            <a:endParaRPr lang="en-US" sz="3600" dirty="0">
              <a:latin typeface="Adobe Fangsong Std R" panose="02020400000000000000" pitchFamily="18" charset="-128"/>
              <a:ea typeface="Adobe Fangsong Std R" panose="02020400000000000000" pitchFamily="18" charset="-128"/>
            </a:endParaRPr>
          </a:p>
          <a:p>
            <a:r>
              <a:rPr lang="en-US" sz="3600" dirty="0">
                <a:latin typeface="Adobe Fangsong Std R" panose="02020400000000000000" pitchFamily="18" charset="-128"/>
                <a:ea typeface="Adobe Fangsong Std R" panose="02020400000000000000" pitchFamily="18" charset="-128"/>
              </a:rPr>
              <a:t>China introduce soy bean and wheat after rice.</a:t>
            </a:r>
          </a:p>
          <a:p>
            <a:pPr marL="0" indent="0">
              <a:buNone/>
            </a:pPr>
            <a:endParaRPr lang="en-US" sz="3600" dirty="0">
              <a:latin typeface="Adobe Fangsong Std R" panose="02020400000000000000" pitchFamily="18" charset="-128"/>
              <a:ea typeface="Adobe Fangsong Std R" panose="02020400000000000000" pitchFamily="18" charset="-128"/>
            </a:endParaRPr>
          </a:p>
          <a:p>
            <a:r>
              <a:rPr lang="en-US" sz="3600" dirty="0">
                <a:latin typeface="Adobe Fangsong Std R" panose="02020400000000000000" pitchFamily="18" charset="-128"/>
                <a:ea typeface="Adobe Fangsong Std R" panose="02020400000000000000" pitchFamily="18" charset="-128"/>
              </a:rPr>
              <a:t>They also introduce the use of chopsticks and drinking tea to Japanese</a:t>
            </a:r>
          </a:p>
          <a:p>
            <a:pPr marL="0" indent="0">
              <a:buNone/>
            </a:pPr>
            <a:endParaRPr lang="en-US" sz="3600" dirty="0">
              <a:latin typeface="Adobe Fangsong Std R" panose="02020400000000000000" pitchFamily="18" charset="-128"/>
              <a:ea typeface="Adobe Fangsong Std R" panose="02020400000000000000" pitchFamily="18" charset="-128"/>
            </a:endParaRPr>
          </a:p>
          <a:p>
            <a:r>
              <a:rPr lang="en-US" sz="3600" dirty="0">
                <a:latin typeface="Adobe Fangsong Std R" panose="02020400000000000000" pitchFamily="18" charset="-128"/>
                <a:ea typeface="Adobe Fangsong Std R" panose="02020400000000000000" pitchFamily="18" charset="-128"/>
              </a:rPr>
              <a:t>When </a:t>
            </a:r>
            <a:r>
              <a:rPr lang="en-US" sz="3600" b="1" dirty="0">
                <a:latin typeface="Adobe Fangsong Std R" panose="02020400000000000000" pitchFamily="18" charset="-128"/>
                <a:ea typeface="Adobe Fangsong Std R" panose="02020400000000000000" pitchFamily="18" charset="-128"/>
              </a:rPr>
              <a:t>Buddhism</a:t>
            </a:r>
            <a:r>
              <a:rPr lang="en-US" sz="3600" dirty="0">
                <a:latin typeface="Adobe Fangsong Std R" panose="02020400000000000000" pitchFamily="18" charset="-128"/>
                <a:ea typeface="Adobe Fangsong Std R" panose="02020400000000000000" pitchFamily="18" charset="-128"/>
              </a:rPr>
              <a:t> became the official religion pf Japan, the </a:t>
            </a:r>
            <a:r>
              <a:rPr lang="en-US" sz="3600" b="1" dirty="0">
                <a:latin typeface="Adobe Fangsong Std R" panose="02020400000000000000" pitchFamily="18" charset="-128"/>
                <a:ea typeface="Adobe Fangsong Std R" panose="02020400000000000000" pitchFamily="18" charset="-128"/>
              </a:rPr>
              <a:t>consumption of meat was prohibited</a:t>
            </a:r>
            <a:r>
              <a:rPr lang="en-US" sz="3600" dirty="0">
                <a:latin typeface="Adobe Fangsong Std R" panose="02020400000000000000" pitchFamily="18" charset="-128"/>
                <a:ea typeface="Adobe Fangsong Std R" panose="02020400000000000000" pitchFamily="18" charset="-128"/>
              </a:rPr>
              <a:t>.</a:t>
            </a:r>
          </a:p>
        </p:txBody>
      </p:sp>
    </p:spTree>
    <p:extLst>
      <p:ext uri="{BB962C8B-B14F-4D97-AF65-F5344CB8AC3E}">
        <p14:creationId xmlns:p14="http://schemas.microsoft.com/office/powerpoint/2010/main" val="15091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9B4D-2D40-C1C0-EF57-D2439E1D48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B00B5B-E636-A6A1-39A6-469EB144557D}"/>
              </a:ext>
            </a:extLst>
          </p:cNvPr>
          <p:cNvSpPr>
            <a:spLocks noGrp="1"/>
          </p:cNvSpPr>
          <p:nvPr>
            <p:ph idx="1"/>
          </p:nvPr>
        </p:nvSpPr>
        <p:spPr/>
        <p:txBody>
          <a:bodyPr/>
          <a:lstStyle/>
          <a:p>
            <a:endParaRPr lang="en-US"/>
          </a:p>
        </p:txBody>
      </p:sp>
      <p:pic>
        <p:nvPicPr>
          <p:cNvPr id="8194" name="Picture 2" descr="Japanese food for each Japanese era ...">
            <a:extLst>
              <a:ext uri="{FF2B5EF4-FFF2-40B4-BE49-F238E27FC236}">
                <a16:creationId xmlns:a16="http://schemas.microsoft.com/office/drawing/2014/main" id="{DAF3172A-1695-5881-FE61-2F65DC1A9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43" y="15411"/>
            <a:ext cx="9666514" cy="68425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panese food for each Japanese era ...">
            <a:extLst>
              <a:ext uri="{FF2B5EF4-FFF2-40B4-BE49-F238E27FC236}">
                <a16:creationId xmlns:a16="http://schemas.microsoft.com/office/drawing/2014/main" id="{B7BC4744-5A6F-B384-FB07-40E55EB776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257"/>
          <a:stretch/>
        </p:blipFill>
        <p:spPr bwMode="auto">
          <a:xfrm>
            <a:off x="0" y="0"/>
            <a:ext cx="1262743" cy="68425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panese food for each Japanese era ...">
            <a:extLst>
              <a:ext uri="{FF2B5EF4-FFF2-40B4-BE49-F238E27FC236}">
                <a16:creationId xmlns:a16="http://schemas.microsoft.com/office/drawing/2014/main" id="{B15317B8-C65F-D852-04E7-6A7FD0DDCB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410"/>
          <a:stretch/>
        </p:blipFill>
        <p:spPr bwMode="auto">
          <a:xfrm>
            <a:off x="10850336" y="15411"/>
            <a:ext cx="1387929" cy="68425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FA1C13-41E3-89F5-A1A7-5246B5D90F61}"/>
              </a:ext>
            </a:extLst>
          </p:cNvPr>
          <p:cNvSpPr txBox="1"/>
          <p:nvPr/>
        </p:nvSpPr>
        <p:spPr>
          <a:xfrm>
            <a:off x="1262743" y="2020910"/>
            <a:ext cx="9666514" cy="2800767"/>
          </a:xfrm>
          <a:prstGeom prst="rect">
            <a:avLst/>
          </a:prstGeom>
          <a:noFill/>
        </p:spPr>
        <p:txBody>
          <a:bodyPr wrap="square" rtlCol="0">
            <a:spAutoFit/>
          </a:bodyPr>
          <a:lstStyle/>
          <a:p>
            <a:pPr algn="ctr"/>
            <a:r>
              <a:rPr lang="en-US" sz="8800" dirty="0">
                <a:ln>
                  <a:solidFill>
                    <a:schemeClr val="tx1"/>
                  </a:solidFill>
                </a:ln>
                <a:solidFill>
                  <a:schemeClr val="bg1"/>
                </a:solidFill>
                <a:latin typeface="Adobe Gothic Std B" panose="020B0800000000000000" pitchFamily="34" charset="-128"/>
                <a:ea typeface="Adobe Gothic Std B" panose="020B0800000000000000" pitchFamily="34" charset="-128"/>
              </a:rPr>
              <a:t>Feature of Japanese Cuisine</a:t>
            </a:r>
          </a:p>
        </p:txBody>
      </p:sp>
    </p:spTree>
    <p:extLst>
      <p:ext uri="{BB962C8B-B14F-4D97-AF65-F5344CB8AC3E}">
        <p14:creationId xmlns:p14="http://schemas.microsoft.com/office/powerpoint/2010/main" val="400514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4BDE-7801-FF04-786E-B12A23BF8EAE}"/>
              </a:ext>
            </a:extLst>
          </p:cNvPr>
          <p:cNvSpPr>
            <a:spLocks noGrp="1"/>
          </p:cNvSpPr>
          <p:nvPr>
            <p:ph type="title"/>
          </p:nvPr>
        </p:nvSpPr>
        <p:spPr>
          <a:xfrm>
            <a:off x="6248400" y="304800"/>
            <a:ext cx="5519057" cy="1325563"/>
          </a:xfrm>
        </p:spPr>
        <p:txBody>
          <a:bodyPr/>
          <a:lstStyle/>
          <a:p>
            <a:r>
              <a:rPr lang="en-US" b="1" dirty="0">
                <a:latin typeface="Perpetua Titling MT" panose="02020502060505020804" pitchFamily="18" charset="0"/>
                <a:ea typeface="Adobe Gothic Std B" panose="020B0800000000000000" pitchFamily="34" charset="-128"/>
              </a:rPr>
              <a:t>Secret of Japan</a:t>
            </a:r>
          </a:p>
        </p:txBody>
      </p:sp>
      <p:sp>
        <p:nvSpPr>
          <p:cNvPr id="3" name="Content Placeholder 2">
            <a:extLst>
              <a:ext uri="{FF2B5EF4-FFF2-40B4-BE49-F238E27FC236}">
                <a16:creationId xmlns:a16="http://schemas.microsoft.com/office/drawing/2014/main" id="{B49B5851-07F2-85B7-2EED-053FE2FE3D01}"/>
              </a:ext>
            </a:extLst>
          </p:cNvPr>
          <p:cNvSpPr>
            <a:spLocks noGrp="1"/>
          </p:cNvSpPr>
          <p:nvPr>
            <p:ph idx="1"/>
          </p:nvPr>
        </p:nvSpPr>
        <p:spPr>
          <a:xfrm>
            <a:off x="6400800" y="1825625"/>
            <a:ext cx="4953000" cy="4351338"/>
          </a:xfrm>
        </p:spPr>
        <p:txBody>
          <a:bodyPr/>
          <a:lstStyle/>
          <a:p>
            <a:r>
              <a:rPr lang="en-US" dirty="0">
                <a:latin typeface="Adobe Fangsong Std R" panose="02020400000000000000" pitchFamily="18" charset="-128"/>
                <a:ea typeface="Adobe Fangsong Std R" panose="02020400000000000000" pitchFamily="18" charset="-128"/>
              </a:rPr>
              <a:t>Thorough selection of products, beauty of serving and respect of products in general.</a:t>
            </a:r>
          </a:p>
          <a:p>
            <a:endParaRPr lang="en-US" dirty="0">
              <a:latin typeface="Adobe Fangsong Std R" panose="02020400000000000000" pitchFamily="18" charset="-128"/>
              <a:ea typeface="Adobe Fangsong Std R" panose="02020400000000000000" pitchFamily="18" charset="-128"/>
            </a:endParaRPr>
          </a:p>
          <a:p>
            <a:r>
              <a:rPr lang="en-US" b="1" dirty="0">
                <a:latin typeface="Adobe Fangsong Std R" panose="02020400000000000000" pitchFamily="18" charset="-128"/>
                <a:ea typeface="Adobe Fangsong Std R" panose="02020400000000000000" pitchFamily="18" charset="-128"/>
              </a:rPr>
              <a:t>Main Rule</a:t>
            </a:r>
            <a:r>
              <a:rPr lang="en-US" dirty="0">
                <a:latin typeface="Adobe Fangsong Std R" panose="02020400000000000000" pitchFamily="18" charset="-128"/>
                <a:ea typeface="Adobe Fangsong Std R" panose="02020400000000000000" pitchFamily="18" charset="-128"/>
              </a:rPr>
              <a:t>: Don’t create but find and discover.</a:t>
            </a:r>
          </a:p>
        </p:txBody>
      </p:sp>
      <p:sp>
        <p:nvSpPr>
          <p:cNvPr id="5" name="AutoShape 2" descr="The Art of Sushi: A Staple of Japanese Cuisine">
            <a:extLst>
              <a:ext uri="{FF2B5EF4-FFF2-40B4-BE49-F238E27FC236}">
                <a16:creationId xmlns:a16="http://schemas.microsoft.com/office/drawing/2014/main" id="{C947D3B3-8497-2F2E-44E8-7A975F43AD0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The Art of Sushi: A Staple of Japanese Cuisine">
            <a:extLst>
              <a:ext uri="{FF2B5EF4-FFF2-40B4-BE49-F238E27FC236}">
                <a16:creationId xmlns:a16="http://schemas.microsoft.com/office/drawing/2014/main" id="{223F3A6C-727A-38AD-9E0D-4539CAB776D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DE3ADAD-AAFF-13B6-E7A2-7D1D3B401EAE}"/>
              </a:ext>
            </a:extLst>
          </p:cNvPr>
          <p:cNvPicPr>
            <a:picLocks noChangeAspect="1"/>
          </p:cNvPicPr>
          <p:nvPr/>
        </p:nvPicPr>
        <p:blipFill>
          <a:blip r:embed="rId3"/>
          <a:srcRect l="8759" r="3025"/>
          <a:stretch/>
        </p:blipFill>
        <p:spPr>
          <a:xfrm>
            <a:off x="0" y="0"/>
            <a:ext cx="6030686" cy="6858000"/>
          </a:xfrm>
          <a:prstGeom prst="rect">
            <a:avLst/>
          </a:prstGeom>
        </p:spPr>
      </p:pic>
    </p:spTree>
    <p:extLst>
      <p:ext uri="{BB962C8B-B14F-4D97-AF65-F5344CB8AC3E}">
        <p14:creationId xmlns:p14="http://schemas.microsoft.com/office/powerpoint/2010/main" val="2942759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1243</Words>
  <Application>Microsoft Office PowerPoint</Application>
  <PresentationFormat>Widescreen</PresentationFormat>
  <Paragraphs>126</Paragraphs>
  <Slides>59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Adobe Fangsong Std R</vt:lpstr>
      <vt:lpstr>Adobe Gothic Std B</vt:lpstr>
      <vt:lpstr>Arial</vt:lpstr>
      <vt:lpstr>Calibri</vt:lpstr>
      <vt:lpstr>Calibri Light</vt:lpstr>
      <vt:lpstr>Century Schoolbook</vt:lpstr>
      <vt:lpstr>Perpetua Titling MT</vt:lpstr>
      <vt:lpstr>Office Theme</vt:lpstr>
      <vt:lpstr>PowerPoint Presentation</vt:lpstr>
      <vt:lpstr>Japanese Cuisine</vt:lpstr>
      <vt:lpstr>PowerPoint Presentation</vt:lpstr>
      <vt:lpstr>PowerPoint Presentation</vt:lpstr>
      <vt:lpstr>PowerPoint Presentation</vt:lpstr>
      <vt:lpstr>PowerPoint Presentation</vt:lpstr>
      <vt:lpstr>PowerPoint Presentation</vt:lpstr>
      <vt:lpstr>PowerPoint Presentation</vt:lpstr>
      <vt:lpstr>Secret of Japan</vt:lpstr>
      <vt:lpstr>PowerPoint Presentation</vt:lpstr>
      <vt:lpstr>PowerPoint Presentation</vt:lpstr>
      <vt:lpstr>PowerPoint Presentation</vt:lpstr>
      <vt:lpstr>PowerPoint Presentation</vt:lpstr>
      <vt:lpstr>Miso (Soy Bean)</vt:lpstr>
      <vt:lpstr>Beni Shōga</vt:lpstr>
      <vt:lpstr>Wasabi</vt:lpstr>
      <vt:lpstr>Shichi-mi tōgarashi</vt:lpstr>
      <vt:lpstr>Su (Rice Vinegar)</vt:lpstr>
      <vt:lpstr>Mirin (Rice Wine)</vt:lpstr>
      <vt:lpstr>Sansho</vt:lpstr>
      <vt:lpstr>Wagiri - Tougarashi</vt:lpstr>
      <vt:lpstr>Goma</vt:lpstr>
      <vt:lpstr>Aonori</vt:lpstr>
      <vt:lpstr>Umeboshi</vt:lpstr>
      <vt:lpstr>Mitsuba</vt:lpstr>
      <vt:lpstr>Shiso or Ooba</vt:lpstr>
      <vt:lpstr>Myouga Ginger</vt:lpstr>
      <vt:lpstr>Yuzu Citron</vt:lpstr>
      <vt:lpstr>PowerPoint Presentation</vt:lpstr>
      <vt:lpstr>Bamboo Mat</vt:lpstr>
      <vt:lpstr>Bento Box</vt:lpstr>
      <vt:lpstr>Bonito Shaver</vt:lpstr>
      <vt:lpstr>Chopsticks</vt:lpstr>
      <vt:lpstr>Chopstick Holder</vt:lpstr>
      <vt:lpstr>Cutting Board</vt:lpstr>
      <vt:lpstr>Earthenware Casserole</vt:lpstr>
      <vt:lpstr>Miso Strainer</vt:lpstr>
      <vt:lpstr>Mortar and Pestle</vt:lpstr>
      <vt:lpstr>Omelette Pan</vt:lpstr>
      <vt:lpstr>Rice Cooker</vt:lpstr>
      <vt:lpstr>Rice Paddle</vt:lpstr>
      <vt:lpstr>Skewers</vt:lpstr>
      <vt:lpstr>Wasabi Grater</vt:lpstr>
      <vt:lpstr>Wooden Drop Lid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LEOMAR ABAD</dc:creator>
  <cp:lastModifiedBy>LEOMAR ABAD</cp:lastModifiedBy>
  <cp:revision>4</cp:revision>
  <dcterms:created xsi:type="dcterms:W3CDTF">2024-11-05T01:10:42Z</dcterms:created>
  <dcterms:modified xsi:type="dcterms:W3CDTF">2024-11-05T04:23:05Z</dcterms:modified>
</cp:coreProperties>
</file>