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9" r:id="rId5"/>
    <p:sldId id="272" r:id="rId6"/>
    <p:sldId id="273" r:id="rId7"/>
    <p:sldId id="259" r:id="rId8"/>
    <p:sldId id="260" r:id="rId9"/>
    <p:sldId id="261" r:id="rId10"/>
    <p:sldId id="262" r:id="rId11"/>
    <p:sldId id="263" r:id="rId12"/>
    <p:sldId id="264" r:id="rId13"/>
    <p:sldId id="265" r:id="rId14"/>
    <p:sldId id="271" r:id="rId15"/>
    <p:sldId id="270" r:id="rId16"/>
  </p:sldIdLst>
  <p:sldSz cx="18288000" cy="10287000"/>
  <p:notesSz cx="6858000" cy="9144000"/>
  <p:embeddedFontLst>
    <p:embeddedFont>
      <p:font typeface="Kollektif"/>
      <p:regular r:id="rId17"/>
    </p:embeddedFont>
    <p:embeddedFont>
      <p:font typeface="League Spartan"/>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872"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3.sv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sp>
        <p:nvSpPr>
          <p:cNvPr id="2" name="Freeform 2"/>
          <p:cNvSpPr/>
          <p:nvPr/>
        </p:nvSpPr>
        <p:spPr>
          <a:xfrm rot="5400000" flipV="1">
            <a:off x="8996924" y="-1810932"/>
            <a:ext cx="11205779" cy="10911627"/>
          </a:xfrm>
          <a:custGeom>
            <a:avLst/>
            <a:gdLst/>
            <a:ahLst/>
            <a:cxnLst/>
            <a:rect l="l" t="t" r="r" b="b"/>
            <a:pathLst>
              <a:path w="11205779" h="10911627">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803481">
            <a:off x="-1558769" y="-2721739"/>
            <a:ext cx="7821074" cy="19539727"/>
            <a:chOff x="0" y="0"/>
            <a:chExt cx="2059871" cy="5146266"/>
          </a:xfrm>
        </p:grpSpPr>
        <p:sp>
          <p:nvSpPr>
            <p:cNvPr id="4" name="Freeform 4"/>
            <p:cNvSpPr/>
            <p:nvPr/>
          </p:nvSpPr>
          <p:spPr>
            <a:xfrm>
              <a:off x="0" y="0"/>
              <a:ext cx="2059872" cy="5146266"/>
            </a:xfrm>
            <a:custGeom>
              <a:avLst/>
              <a:gdLst/>
              <a:ahLst/>
              <a:cxnLst/>
              <a:rect l="l" t="t" r="r" b="b"/>
              <a:pathLst>
                <a:path w="2059872" h="5146266">
                  <a:moveTo>
                    <a:pt x="0" y="0"/>
                  </a:moveTo>
                  <a:lnTo>
                    <a:pt x="2059872" y="0"/>
                  </a:lnTo>
                  <a:lnTo>
                    <a:pt x="2059872" y="5146266"/>
                  </a:lnTo>
                  <a:lnTo>
                    <a:pt x="0" y="5146266"/>
                  </a:lnTo>
                  <a:close/>
                </a:path>
              </a:pathLst>
            </a:custGeom>
            <a:solidFill>
              <a:srgbClr val="0B1320"/>
            </a:solidFill>
          </p:spPr>
        </p:sp>
        <p:sp>
          <p:nvSpPr>
            <p:cNvPr id="5" name="TextBox 5"/>
            <p:cNvSpPr txBox="1"/>
            <p:nvPr/>
          </p:nvSpPr>
          <p:spPr>
            <a:xfrm>
              <a:off x="0" y="-47625"/>
              <a:ext cx="2059871" cy="5193891"/>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425876">
            <a:off x="7248318" y="8786475"/>
            <a:ext cx="12022786" cy="2391367"/>
            <a:chOff x="0" y="0"/>
            <a:chExt cx="3166495" cy="629825"/>
          </a:xfrm>
        </p:grpSpPr>
        <p:sp>
          <p:nvSpPr>
            <p:cNvPr id="7" name="Freeform 7"/>
            <p:cNvSpPr/>
            <p:nvPr/>
          </p:nvSpPr>
          <p:spPr>
            <a:xfrm>
              <a:off x="0" y="0"/>
              <a:ext cx="3166495" cy="629825"/>
            </a:xfrm>
            <a:custGeom>
              <a:avLst/>
              <a:gdLst/>
              <a:ahLst/>
              <a:cxnLst/>
              <a:rect l="l" t="t" r="r" b="b"/>
              <a:pathLst>
                <a:path w="3166495" h="629825">
                  <a:moveTo>
                    <a:pt x="0" y="0"/>
                  </a:moveTo>
                  <a:lnTo>
                    <a:pt x="3166495" y="0"/>
                  </a:lnTo>
                  <a:lnTo>
                    <a:pt x="3166495" y="629825"/>
                  </a:lnTo>
                  <a:lnTo>
                    <a:pt x="0" y="629825"/>
                  </a:lnTo>
                  <a:close/>
                </a:path>
              </a:pathLst>
            </a:custGeom>
            <a:solidFill>
              <a:srgbClr val="497183"/>
            </a:solidFill>
          </p:spPr>
        </p:sp>
        <p:sp>
          <p:nvSpPr>
            <p:cNvPr id="8" name="TextBox 8"/>
            <p:cNvSpPr txBox="1"/>
            <p:nvPr/>
          </p:nvSpPr>
          <p:spPr>
            <a:xfrm>
              <a:off x="0" y="-47625"/>
              <a:ext cx="3166495" cy="67745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289240" flipH="1">
            <a:off x="-2960106" y="-896765"/>
            <a:ext cx="6656198" cy="5258396"/>
          </a:xfrm>
          <a:custGeom>
            <a:avLst/>
            <a:gdLst/>
            <a:ahLst/>
            <a:cxnLst/>
            <a:rect l="l" t="t" r="r" b="b"/>
            <a:pathLst>
              <a:path w="6656198" h="5258396">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5015865" y="2158456"/>
            <a:ext cx="11228087" cy="6793737"/>
          </a:xfrm>
          <a:prstGeom prst="rect">
            <a:avLst/>
          </a:prstGeom>
        </p:spPr>
        <p:txBody>
          <a:bodyPr lIns="0" tIns="0" rIns="0" bIns="0" rtlCol="0" anchor="t">
            <a:spAutoFit/>
          </a:bodyPr>
          <a:lstStyle/>
          <a:p>
            <a:pPr algn="r">
              <a:lnSpc>
                <a:spcPts val="8478"/>
              </a:lnSpc>
            </a:pPr>
            <a:r>
              <a:rPr lang="en-US" sz="4736" b="1" spc="322">
                <a:solidFill>
                  <a:srgbClr val="0B1320"/>
                </a:solidFill>
                <a:latin typeface="League Spartan"/>
                <a:ea typeface="League Spartan"/>
                <a:cs typeface="League Spartan"/>
                <a:sym typeface="League Spartan"/>
              </a:rPr>
              <a:t>SMART ORDINANCE TRACKER: A SOLUTION FOR CUYAPO SANGGUNIANG BAYAN LEGISLATIVE MANAGEMENT SYSTEM</a:t>
            </a:r>
          </a:p>
          <a:p>
            <a:pPr algn="r">
              <a:lnSpc>
                <a:spcPts val="11312"/>
              </a:lnSpc>
            </a:pPr>
            <a:endParaRPr lang="en-US" sz="4736" b="1" spc="322">
              <a:solidFill>
                <a:srgbClr val="0B1320"/>
              </a:solidFill>
              <a:latin typeface="League Spartan"/>
              <a:ea typeface="League Spartan"/>
              <a:cs typeface="League Spartan"/>
              <a:sym typeface="League Spartan"/>
            </a:endParaRPr>
          </a:p>
        </p:txBody>
      </p:sp>
      <p:sp>
        <p:nvSpPr>
          <p:cNvPr id="11" name="TextBox 11"/>
          <p:cNvSpPr txBox="1"/>
          <p:nvPr/>
        </p:nvSpPr>
        <p:spPr>
          <a:xfrm>
            <a:off x="367993" y="6397584"/>
            <a:ext cx="7805242" cy="3584575"/>
          </a:xfrm>
          <a:prstGeom prst="rect">
            <a:avLst/>
          </a:prstGeom>
        </p:spPr>
        <p:txBody>
          <a:bodyPr lIns="0" tIns="0" rIns="0" bIns="0" rtlCol="0" anchor="t">
            <a:spAutoFit/>
          </a:bodyPr>
          <a:lstStyle/>
          <a:p>
            <a:pPr algn="l">
              <a:lnSpc>
                <a:spcPts val="5600"/>
              </a:lnSpc>
            </a:pPr>
            <a:r>
              <a:rPr lang="en-US" sz="4000">
                <a:solidFill>
                  <a:srgbClr val="F3F6FA"/>
                </a:solidFill>
                <a:latin typeface="Kollektif"/>
                <a:ea typeface="Kollektif"/>
                <a:cs typeface="Kollektif"/>
                <a:sym typeface="Kollektif"/>
              </a:rPr>
              <a:t>Ma. Nikka Parungao</a:t>
            </a:r>
          </a:p>
          <a:p>
            <a:pPr algn="l">
              <a:lnSpc>
                <a:spcPts val="5600"/>
              </a:lnSpc>
            </a:pPr>
            <a:r>
              <a:rPr lang="en-US" sz="4000">
                <a:solidFill>
                  <a:srgbClr val="F3F6FA"/>
                </a:solidFill>
                <a:latin typeface="Kollektif"/>
                <a:ea typeface="Kollektif"/>
                <a:cs typeface="Kollektif"/>
                <a:sym typeface="Kollektif"/>
              </a:rPr>
              <a:t>Cezar Sadio</a:t>
            </a:r>
          </a:p>
          <a:p>
            <a:pPr algn="l">
              <a:lnSpc>
                <a:spcPts val="5600"/>
              </a:lnSpc>
            </a:pPr>
            <a:r>
              <a:rPr lang="en-US" sz="4000">
                <a:solidFill>
                  <a:srgbClr val="F3F6FA"/>
                </a:solidFill>
                <a:latin typeface="Kollektif"/>
                <a:ea typeface="Kollektif"/>
                <a:cs typeface="Kollektif"/>
                <a:sym typeface="Kollektif"/>
              </a:rPr>
              <a:t>Dherwin Ladon</a:t>
            </a:r>
          </a:p>
          <a:p>
            <a:pPr algn="l">
              <a:lnSpc>
                <a:spcPts val="5600"/>
              </a:lnSpc>
            </a:pPr>
            <a:r>
              <a:rPr lang="en-US" sz="4000">
                <a:solidFill>
                  <a:srgbClr val="F3F6FA"/>
                </a:solidFill>
                <a:latin typeface="Kollektif"/>
                <a:ea typeface="Kollektif"/>
                <a:cs typeface="Kollektif"/>
                <a:sym typeface="Kollektif"/>
              </a:rPr>
              <a:t>Chris John Matias</a:t>
            </a:r>
          </a:p>
          <a:p>
            <a:pPr algn="l">
              <a:lnSpc>
                <a:spcPts val="5600"/>
              </a:lnSpc>
            </a:pPr>
            <a:r>
              <a:rPr lang="en-US" sz="4000">
                <a:solidFill>
                  <a:srgbClr val="F3F6FA"/>
                </a:solidFill>
                <a:latin typeface="Kollektif"/>
                <a:ea typeface="Kollektif"/>
                <a:cs typeface="Kollektif"/>
                <a:sym typeface="Kollektif"/>
              </a:rPr>
              <a:t>John Aldrin Cachuela</a:t>
            </a:r>
          </a:p>
        </p:txBody>
      </p:sp>
      <p:sp>
        <p:nvSpPr>
          <p:cNvPr id="12" name="TextBox 12"/>
          <p:cNvSpPr txBox="1"/>
          <p:nvPr/>
        </p:nvSpPr>
        <p:spPr>
          <a:xfrm>
            <a:off x="14995146" y="9383511"/>
            <a:ext cx="6585708" cy="732536"/>
          </a:xfrm>
          <a:prstGeom prst="rect">
            <a:avLst/>
          </a:prstGeom>
        </p:spPr>
        <p:txBody>
          <a:bodyPr lIns="0" tIns="0" rIns="0" bIns="0" rtlCol="0" anchor="t">
            <a:spAutoFit/>
          </a:bodyPr>
          <a:lstStyle/>
          <a:p>
            <a:pPr algn="l">
              <a:lnSpc>
                <a:spcPts val="5335"/>
              </a:lnSpc>
            </a:pPr>
            <a:r>
              <a:rPr lang="en-US" sz="3811">
                <a:solidFill>
                  <a:srgbClr val="F3F6FA"/>
                </a:solidFill>
                <a:latin typeface="Kollektif"/>
                <a:ea typeface="Kollektif"/>
                <a:cs typeface="Kollektif"/>
                <a:sym typeface="Kollektif"/>
              </a:rPr>
              <a:t> BSIT | 2024</a:t>
            </a:r>
          </a:p>
        </p:txBody>
      </p:sp>
      <p:sp>
        <p:nvSpPr>
          <p:cNvPr id="13" name="TextBox 13"/>
          <p:cNvSpPr txBox="1"/>
          <p:nvPr/>
        </p:nvSpPr>
        <p:spPr>
          <a:xfrm>
            <a:off x="7444571" y="107363"/>
            <a:ext cx="10685002" cy="921337"/>
          </a:xfrm>
          <a:prstGeom prst="rect">
            <a:avLst/>
          </a:prstGeom>
        </p:spPr>
        <p:txBody>
          <a:bodyPr lIns="0" tIns="0" rIns="0" bIns="0" rtlCol="0" anchor="t">
            <a:spAutoFit/>
          </a:bodyPr>
          <a:lstStyle/>
          <a:p>
            <a:pPr algn="r">
              <a:lnSpc>
                <a:spcPts val="6722"/>
              </a:lnSpc>
            </a:pPr>
            <a:r>
              <a:rPr lang="en-US" sz="4801">
                <a:solidFill>
                  <a:srgbClr val="0B1320"/>
                </a:solidFill>
                <a:latin typeface="Kollektif"/>
                <a:ea typeface="Kollektif"/>
                <a:cs typeface="Kollektif"/>
                <a:sym typeface="Kollektif"/>
              </a:rPr>
              <a:t>College for Research and Technology</a:t>
            </a:r>
          </a:p>
        </p:txBody>
      </p:sp>
      <p:sp>
        <p:nvSpPr>
          <p:cNvPr id="14" name="AutoShape 14"/>
          <p:cNvSpPr/>
          <p:nvPr/>
        </p:nvSpPr>
        <p:spPr>
          <a:xfrm rot="-7200000">
            <a:off x="5919627" y="8708126"/>
            <a:ext cx="3877602" cy="0"/>
          </a:xfrm>
          <a:prstGeom prst="line">
            <a:avLst/>
          </a:prstGeom>
          <a:ln w="38100" cap="flat">
            <a:solidFill>
              <a:srgbClr val="F3F6FA"/>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10800000">
            <a:off x="13186689" y="-2827385"/>
            <a:ext cx="6989146" cy="11017126"/>
          </a:xfrm>
          <a:custGeom>
            <a:avLst/>
            <a:gdLst/>
            <a:ahLst/>
            <a:cxnLst/>
            <a:rect l="l" t="t" r="r" b="b"/>
            <a:pathLst>
              <a:path w="6989146" h="11017126">
                <a:moveTo>
                  <a:pt x="0" y="0"/>
                </a:moveTo>
                <a:lnTo>
                  <a:pt x="6989146" y="0"/>
                </a:lnTo>
                <a:lnTo>
                  <a:pt x="6989146" y="11017126"/>
                </a:lnTo>
                <a:lnTo>
                  <a:pt x="0" y="11017126"/>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
        <p:nvSpPr>
          <p:cNvPr id="3" name="TextBox 3"/>
          <p:cNvSpPr txBox="1"/>
          <p:nvPr/>
        </p:nvSpPr>
        <p:spPr>
          <a:xfrm>
            <a:off x="3759419" y="911320"/>
            <a:ext cx="11625447" cy="1089151"/>
          </a:xfrm>
          <a:prstGeom prst="rect">
            <a:avLst/>
          </a:prstGeom>
        </p:spPr>
        <p:txBody>
          <a:bodyPr lIns="0" tIns="0" rIns="0" bIns="0" rtlCol="0" anchor="t">
            <a:spAutoFit/>
          </a:bodyPr>
          <a:lstStyle/>
          <a:p>
            <a:pPr algn="ctr">
              <a:lnSpc>
                <a:spcPts val="8133"/>
              </a:lnSpc>
            </a:pPr>
            <a:r>
              <a:rPr lang="en-US" sz="8299" b="1">
                <a:solidFill>
                  <a:srgbClr val="F3F6FA"/>
                </a:solidFill>
                <a:latin typeface="League Spartan"/>
                <a:ea typeface="League Spartan"/>
                <a:cs typeface="League Spartan"/>
                <a:sym typeface="League Spartan"/>
              </a:rPr>
              <a:t>Specific Objectives</a:t>
            </a:r>
          </a:p>
        </p:txBody>
      </p:sp>
      <p:sp>
        <p:nvSpPr>
          <p:cNvPr id="4" name="AutoShape 4"/>
          <p:cNvSpPr/>
          <p:nvPr/>
        </p:nvSpPr>
        <p:spPr>
          <a:xfrm>
            <a:off x="1781844" y="2276696"/>
            <a:ext cx="4772594" cy="19050"/>
          </a:xfrm>
          <a:prstGeom prst="line">
            <a:avLst/>
          </a:prstGeom>
          <a:ln w="38100" cap="flat">
            <a:solidFill>
              <a:srgbClr val="F3F6FA"/>
            </a:solidFill>
            <a:prstDash val="solid"/>
            <a:headEnd type="none" w="sm" len="sm"/>
            <a:tailEnd type="none" w="sm" len="sm"/>
          </a:ln>
        </p:spPr>
      </p:sp>
      <p:sp>
        <p:nvSpPr>
          <p:cNvPr id="5" name="AutoShape 5"/>
          <p:cNvSpPr/>
          <p:nvPr/>
        </p:nvSpPr>
        <p:spPr>
          <a:xfrm>
            <a:off x="1782034" y="2961865"/>
            <a:ext cx="4772404" cy="19049"/>
          </a:xfrm>
          <a:prstGeom prst="line">
            <a:avLst/>
          </a:prstGeom>
          <a:ln w="38100" cap="flat">
            <a:solidFill>
              <a:srgbClr val="F3F6FA"/>
            </a:solidFill>
            <a:prstDash val="solid"/>
            <a:headEnd type="none" w="sm" len="sm"/>
            <a:tailEnd type="none" w="sm" len="sm"/>
          </a:ln>
        </p:spPr>
      </p:sp>
      <p:sp>
        <p:nvSpPr>
          <p:cNvPr id="6" name="TextBox 6"/>
          <p:cNvSpPr txBox="1"/>
          <p:nvPr/>
        </p:nvSpPr>
        <p:spPr>
          <a:xfrm>
            <a:off x="3469645" y="3447639"/>
            <a:ext cx="11348710" cy="4486910"/>
          </a:xfrm>
          <a:prstGeom prst="rect">
            <a:avLst/>
          </a:prstGeom>
        </p:spPr>
        <p:txBody>
          <a:bodyPr lIns="0" tIns="0" rIns="0" bIns="0" rtlCol="0" anchor="t">
            <a:spAutoFit/>
          </a:bodyPr>
          <a:lstStyle/>
          <a:p>
            <a:pPr algn="just">
              <a:lnSpc>
                <a:spcPts val="7119"/>
              </a:lnSpc>
            </a:pPr>
            <a:r>
              <a:rPr lang="en-US" sz="3999">
                <a:solidFill>
                  <a:srgbClr val="F3F6FA"/>
                </a:solidFill>
                <a:latin typeface="Kollektif"/>
                <a:ea typeface="Kollektif"/>
                <a:cs typeface="Kollektif"/>
                <a:sym typeface="Kollektif"/>
              </a:rPr>
              <a:t>2.    To provide clear and easy-to-access updates on the status of ordinances for both government officials and the public, making information sharing smoother and easier to understand.</a:t>
            </a:r>
          </a:p>
          <a:p>
            <a:pPr algn="just">
              <a:lnSpc>
                <a:spcPts val="7119"/>
              </a:lnSpc>
            </a:pPr>
            <a:endParaRPr lang="en-US" sz="3999">
              <a:solidFill>
                <a:srgbClr val="F3F6FA"/>
              </a:solidFill>
              <a:latin typeface="Kollektif"/>
              <a:ea typeface="Kollektif"/>
              <a:cs typeface="Kollektif"/>
              <a:sym typeface="Kollektif"/>
            </a:endParaRPr>
          </a:p>
        </p:txBody>
      </p:sp>
      <p:sp>
        <p:nvSpPr>
          <p:cNvPr id="7" name="TextBox 7"/>
          <p:cNvSpPr txBox="1"/>
          <p:nvPr/>
        </p:nvSpPr>
        <p:spPr>
          <a:xfrm>
            <a:off x="2516427" y="2305241"/>
            <a:ext cx="3303429" cy="675672"/>
          </a:xfrm>
          <a:prstGeom prst="rect">
            <a:avLst/>
          </a:prstGeom>
        </p:spPr>
        <p:txBody>
          <a:bodyPr lIns="0" tIns="0" rIns="0" bIns="0" rtlCol="0" anchor="t">
            <a:spAutoFit/>
          </a:bodyPr>
          <a:lstStyle/>
          <a:p>
            <a:pPr algn="l">
              <a:lnSpc>
                <a:spcPts val="5526"/>
              </a:lnSpc>
            </a:pPr>
            <a:r>
              <a:rPr lang="en-US" sz="3947" b="1">
                <a:solidFill>
                  <a:srgbClr val="F3F6FA"/>
                </a:solidFill>
                <a:latin typeface="League Spartan"/>
                <a:ea typeface="League Spartan"/>
                <a:cs typeface="League Spartan"/>
                <a:sym typeface="League Spartan"/>
              </a:rPr>
              <a:t>Objective 2</a:t>
            </a:r>
          </a:p>
        </p:txBody>
      </p:sp>
      <p:grpSp>
        <p:nvGrpSpPr>
          <p:cNvPr id="8" name="Group 8"/>
          <p:cNvGrpSpPr/>
          <p:nvPr/>
        </p:nvGrpSpPr>
        <p:grpSpPr>
          <a:xfrm rot="-6118598">
            <a:off x="2011723" y="-5612517"/>
            <a:ext cx="1636659" cy="11599048"/>
            <a:chOff x="0" y="0"/>
            <a:chExt cx="431054" cy="3054893"/>
          </a:xfrm>
        </p:grpSpPr>
        <p:sp>
          <p:nvSpPr>
            <p:cNvPr id="9" name="Freeform 9"/>
            <p:cNvSpPr/>
            <p:nvPr/>
          </p:nvSpPr>
          <p:spPr>
            <a:xfrm>
              <a:off x="0" y="0"/>
              <a:ext cx="431054" cy="3054893"/>
            </a:xfrm>
            <a:custGeom>
              <a:avLst/>
              <a:gdLst/>
              <a:ahLst/>
              <a:cxnLst/>
              <a:rect l="l" t="t" r="r" b="b"/>
              <a:pathLst>
                <a:path w="431054" h="3054893">
                  <a:moveTo>
                    <a:pt x="0" y="0"/>
                  </a:moveTo>
                  <a:lnTo>
                    <a:pt x="431054" y="0"/>
                  </a:lnTo>
                  <a:lnTo>
                    <a:pt x="431054" y="3054893"/>
                  </a:lnTo>
                  <a:lnTo>
                    <a:pt x="0" y="3054893"/>
                  </a:lnTo>
                  <a:close/>
                </a:path>
              </a:pathLst>
            </a:custGeom>
            <a:solidFill>
              <a:srgbClr val="497183"/>
            </a:solidFill>
          </p:spPr>
        </p:sp>
        <p:sp>
          <p:nvSpPr>
            <p:cNvPr id="10" name="TextBox 10"/>
            <p:cNvSpPr txBox="1"/>
            <p:nvPr/>
          </p:nvSpPr>
          <p:spPr>
            <a:xfrm>
              <a:off x="0" y="-47625"/>
              <a:ext cx="431054" cy="310251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118598">
            <a:off x="14678426" y="4459320"/>
            <a:ext cx="1769778" cy="11599048"/>
            <a:chOff x="0" y="0"/>
            <a:chExt cx="466114" cy="3054893"/>
          </a:xfrm>
        </p:grpSpPr>
        <p:sp>
          <p:nvSpPr>
            <p:cNvPr id="12" name="Freeform 12"/>
            <p:cNvSpPr/>
            <p:nvPr/>
          </p:nvSpPr>
          <p:spPr>
            <a:xfrm>
              <a:off x="0" y="0"/>
              <a:ext cx="466114" cy="3054893"/>
            </a:xfrm>
            <a:custGeom>
              <a:avLst/>
              <a:gdLst/>
              <a:ahLst/>
              <a:cxnLst/>
              <a:rect l="l" t="t" r="r" b="b"/>
              <a:pathLst>
                <a:path w="466114" h="3054893">
                  <a:moveTo>
                    <a:pt x="0" y="0"/>
                  </a:moveTo>
                  <a:lnTo>
                    <a:pt x="466114" y="0"/>
                  </a:lnTo>
                  <a:lnTo>
                    <a:pt x="466114" y="3054893"/>
                  </a:lnTo>
                  <a:lnTo>
                    <a:pt x="0" y="3054893"/>
                  </a:lnTo>
                  <a:close/>
                </a:path>
              </a:pathLst>
            </a:custGeom>
            <a:solidFill>
              <a:srgbClr val="F3F6FA"/>
            </a:solidFill>
          </p:spPr>
        </p:sp>
        <p:sp>
          <p:nvSpPr>
            <p:cNvPr id="13" name="TextBox 13"/>
            <p:cNvSpPr txBox="1"/>
            <p:nvPr/>
          </p:nvSpPr>
          <p:spPr>
            <a:xfrm>
              <a:off x="0" y="-47625"/>
              <a:ext cx="466114" cy="3102518"/>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10800000">
            <a:off x="-2733649" y="6551429"/>
            <a:ext cx="6989146" cy="11017126"/>
          </a:xfrm>
          <a:custGeom>
            <a:avLst/>
            <a:gdLst/>
            <a:ahLst/>
            <a:cxnLst/>
            <a:rect l="l" t="t" r="r" b="b"/>
            <a:pathLst>
              <a:path w="6989146" h="11017126">
                <a:moveTo>
                  <a:pt x="0" y="0"/>
                </a:moveTo>
                <a:lnTo>
                  <a:pt x="6989146" y="0"/>
                </a:lnTo>
                <a:lnTo>
                  <a:pt x="6989146" y="11017125"/>
                </a:lnTo>
                <a:lnTo>
                  <a:pt x="0" y="11017125"/>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10800000">
            <a:off x="13186689" y="-2827385"/>
            <a:ext cx="6989146" cy="11017126"/>
          </a:xfrm>
          <a:custGeom>
            <a:avLst/>
            <a:gdLst/>
            <a:ahLst/>
            <a:cxnLst/>
            <a:rect l="l" t="t" r="r" b="b"/>
            <a:pathLst>
              <a:path w="6989146" h="11017126">
                <a:moveTo>
                  <a:pt x="0" y="0"/>
                </a:moveTo>
                <a:lnTo>
                  <a:pt x="6989146" y="0"/>
                </a:lnTo>
                <a:lnTo>
                  <a:pt x="6989146" y="11017126"/>
                </a:lnTo>
                <a:lnTo>
                  <a:pt x="0" y="11017126"/>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
        <p:nvSpPr>
          <p:cNvPr id="3" name="TextBox 3"/>
          <p:cNvSpPr txBox="1"/>
          <p:nvPr/>
        </p:nvSpPr>
        <p:spPr>
          <a:xfrm>
            <a:off x="3759419" y="911320"/>
            <a:ext cx="11625447" cy="1089151"/>
          </a:xfrm>
          <a:prstGeom prst="rect">
            <a:avLst/>
          </a:prstGeom>
        </p:spPr>
        <p:txBody>
          <a:bodyPr lIns="0" tIns="0" rIns="0" bIns="0" rtlCol="0" anchor="t">
            <a:spAutoFit/>
          </a:bodyPr>
          <a:lstStyle/>
          <a:p>
            <a:pPr algn="ctr">
              <a:lnSpc>
                <a:spcPts val="8133"/>
              </a:lnSpc>
            </a:pPr>
            <a:r>
              <a:rPr lang="en-US" sz="8299" b="1">
                <a:solidFill>
                  <a:srgbClr val="F3F6FA"/>
                </a:solidFill>
                <a:latin typeface="League Spartan"/>
                <a:ea typeface="League Spartan"/>
                <a:cs typeface="League Spartan"/>
                <a:sym typeface="League Spartan"/>
              </a:rPr>
              <a:t>Specific Objectives</a:t>
            </a:r>
          </a:p>
        </p:txBody>
      </p:sp>
      <p:sp>
        <p:nvSpPr>
          <p:cNvPr id="4" name="AutoShape 4"/>
          <p:cNvSpPr/>
          <p:nvPr/>
        </p:nvSpPr>
        <p:spPr>
          <a:xfrm>
            <a:off x="1781844" y="2276696"/>
            <a:ext cx="4772594" cy="19050"/>
          </a:xfrm>
          <a:prstGeom prst="line">
            <a:avLst/>
          </a:prstGeom>
          <a:ln w="38100" cap="flat">
            <a:solidFill>
              <a:srgbClr val="F3F6FA"/>
            </a:solidFill>
            <a:prstDash val="solid"/>
            <a:headEnd type="none" w="sm" len="sm"/>
            <a:tailEnd type="none" w="sm" len="sm"/>
          </a:ln>
        </p:spPr>
      </p:sp>
      <p:sp>
        <p:nvSpPr>
          <p:cNvPr id="5" name="AutoShape 5"/>
          <p:cNvSpPr/>
          <p:nvPr/>
        </p:nvSpPr>
        <p:spPr>
          <a:xfrm>
            <a:off x="1782034" y="2961865"/>
            <a:ext cx="4772404" cy="19049"/>
          </a:xfrm>
          <a:prstGeom prst="line">
            <a:avLst/>
          </a:prstGeom>
          <a:ln w="38100" cap="flat">
            <a:solidFill>
              <a:srgbClr val="F3F6FA"/>
            </a:solidFill>
            <a:prstDash val="solid"/>
            <a:headEnd type="none" w="sm" len="sm"/>
            <a:tailEnd type="none" w="sm" len="sm"/>
          </a:ln>
        </p:spPr>
      </p:sp>
      <p:sp>
        <p:nvSpPr>
          <p:cNvPr id="6" name="TextBox 6"/>
          <p:cNvSpPr txBox="1"/>
          <p:nvPr/>
        </p:nvSpPr>
        <p:spPr>
          <a:xfrm>
            <a:off x="3469645" y="3447639"/>
            <a:ext cx="11348710" cy="5382260"/>
          </a:xfrm>
          <a:prstGeom prst="rect">
            <a:avLst/>
          </a:prstGeom>
        </p:spPr>
        <p:txBody>
          <a:bodyPr lIns="0" tIns="0" rIns="0" bIns="0" rtlCol="0" anchor="t">
            <a:spAutoFit/>
          </a:bodyPr>
          <a:lstStyle/>
          <a:p>
            <a:pPr algn="just">
              <a:lnSpc>
                <a:spcPts val="7119"/>
              </a:lnSpc>
            </a:pPr>
            <a:r>
              <a:rPr lang="en-US" sz="3999">
                <a:solidFill>
                  <a:srgbClr val="F3F6FA"/>
                </a:solidFill>
                <a:latin typeface="Kollektif"/>
                <a:ea typeface="Kollektif"/>
                <a:cs typeface="Kollektif"/>
                <a:sym typeface="Kollektif"/>
              </a:rPr>
              <a:t>3.    To enhance transparency by allowing citizens to access current information on local laws, helping to prevent delays and inefficiencies in monitoring legislative documents.</a:t>
            </a:r>
          </a:p>
          <a:p>
            <a:pPr algn="just">
              <a:lnSpc>
                <a:spcPts val="7119"/>
              </a:lnSpc>
            </a:pPr>
            <a:endParaRPr lang="en-US" sz="3999">
              <a:solidFill>
                <a:srgbClr val="F3F6FA"/>
              </a:solidFill>
              <a:latin typeface="Kollektif"/>
              <a:ea typeface="Kollektif"/>
              <a:cs typeface="Kollektif"/>
              <a:sym typeface="Kollektif"/>
            </a:endParaRPr>
          </a:p>
          <a:p>
            <a:pPr algn="just">
              <a:lnSpc>
                <a:spcPts val="7119"/>
              </a:lnSpc>
            </a:pPr>
            <a:endParaRPr lang="en-US" sz="3999">
              <a:solidFill>
                <a:srgbClr val="F3F6FA"/>
              </a:solidFill>
              <a:latin typeface="Kollektif"/>
              <a:ea typeface="Kollektif"/>
              <a:cs typeface="Kollektif"/>
              <a:sym typeface="Kollektif"/>
            </a:endParaRPr>
          </a:p>
        </p:txBody>
      </p:sp>
      <p:sp>
        <p:nvSpPr>
          <p:cNvPr id="7" name="TextBox 7"/>
          <p:cNvSpPr txBox="1"/>
          <p:nvPr/>
        </p:nvSpPr>
        <p:spPr>
          <a:xfrm>
            <a:off x="2516427" y="2305241"/>
            <a:ext cx="3303429" cy="675672"/>
          </a:xfrm>
          <a:prstGeom prst="rect">
            <a:avLst/>
          </a:prstGeom>
        </p:spPr>
        <p:txBody>
          <a:bodyPr lIns="0" tIns="0" rIns="0" bIns="0" rtlCol="0" anchor="t">
            <a:spAutoFit/>
          </a:bodyPr>
          <a:lstStyle/>
          <a:p>
            <a:pPr algn="l">
              <a:lnSpc>
                <a:spcPts val="5526"/>
              </a:lnSpc>
            </a:pPr>
            <a:r>
              <a:rPr lang="en-US" sz="3947" b="1">
                <a:solidFill>
                  <a:srgbClr val="F3F6FA"/>
                </a:solidFill>
                <a:latin typeface="League Spartan"/>
                <a:ea typeface="League Spartan"/>
                <a:cs typeface="League Spartan"/>
                <a:sym typeface="League Spartan"/>
              </a:rPr>
              <a:t>Objective 3</a:t>
            </a:r>
          </a:p>
        </p:txBody>
      </p:sp>
      <p:grpSp>
        <p:nvGrpSpPr>
          <p:cNvPr id="8" name="Group 8"/>
          <p:cNvGrpSpPr/>
          <p:nvPr/>
        </p:nvGrpSpPr>
        <p:grpSpPr>
          <a:xfrm rot="-6118598">
            <a:off x="2011723" y="-5612517"/>
            <a:ext cx="1636659" cy="11599048"/>
            <a:chOff x="0" y="0"/>
            <a:chExt cx="431054" cy="3054893"/>
          </a:xfrm>
        </p:grpSpPr>
        <p:sp>
          <p:nvSpPr>
            <p:cNvPr id="9" name="Freeform 9"/>
            <p:cNvSpPr/>
            <p:nvPr/>
          </p:nvSpPr>
          <p:spPr>
            <a:xfrm>
              <a:off x="0" y="0"/>
              <a:ext cx="431054" cy="3054893"/>
            </a:xfrm>
            <a:custGeom>
              <a:avLst/>
              <a:gdLst/>
              <a:ahLst/>
              <a:cxnLst/>
              <a:rect l="l" t="t" r="r" b="b"/>
              <a:pathLst>
                <a:path w="431054" h="3054893">
                  <a:moveTo>
                    <a:pt x="0" y="0"/>
                  </a:moveTo>
                  <a:lnTo>
                    <a:pt x="431054" y="0"/>
                  </a:lnTo>
                  <a:lnTo>
                    <a:pt x="431054" y="3054893"/>
                  </a:lnTo>
                  <a:lnTo>
                    <a:pt x="0" y="3054893"/>
                  </a:lnTo>
                  <a:close/>
                </a:path>
              </a:pathLst>
            </a:custGeom>
            <a:solidFill>
              <a:srgbClr val="497183"/>
            </a:solidFill>
          </p:spPr>
        </p:sp>
        <p:sp>
          <p:nvSpPr>
            <p:cNvPr id="10" name="TextBox 10"/>
            <p:cNvSpPr txBox="1"/>
            <p:nvPr/>
          </p:nvSpPr>
          <p:spPr>
            <a:xfrm>
              <a:off x="0" y="-47625"/>
              <a:ext cx="431054" cy="310251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118598">
            <a:off x="14678426" y="4459320"/>
            <a:ext cx="1769778" cy="11599048"/>
            <a:chOff x="0" y="0"/>
            <a:chExt cx="466114" cy="3054893"/>
          </a:xfrm>
        </p:grpSpPr>
        <p:sp>
          <p:nvSpPr>
            <p:cNvPr id="12" name="Freeform 12"/>
            <p:cNvSpPr/>
            <p:nvPr/>
          </p:nvSpPr>
          <p:spPr>
            <a:xfrm>
              <a:off x="0" y="0"/>
              <a:ext cx="466114" cy="3054893"/>
            </a:xfrm>
            <a:custGeom>
              <a:avLst/>
              <a:gdLst/>
              <a:ahLst/>
              <a:cxnLst/>
              <a:rect l="l" t="t" r="r" b="b"/>
              <a:pathLst>
                <a:path w="466114" h="3054893">
                  <a:moveTo>
                    <a:pt x="0" y="0"/>
                  </a:moveTo>
                  <a:lnTo>
                    <a:pt x="466114" y="0"/>
                  </a:lnTo>
                  <a:lnTo>
                    <a:pt x="466114" y="3054893"/>
                  </a:lnTo>
                  <a:lnTo>
                    <a:pt x="0" y="3054893"/>
                  </a:lnTo>
                  <a:close/>
                </a:path>
              </a:pathLst>
            </a:custGeom>
            <a:solidFill>
              <a:srgbClr val="F3F6FA"/>
            </a:solidFill>
          </p:spPr>
        </p:sp>
        <p:sp>
          <p:nvSpPr>
            <p:cNvPr id="13" name="TextBox 13"/>
            <p:cNvSpPr txBox="1"/>
            <p:nvPr/>
          </p:nvSpPr>
          <p:spPr>
            <a:xfrm>
              <a:off x="0" y="-47625"/>
              <a:ext cx="466114" cy="3102518"/>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10800000">
            <a:off x="-2733649" y="6551429"/>
            <a:ext cx="6989146" cy="11017126"/>
          </a:xfrm>
          <a:custGeom>
            <a:avLst/>
            <a:gdLst/>
            <a:ahLst/>
            <a:cxnLst/>
            <a:rect l="l" t="t" r="r" b="b"/>
            <a:pathLst>
              <a:path w="6989146" h="11017126">
                <a:moveTo>
                  <a:pt x="0" y="0"/>
                </a:moveTo>
                <a:lnTo>
                  <a:pt x="6989146" y="0"/>
                </a:lnTo>
                <a:lnTo>
                  <a:pt x="6989146" y="11017125"/>
                </a:lnTo>
                <a:lnTo>
                  <a:pt x="0" y="11017125"/>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grpSp>
        <p:nvGrpSpPr>
          <p:cNvPr id="2" name="Group 2"/>
          <p:cNvGrpSpPr/>
          <p:nvPr/>
        </p:nvGrpSpPr>
        <p:grpSpPr>
          <a:xfrm rot="-4484591">
            <a:off x="8757363" y="-5220173"/>
            <a:ext cx="3112322" cy="9830537"/>
            <a:chOff x="0" y="0"/>
            <a:chExt cx="819706" cy="2589113"/>
          </a:xfrm>
        </p:grpSpPr>
        <p:sp>
          <p:nvSpPr>
            <p:cNvPr id="3" name="Freeform 3"/>
            <p:cNvSpPr/>
            <p:nvPr/>
          </p:nvSpPr>
          <p:spPr>
            <a:xfrm>
              <a:off x="0" y="0"/>
              <a:ext cx="819706" cy="2589113"/>
            </a:xfrm>
            <a:custGeom>
              <a:avLst/>
              <a:gdLst/>
              <a:ahLst/>
              <a:cxnLst/>
              <a:rect l="l" t="t" r="r" b="b"/>
              <a:pathLst>
                <a:path w="819706" h="2589113">
                  <a:moveTo>
                    <a:pt x="0" y="0"/>
                  </a:moveTo>
                  <a:lnTo>
                    <a:pt x="819706" y="0"/>
                  </a:lnTo>
                  <a:lnTo>
                    <a:pt x="819706" y="2589113"/>
                  </a:lnTo>
                  <a:lnTo>
                    <a:pt x="0" y="2589113"/>
                  </a:lnTo>
                  <a:close/>
                </a:path>
              </a:pathLst>
            </a:custGeom>
            <a:solidFill>
              <a:srgbClr val="497183"/>
            </a:solidFill>
          </p:spPr>
        </p:sp>
        <p:sp>
          <p:nvSpPr>
            <p:cNvPr id="4" name="TextBox 4"/>
            <p:cNvSpPr txBox="1"/>
            <p:nvPr/>
          </p:nvSpPr>
          <p:spPr>
            <a:xfrm>
              <a:off x="0" y="-47625"/>
              <a:ext cx="819706" cy="263673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995542">
            <a:off x="13963792" y="-1538917"/>
            <a:ext cx="6190387" cy="12187601"/>
            <a:chOff x="0" y="0"/>
            <a:chExt cx="1630390" cy="3209903"/>
          </a:xfrm>
        </p:grpSpPr>
        <p:sp>
          <p:nvSpPr>
            <p:cNvPr id="6" name="Freeform 6"/>
            <p:cNvSpPr/>
            <p:nvPr/>
          </p:nvSpPr>
          <p:spPr>
            <a:xfrm>
              <a:off x="0" y="0"/>
              <a:ext cx="1630390" cy="3209903"/>
            </a:xfrm>
            <a:custGeom>
              <a:avLst/>
              <a:gdLst/>
              <a:ahLst/>
              <a:cxnLst/>
              <a:rect l="l" t="t" r="r" b="b"/>
              <a:pathLst>
                <a:path w="1630390" h="3209903">
                  <a:moveTo>
                    <a:pt x="0" y="0"/>
                  </a:moveTo>
                  <a:lnTo>
                    <a:pt x="1630390" y="0"/>
                  </a:lnTo>
                  <a:lnTo>
                    <a:pt x="1630390" y="3209903"/>
                  </a:lnTo>
                  <a:lnTo>
                    <a:pt x="0" y="3209903"/>
                  </a:lnTo>
                  <a:close/>
                </a:path>
              </a:pathLst>
            </a:custGeom>
            <a:solidFill>
              <a:srgbClr val="0B1320"/>
            </a:solidFill>
          </p:spPr>
        </p:sp>
        <p:sp>
          <p:nvSpPr>
            <p:cNvPr id="7" name="TextBox 7"/>
            <p:cNvSpPr txBox="1"/>
            <p:nvPr/>
          </p:nvSpPr>
          <p:spPr>
            <a:xfrm>
              <a:off x="0" y="-47625"/>
              <a:ext cx="1630390" cy="325752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8100000">
            <a:off x="15504676" y="-466775"/>
            <a:ext cx="4655245" cy="5019188"/>
          </a:xfrm>
          <a:custGeom>
            <a:avLst/>
            <a:gdLst/>
            <a:ahLst/>
            <a:cxnLst/>
            <a:rect l="l" t="t" r="r" b="b"/>
            <a:pathLst>
              <a:path w="4655245" h="5019188">
                <a:moveTo>
                  <a:pt x="0" y="0"/>
                </a:moveTo>
                <a:lnTo>
                  <a:pt x="4655245" y="0"/>
                </a:lnTo>
                <a:lnTo>
                  <a:pt x="4655245" y="5019188"/>
                </a:lnTo>
                <a:lnTo>
                  <a:pt x="0" y="5019188"/>
                </a:lnTo>
                <a:lnTo>
                  <a:pt x="0" y="0"/>
                </a:lnTo>
                <a:close/>
              </a:path>
            </a:pathLst>
          </a:custGeom>
          <a:blipFill>
            <a:blip r:embed="rId2">
              <a:alphaModFix amt="17000"/>
              <a:extLst>
                <a:ext uri="{96DAC541-7B7A-43D3-8B79-37D633B846F1}">
                  <asvg:svgBlip xmlns:asvg="http://schemas.microsoft.com/office/drawing/2016/SVG/main" r:embed="rId3"/>
                </a:ext>
              </a:extLst>
            </a:blip>
            <a:stretch>
              <a:fillRect t="-46201" r="-61881"/>
            </a:stretch>
          </a:blipFill>
        </p:spPr>
      </p:sp>
      <p:sp>
        <p:nvSpPr>
          <p:cNvPr id="9" name="Freeform 9"/>
          <p:cNvSpPr/>
          <p:nvPr/>
        </p:nvSpPr>
        <p:spPr>
          <a:xfrm flipH="1">
            <a:off x="301779" y="1462637"/>
            <a:ext cx="10688839" cy="3420429"/>
          </a:xfrm>
          <a:custGeom>
            <a:avLst/>
            <a:gdLst/>
            <a:ahLst/>
            <a:cxnLst/>
            <a:rect l="l" t="t" r="r" b="b"/>
            <a:pathLst>
              <a:path w="10688839" h="3420429">
                <a:moveTo>
                  <a:pt x="10688840" y="0"/>
                </a:moveTo>
                <a:lnTo>
                  <a:pt x="0" y="0"/>
                </a:lnTo>
                <a:lnTo>
                  <a:pt x="0" y="3420429"/>
                </a:lnTo>
                <a:lnTo>
                  <a:pt x="10688840" y="3420429"/>
                </a:lnTo>
                <a:lnTo>
                  <a:pt x="1068884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028700" y="436452"/>
            <a:ext cx="7303501" cy="1213071"/>
          </a:xfrm>
          <a:prstGeom prst="rect">
            <a:avLst/>
          </a:prstGeom>
        </p:spPr>
        <p:txBody>
          <a:bodyPr lIns="0" tIns="0" rIns="0" bIns="0" rtlCol="0" anchor="t">
            <a:spAutoFit/>
          </a:bodyPr>
          <a:lstStyle/>
          <a:p>
            <a:pPr algn="l">
              <a:lnSpc>
                <a:spcPts val="9475"/>
              </a:lnSpc>
            </a:pPr>
            <a:r>
              <a:rPr lang="en-US" sz="8168" b="1">
                <a:solidFill>
                  <a:srgbClr val="0B1320"/>
                </a:solidFill>
                <a:latin typeface="League Spartan"/>
                <a:ea typeface="League Spartan"/>
                <a:cs typeface="League Spartan"/>
                <a:sym typeface="League Spartan"/>
              </a:rPr>
              <a:t>Scope</a:t>
            </a:r>
          </a:p>
        </p:txBody>
      </p:sp>
      <p:sp>
        <p:nvSpPr>
          <p:cNvPr id="11" name="TextBox 11"/>
          <p:cNvSpPr txBox="1"/>
          <p:nvPr/>
        </p:nvSpPr>
        <p:spPr>
          <a:xfrm>
            <a:off x="1072804" y="1783129"/>
            <a:ext cx="8446069" cy="2798580"/>
          </a:xfrm>
          <a:prstGeom prst="rect">
            <a:avLst/>
          </a:prstGeom>
        </p:spPr>
        <p:txBody>
          <a:bodyPr lIns="0" tIns="0" rIns="0" bIns="0" rtlCol="0" anchor="t">
            <a:spAutoFit/>
          </a:bodyPr>
          <a:lstStyle/>
          <a:p>
            <a:pPr algn="l">
              <a:lnSpc>
                <a:spcPts val="4541"/>
              </a:lnSpc>
            </a:pPr>
            <a:r>
              <a:rPr lang="en-US" sz="2551">
                <a:solidFill>
                  <a:srgbClr val="0B1320"/>
                </a:solidFill>
                <a:latin typeface="Kollektif"/>
                <a:ea typeface="Kollektif"/>
                <a:cs typeface="Kollektif"/>
                <a:sym typeface="Kollektif"/>
              </a:rPr>
              <a:t>·      The project focuses on developing a web-based system that tracks ordinances and resolutions for the Cuyapo Sangguniang Bayan. Key features include document upload, and public access to information.</a:t>
            </a:r>
          </a:p>
          <a:p>
            <a:pPr algn="l">
              <a:lnSpc>
                <a:spcPts val="3829"/>
              </a:lnSpc>
            </a:pPr>
            <a:endParaRPr lang="en-US" sz="2551">
              <a:solidFill>
                <a:srgbClr val="0B1320"/>
              </a:solidFill>
              <a:latin typeface="Kollektif"/>
              <a:ea typeface="Kollektif"/>
              <a:cs typeface="Kollektif"/>
              <a:sym typeface="Kollektif"/>
            </a:endParaRPr>
          </a:p>
        </p:txBody>
      </p:sp>
      <p:sp>
        <p:nvSpPr>
          <p:cNvPr id="12" name="TextBox 12"/>
          <p:cNvSpPr txBox="1"/>
          <p:nvPr/>
        </p:nvSpPr>
        <p:spPr>
          <a:xfrm>
            <a:off x="6911833" y="4002677"/>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1</a:t>
            </a:r>
          </a:p>
        </p:txBody>
      </p:sp>
      <p:sp>
        <p:nvSpPr>
          <p:cNvPr id="13" name="Freeform 13"/>
          <p:cNvSpPr/>
          <p:nvPr/>
        </p:nvSpPr>
        <p:spPr>
          <a:xfrm flipH="1">
            <a:off x="8647508" y="4496584"/>
            <a:ext cx="9466892" cy="3029405"/>
          </a:xfrm>
          <a:custGeom>
            <a:avLst/>
            <a:gdLst/>
            <a:ahLst/>
            <a:cxnLst/>
            <a:rect l="l" t="t" r="r" b="b"/>
            <a:pathLst>
              <a:path w="9466892" h="3029405">
                <a:moveTo>
                  <a:pt x="9466892" y="0"/>
                </a:moveTo>
                <a:lnTo>
                  <a:pt x="0" y="0"/>
                </a:lnTo>
                <a:lnTo>
                  <a:pt x="0" y="3029405"/>
                </a:lnTo>
                <a:lnTo>
                  <a:pt x="9466892" y="3029405"/>
                </a:lnTo>
                <a:lnTo>
                  <a:pt x="946689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9157919" y="4797734"/>
            <a:ext cx="8446069" cy="2227080"/>
          </a:xfrm>
          <a:prstGeom prst="rect">
            <a:avLst/>
          </a:prstGeom>
        </p:spPr>
        <p:txBody>
          <a:bodyPr lIns="0" tIns="0" rIns="0" bIns="0" rtlCol="0" anchor="t">
            <a:spAutoFit/>
          </a:bodyPr>
          <a:lstStyle/>
          <a:p>
            <a:pPr algn="l">
              <a:lnSpc>
                <a:spcPts val="4541"/>
              </a:lnSpc>
            </a:pPr>
            <a:r>
              <a:rPr lang="en-US" sz="2551">
                <a:solidFill>
                  <a:srgbClr val="0B1320"/>
                </a:solidFill>
                <a:latin typeface="Kollektif"/>
                <a:ea typeface="Kollektif"/>
                <a:cs typeface="Kollektif"/>
                <a:sym typeface="Kollektif"/>
              </a:rPr>
              <a:t>·       The system will allow government officials to monitor the progress of ordinances and resolutions, providing real-time updates and status tracking.</a:t>
            </a:r>
          </a:p>
          <a:p>
            <a:pPr algn="l">
              <a:lnSpc>
                <a:spcPts val="3829"/>
              </a:lnSpc>
            </a:pPr>
            <a:endParaRPr lang="en-US" sz="2551">
              <a:solidFill>
                <a:srgbClr val="0B1320"/>
              </a:solidFill>
              <a:latin typeface="Kollektif"/>
              <a:ea typeface="Kollektif"/>
              <a:cs typeface="Kollektif"/>
              <a:sym typeface="Kollektif"/>
            </a:endParaRPr>
          </a:p>
        </p:txBody>
      </p:sp>
      <p:sp>
        <p:nvSpPr>
          <p:cNvPr id="15" name="TextBox 15"/>
          <p:cNvSpPr txBox="1"/>
          <p:nvPr/>
        </p:nvSpPr>
        <p:spPr>
          <a:xfrm>
            <a:off x="14652260" y="6706723"/>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2</a:t>
            </a:r>
          </a:p>
        </p:txBody>
      </p:sp>
      <p:sp>
        <p:nvSpPr>
          <p:cNvPr id="16" name="Freeform 16"/>
          <p:cNvSpPr/>
          <p:nvPr/>
        </p:nvSpPr>
        <p:spPr>
          <a:xfrm flipH="1">
            <a:off x="0" y="6763873"/>
            <a:ext cx="10688839" cy="3420429"/>
          </a:xfrm>
          <a:custGeom>
            <a:avLst/>
            <a:gdLst/>
            <a:ahLst/>
            <a:cxnLst/>
            <a:rect l="l" t="t" r="r" b="b"/>
            <a:pathLst>
              <a:path w="10688839" h="3420429">
                <a:moveTo>
                  <a:pt x="10688839" y="0"/>
                </a:moveTo>
                <a:lnTo>
                  <a:pt x="0" y="0"/>
                </a:lnTo>
                <a:lnTo>
                  <a:pt x="0" y="3420429"/>
                </a:lnTo>
                <a:lnTo>
                  <a:pt x="10688839" y="3420429"/>
                </a:lnTo>
                <a:lnTo>
                  <a:pt x="1068883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771024" y="7084365"/>
            <a:ext cx="8446069" cy="2257815"/>
          </a:xfrm>
          <a:prstGeom prst="rect">
            <a:avLst/>
          </a:prstGeom>
        </p:spPr>
        <p:txBody>
          <a:bodyPr lIns="0" tIns="0" rIns="0" bIns="0" rtlCol="0" anchor="t">
            <a:spAutoFit/>
          </a:bodyPr>
          <a:lstStyle/>
          <a:p>
            <a:pPr algn="l">
              <a:lnSpc>
                <a:spcPts val="4541"/>
              </a:lnSpc>
            </a:pPr>
            <a:r>
              <a:rPr lang="en-US" sz="2551">
                <a:solidFill>
                  <a:srgbClr val="0B1320"/>
                </a:solidFill>
                <a:latin typeface="Kollektif"/>
                <a:ea typeface="Kollektif"/>
                <a:cs typeface="Kollektif"/>
                <a:sym typeface="Kollektif"/>
              </a:rPr>
              <a:t>·      It includes a searchable archive of passed ordinances, enabling users to easily find specific documents based on keywords or dates.</a:t>
            </a:r>
          </a:p>
          <a:p>
            <a:pPr algn="l">
              <a:lnSpc>
                <a:spcPts val="4185"/>
              </a:lnSpc>
            </a:pPr>
            <a:endParaRPr lang="en-US" sz="2551">
              <a:solidFill>
                <a:srgbClr val="0B1320"/>
              </a:solidFill>
              <a:latin typeface="Kollektif"/>
              <a:ea typeface="Kollektif"/>
              <a:cs typeface="Kollektif"/>
              <a:sym typeface="Kollektif"/>
            </a:endParaRPr>
          </a:p>
        </p:txBody>
      </p:sp>
      <p:sp>
        <p:nvSpPr>
          <p:cNvPr id="18" name="TextBox 18"/>
          <p:cNvSpPr txBox="1"/>
          <p:nvPr/>
        </p:nvSpPr>
        <p:spPr>
          <a:xfrm>
            <a:off x="6610054" y="9303913"/>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grpSp>
        <p:nvGrpSpPr>
          <p:cNvPr id="2" name="Group 2"/>
          <p:cNvGrpSpPr/>
          <p:nvPr/>
        </p:nvGrpSpPr>
        <p:grpSpPr>
          <a:xfrm rot="-4484591">
            <a:off x="8757363" y="-5220173"/>
            <a:ext cx="3112322" cy="9830537"/>
            <a:chOff x="0" y="0"/>
            <a:chExt cx="819706" cy="2589113"/>
          </a:xfrm>
        </p:grpSpPr>
        <p:sp>
          <p:nvSpPr>
            <p:cNvPr id="3" name="Freeform 3"/>
            <p:cNvSpPr/>
            <p:nvPr/>
          </p:nvSpPr>
          <p:spPr>
            <a:xfrm>
              <a:off x="0" y="0"/>
              <a:ext cx="819706" cy="2589113"/>
            </a:xfrm>
            <a:custGeom>
              <a:avLst/>
              <a:gdLst/>
              <a:ahLst/>
              <a:cxnLst/>
              <a:rect l="l" t="t" r="r" b="b"/>
              <a:pathLst>
                <a:path w="819706" h="2589113">
                  <a:moveTo>
                    <a:pt x="0" y="0"/>
                  </a:moveTo>
                  <a:lnTo>
                    <a:pt x="819706" y="0"/>
                  </a:lnTo>
                  <a:lnTo>
                    <a:pt x="819706" y="2589113"/>
                  </a:lnTo>
                  <a:lnTo>
                    <a:pt x="0" y="2589113"/>
                  </a:lnTo>
                  <a:close/>
                </a:path>
              </a:pathLst>
            </a:custGeom>
            <a:solidFill>
              <a:srgbClr val="497183"/>
            </a:solidFill>
          </p:spPr>
        </p:sp>
        <p:sp>
          <p:nvSpPr>
            <p:cNvPr id="4" name="TextBox 4"/>
            <p:cNvSpPr txBox="1"/>
            <p:nvPr/>
          </p:nvSpPr>
          <p:spPr>
            <a:xfrm>
              <a:off x="0" y="-47625"/>
              <a:ext cx="819706" cy="263673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995542">
            <a:off x="13963792" y="-1538917"/>
            <a:ext cx="6190387" cy="12187601"/>
            <a:chOff x="0" y="0"/>
            <a:chExt cx="1630390" cy="3209903"/>
          </a:xfrm>
        </p:grpSpPr>
        <p:sp>
          <p:nvSpPr>
            <p:cNvPr id="6" name="Freeform 6"/>
            <p:cNvSpPr/>
            <p:nvPr/>
          </p:nvSpPr>
          <p:spPr>
            <a:xfrm>
              <a:off x="0" y="0"/>
              <a:ext cx="1630390" cy="3209903"/>
            </a:xfrm>
            <a:custGeom>
              <a:avLst/>
              <a:gdLst/>
              <a:ahLst/>
              <a:cxnLst/>
              <a:rect l="l" t="t" r="r" b="b"/>
              <a:pathLst>
                <a:path w="1630390" h="3209903">
                  <a:moveTo>
                    <a:pt x="0" y="0"/>
                  </a:moveTo>
                  <a:lnTo>
                    <a:pt x="1630390" y="0"/>
                  </a:lnTo>
                  <a:lnTo>
                    <a:pt x="1630390" y="3209903"/>
                  </a:lnTo>
                  <a:lnTo>
                    <a:pt x="0" y="3209903"/>
                  </a:lnTo>
                  <a:close/>
                </a:path>
              </a:pathLst>
            </a:custGeom>
            <a:solidFill>
              <a:srgbClr val="0B1320"/>
            </a:solidFill>
          </p:spPr>
        </p:sp>
        <p:sp>
          <p:nvSpPr>
            <p:cNvPr id="7" name="TextBox 7"/>
            <p:cNvSpPr txBox="1"/>
            <p:nvPr/>
          </p:nvSpPr>
          <p:spPr>
            <a:xfrm>
              <a:off x="0" y="-47625"/>
              <a:ext cx="1630390" cy="325752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rot="-8100000">
            <a:off x="15504676" y="-466775"/>
            <a:ext cx="4655245" cy="5019188"/>
          </a:xfrm>
          <a:custGeom>
            <a:avLst/>
            <a:gdLst/>
            <a:ahLst/>
            <a:cxnLst/>
            <a:rect l="l" t="t" r="r" b="b"/>
            <a:pathLst>
              <a:path w="4655245" h="5019188">
                <a:moveTo>
                  <a:pt x="0" y="0"/>
                </a:moveTo>
                <a:lnTo>
                  <a:pt x="4655245" y="0"/>
                </a:lnTo>
                <a:lnTo>
                  <a:pt x="4655245" y="5019188"/>
                </a:lnTo>
                <a:lnTo>
                  <a:pt x="0" y="5019188"/>
                </a:lnTo>
                <a:lnTo>
                  <a:pt x="0" y="0"/>
                </a:lnTo>
                <a:close/>
              </a:path>
            </a:pathLst>
          </a:custGeom>
          <a:blipFill>
            <a:blip r:embed="rId2">
              <a:alphaModFix amt="17000"/>
              <a:extLst>
                <a:ext uri="{96DAC541-7B7A-43D3-8B79-37D633B846F1}">
                  <asvg:svgBlip xmlns:asvg="http://schemas.microsoft.com/office/drawing/2016/SVG/main" r:embed="rId3"/>
                </a:ext>
              </a:extLst>
            </a:blip>
            <a:stretch>
              <a:fillRect t="-46201" r="-61881"/>
            </a:stretch>
          </a:blipFill>
        </p:spPr>
      </p:sp>
      <p:sp>
        <p:nvSpPr>
          <p:cNvPr id="9" name="Freeform 9"/>
          <p:cNvSpPr/>
          <p:nvPr/>
        </p:nvSpPr>
        <p:spPr>
          <a:xfrm flipH="1">
            <a:off x="301779" y="1462637"/>
            <a:ext cx="10688839" cy="3420429"/>
          </a:xfrm>
          <a:custGeom>
            <a:avLst/>
            <a:gdLst/>
            <a:ahLst/>
            <a:cxnLst/>
            <a:rect l="l" t="t" r="r" b="b"/>
            <a:pathLst>
              <a:path w="10688839" h="3420429">
                <a:moveTo>
                  <a:pt x="10688840" y="0"/>
                </a:moveTo>
                <a:lnTo>
                  <a:pt x="0" y="0"/>
                </a:lnTo>
                <a:lnTo>
                  <a:pt x="0" y="3420429"/>
                </a:lnTo>
                <a:lnTo>
                  <a:pt x="10688840" y="3420429"/>
                </a:lnTo>
                <a:lnTo>
                  <a:pt x="1068884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1028700" y="436452"/>
            <a:ext cx="7303501" cy="1213071"/>
          </a:xfrm>
          <a:prstGeom prst="rect">
            <a:avLst/>
          </a:prstGeom>
        </p:spPr>
        <p:txBody>
          <a:bodyPr lIns="0" tIns="0" rIns="0" bIns="0" rtlCol="0" anchor="t">
            <a:spAutoFit/>
          </a:bodyPr>
          <a:lstStyle/>
          <a:p>
            <a:pPr algn="l">
              <a:lnSpc>
                <a:spcPts val="9475"/>
              </a:lnSpc>
            </a:pPr>
            <a:r>
              <a:rPr lang="en-US" sz="8168" b="1">
                <a:solidFill>
                  <a:srgbClr val="0B1320"/>
                </a:solidFill>
                <a:latin typeface="League Spartan"/>
                <a:ea typeface="League Spartan"/>
                <a:cs typeface="League Spartan"/>
                <a:sym typeface="League Spartan"/>
              </a:rPr>
              <a:t>Limitation</a:t>
            </a:r>
          </a:p>
        </p:txBody>
      </p:sp>
      <p:sp>
        <p:nvSpPr>
          <p:cNvPr id="11" name="TextBox 11"/>
          <p:cNvSpPr txBox="1"/>
          <p:nvPr/>
        </p:nvSpPr>
        <p:spPr>
          <a:xfrm>
            <a:off x="1072804" y="1783129"/>
            <a:ext cx="8446069" cy="2957576"/>
          </a:xfrm>
          <a:prstGeom prst="rect">
            <a:avLst/>
          </a:prstGeom>
        </p:spPr>
        <p:txBody>
          <a:bodyPr lIns="0" tIns="0" rIns="0" bIns="0" rtlCol="0" anchor="t">
            <a:spAutoFit/>
          </a:bodyPr>
          <a:lstStyle/>
          <a:p>
            <a:pPr algn="l">
              <a:lnSpc>
                <a:spcPts val="4716"/>
              </a:lnSpc>
            </a:pPr>
            <a:r>
              <a:rPr lang="en-US" sz="2649">
                <a:solidFill>
                  <a:srgbClr val="0B1320"/>
                </a:solidFill>
                <a:latin typeface="Kollektif"/>
                <a:ea typeface="Kollektif"/>
                <a:cs typeface="Kollektif"/>
                <a:sym typeface="Kollektif"/>
              </a:rPr>
              <a:t>·      This system is limited to managing ordinances and resolutions. It does not cover other administrative tasks such as financial records or human resources management.</a:t>
            </a:r>
          </a:p>
          <a:p>
            <a:pPr algn="l">
              <a:lnSpc>
                <a:spcPts val="4716"/>
              </a:lnSpc>
            </a:pPr>
            <a:endParaRPr lang="en-US" sz="2649">
              <a:solidFill>
                <a:srgbClr val="0B1320"/>
              </a:solidFill>
              <a:latin typeface="Kollektif"/>
              <a:ea typeface="Kollektif"/>
              <a:cs typeface="Kollektif"/>
              <a:sym typeface="Kollektif"/>
            </a:endParaRPr>
          </a:p>
        </p:txBody>
      </p:sp>
      <p:sp>
        <p:nvSpPr>
          <p:cNvPr id="12" name="TextBox 12"/>
          <p:cNvSpPr txBox="1"/>
          <p:nvPr/>
        </p:nvSpPr>
        <p:spPr>
          <a:xfrm>
            <a:off x="6911833" y="4002677"/>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1</a:t>
            </a:r>
          </a:p>
        </p:txBody>
      </p:sp>
      <p:sp>
        <p:nvSpPr>
          <p:cNvPr id="13" name="Freeform 13"/>
          <p:cNvSpPr/>
          <p:nvPr/>
        </p:nvSpPr>
        <p:spPr>
          <a:xfrm flipH="1">
            <a:off x="8647508" y="4496584"/>
            <a:ext cx="9466892" cy="3029405"/>
          </a:xfrm>
          <a:custGeom>
            <a:avLst/>
            <a:gdLst/>
            <a:ahLst/>
            <a:cxnLst/>
            <a:rect l="l" t="t" r="r" b="b"/>
            <a:pathLst>
              <a:path w="9466892" h="3029405">
                <a:moveTo>
                  <a:pt x="9466892" y="0"/>
                </a:moveTo>
                <a:lnTo>
                  <a:pt x="0" y="0"/>
                </a:lnTo>
                <a:lnTo>
                  <a:pt x="0" y="3029405"/>
                </a:lnTo>
                <a:lnTo>
                  <a:pt x="9466892" y="3029405"/>
                </a:lnTo>
                <a:lnTo>
                  <a:pt x="946689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9157919" y="4797734"/>
            <a:ext cx="8446069" cy="2367026"/>
          </a:xfrm>
          <a:prstGeom prst="rect">
            <a:avLst/>
          </a:prstGeom>
        </p:spPr>
        <p:txBody>
          <a:bodyPr lIns="0" tIns="0" rIns="0" bIns="0" rtlCol="0" anchor="t">
            <a:spAutoFit/>
          </a:bodyPr>
          <a:lstStyle/>
          <a:p>
            <a:pPr algn="l">
              <a:lnSpc>
                <a:spcPts val="4716"/>
              </a:lnSpc>
            </a:pPr>
            <a:r>
              <a:rPr lang="en-US" sz="2649">
                <a:solidFill>
                  <a:srgbClr val="0B1320"/>
                </a:solidFill>
                <a:latin typeface="Kollektif"/>
                <a:ea typeface="Kollektif"/>
                <a:cs typeface="Kollektif"/>
                <a:sym typeface="Kollektif"/>
              </a:rPr>
              <a:t>·      The system requires a stable internet connection and will not function offline, limiting access for users in areas with poor connectivity.</a:t>
            </a:r>
          </a:p>
          <a:p>
            <a:pPr algn="l">
              <a:lnSpc>
                <a:spcPts val="4716"/>
              </a:lnSpc>
            </a:pPr>
            <a:endParaRPr lang="en-US" sz="2649">
              <a:solidFill>
                <a:srgbClr val="0B1320"/>
              </a:solidFill>
              <a:latin typeface="Kollektif"/>
              <a:ea typeface="Kollektif"/>
              <a:cs typeface="Kollektif"/>
              <a:sym typeface="Kollektif"/>
            </a:endParaRPr>
          </a:p>
        </p:txBody>
      </p:sp>
      <p:sp>
        <p:nvSpPr>
          <p:cNvPr id="15" name="TextBox 15"/>
          <p:cNvSpPr txBox="1"/>
          <p:nvPr/>
        </p:nvSpPr>
        <p:spPr>
          <a:xfrm>
            <a:off x="14652260" y="6706723"/>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2</a:t>
            </a:r>
          </a:p>
        </p:txBody>
      </p:sp>
      <p:sp>
        <p:nvSpPr>
          <p:cNvPr id="16" name="Freeform 16"/>
          <p:cNvSpPr/>
          <p:nvPr/>
        </p:nvSpPr>
        <p:spPr>
          <a:xfrm flipH="1">
            <a:off x="0" y="6763873"/>
            <a:ext cx="10688839" cy="3420429"/>
          </a:xfrm>
          <a:custGeom>
            <a:avLst/>
            <a:gdLst/>
            <a:ahLst/>
            <a:cxnLst/>
            <a:rect l="l" t="t" r="r" b="b"/>
            <a:pathLst>
              <a:path w="10688839" h="3420429">
                <a:moveTo>
                  <a:pt x="10688839" y="0"/>
                </a:moveTo>
                <a:lnTo>
                  <a:pt x="0" y="0"/>
                </a:lnTo>
                <a:lnTo>
                  <a:pt x="0" y="3420429"/>
                </a:lnTo>
                <a:lnTo>
                  <a:pt x="10688839" y="3420429"/>
                </a:lnTo>
                <a:lnTo>
                  <a:pt x="1068883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771024" y="7243889"/>
            <a:ext cx="8446069" cy="1776358"/>
          </a:xfrm>
          <a:prstGeom prst="rect">
            <a:avLst/>
          </a:prstGeom>
        </p:spPr>
        <p:txBody>
          <a:bodyPr lIns="0" tIns="0" rIns="0" bIns="0" rtlCol="0" anchor="t">
            <a:spAutoFit/>
          </a:bodyPr>
          <a:lstStyle/>
          <a:p>
            <a:pPr algn="l">
              <a:lnSpc>
                <a:spcPts val="4719"/>
              </a:lnSpc>
            </a:pPr>
            <a:r>
              <a:rPr lang="en-US" sz="2651">
                <a:solidFill>
                  <a:srgbClr val="0B1320"/>
                </a:solidFill>
                <a:latin typeface="Kollektif"/>
                <a:ea typeface="Kollektif"/>
                <a:cs typeface="Kollektif"/>
                <a:sym typeface="Kollektif"/>
              </a:rPr>
              <a:t>Public access will be limited to viewing information, while only authorized personnel will be able to upload, edit, or manage documents within the system.</a:t>
            </a:r>
          </a:p>
        </p:txBody>
      </p:sp>
      <p:sp>
        <p:nvSpPr>
          <p:cNvPr id="18" name="TextBox 18"/>
          <p:cNvSpPr txBox="1"/>
          <p:nvPr/>
        </p:nvSpPr>
        <p:spPr>
          <a:xfrm>
            <a:off x="6610054" y="9303913"/>
            <a:ext cx="2607040" cy="579032"/>
          </a:xfrm>
          <a:prstGeom prst="rect">
            <a:avLst/>
          </a:prstGeom>
        </p:spPr>
        <p:txBody>
          <a:bodyPr lIns="0" tIns="0" rIns="0" bIns="0" rtlCol="0" anchor="t">
            <a:spAutoFit/>
          </a:bodyPr>
          <a:lstStyle/>
          <a:p>
            <a:pPr algn="ctr">
              <a:lnSpc>
                <a:spcPts val="4834"/>
              </a:lnSpc>
            </a:pPr>
            <a:r>
              <a:rPr lang="en-US" sz="3453" b="1">
                <a:solidFill>
                  <a:srgbClr val="F3F6FA"/>
                </a:solidFill>
                <a:latin typeface="League Spartan"/>
                <a:ea typeface="League Spartan"/>
                <a:cs typeface="League Spartan"/>
                <a:sym typeface="League Spartan"/>
              </a:rPr>
              <a:t>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a:extLst>
            <a:ext uri="{FF2B5EF4-FFF2-40B4-BE49-F238E27FC236}">
              <a16:creationId xmlns:a16="http://schemas.microsoft.com/office/drawing/2014/main" id="{E2AF9D02-3C46-5560-59B4-FF9934563D1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60626F7-0357-50FB-C565-143547D11A0D}"/>
              </a:ext>
            </a:extLst>
          </p:cNvPr>
          <p:cNvGrpSpPr/>
          <p:nvPr/>
        </p:nvGrpSpPr>
        <p:grpSpPr>
          <a:xfrm rot="-5134293">
            <a:off x="952766" y="3512124"/>
            <a:ext cx="4160046" cy="12620541"/>
            <a:chOff x="0" y="0"/>
            <a:chExt cx="1095650" cy="3323928"/>
          </a:xfrm>
        </p:grpSpPr>
        <p:sp>
          <p:nvSpPr>
            <p:cNvPr id="3" name="Freeform 3">
              <a:extLst>
                <a:ext uri="{FF2B5EF4-FFF2-40B4-BE49-F238E27FC236}">
                  <a16:creationId xmlns:a16="http://schemas.microsoft.com/office/drawing/2014/main" id="{48CF66C3-6B23-F97D-244A-D93B351ED9D0}"/>
                </a:ext>
              </a:extLst>
            </p:cNvPr>
            <p:cNvSpPr/>
            <p:nvPr/>
          </p:nvSpPr>
          <p:spPr>
            <a:xfrm>
              <a:off x="0" y="0"/>
              <a:ext cx="1095650" cy="3323929"/>
            </a:xfrm>
            <a:custGeom>
              <a:avLst/>
              <a:gdLst/>
              <a:ahLst/>
              <a:cxnLst/>
              <a:rect l="l" t="t" r="r" b="b"/>
              <a:pathLst>
                <a:path w="1095650" h="3323929">
                  <a:moveTo>
                    <a:pt x="0" y="0"/>
                  </a:moveTo>
                  <a:lnTo>
                    <a:pt x="1095650" y="0"/>
                  </a:lnTo>
                  <a:lnTo>
                    <a:pt x="1095650" y="3323929"/>
                  </a:lnTo>
                  <a:lnTo>
                    <a:pt x="0" y="3323929"/>
                  </a:lnTo>
                  <a:close/>
                </a:path>
              </a:pathLst>
            </a:custGeom>
            <a:solidFill>
              <a:srgbClr val="497183"/>
            </a:solidFill>
          </p:spPr>
        </p:sp>
        <p:sp>
          <p:nvSpPr>
            <p:cNvPr id="4" name="TextBox 4">
              <a:extLst>
                <a:ext uri="{FF2B5EF4-FFF2-40B4-BE49-F238E27FC236}">
                  <a16:creationId xmlns:a16="http://schemas.microsoft.com/office/drawing/2014/main" id="{EC161C83-9D59-CBDB-EF26-E6EE0AFFD542}"/>
                </a:ext>
              </a:extLst>
            </p:cNvPr>
            <p:cNvSpPr txBox="1"/>
            <p:nvPr/>
          </p:nvSpPr>
          <p:spPr>
            <a:xfrm>
              <a:off x="0" y="-47625"/>
              <a:ext cx="1095650" cy="3371553"/>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64D2A4B0-0405-66BE-3169-F90F6EE96802}"/>
              </a:ext>
            </a:extLst>
          </p:cNvPr>
          <p:cNvGrpSpPr/>
          <p:nvPr/>
        </p:nvGrpSpPr>
        <p:grpSpPr>
          <a:xfrm rot="-1710493">
            <a:off x="9695359" y="3929970"/>
            <a:ext cx="15424018" cy="8073552"/>
            <a:chOff x="0" y="0"/>
            <a:chExt cx="4062293" cy="2126368"/>
          </a:xfrm>
        </p:grpSpPr>
        <p:sp>
          <p:nvSpPr>
            <p:cNvPr id="6" name="Freeform 6">
              <a:extLst>
                <a:ext uri="{FF2B5EF4-FFF2-40B4-BE49-F238E27FC236}">
                  <a16:creationId xmlns:a16="http://schemas.microsoft.com/office/drawing/2014/main" id="{F6D59D2E-6AFB-CCC9-B8AA-8F9E28E460F6}"/>
                </a:ext>
              </a:extLst>
            </p:cNvPr>
            <p:cNvSpPr/>
            <p:nvPr/>
          </p:nvSpPr>
          <p:spPr>
            <a:xfrm>
              <a:off x="0" y="0"/>
              <a:ext cx="4062293" cy="2126368"/>
            </a:xfrm>
            <a:custGeom>
              <a:avLst/>
              <a:gdLst/>
              <a:ahLst/>
              <a:cxnLst/>
              <a:rect l="l" t="t" r="r" b="b"/>
              <a:pathLst>
                <a:path w="4062293" h="2126368">
                  <a:moveTo>
                    <a:pt x="0" y="0"/>
                  </a:moveTo>
                  <a:lnTo>
                    <a:pt x="4062293" y="0"/>
                  </a:lnTo>
                  <a:lnTo>
                    <a:pt x="4062293" y="2126368"/>
                  </a:lnTo>
                  <a:lnTo>
                    <a:pt x="0" y="2126368"/>
                  </a:lnTo>
                  <a:close/>
                </a:path>
              </a:pathLst>
            </a:custGeom>
            <a:solidFill>
              <a:srgbClr val="F3F6FA"/>
            </a:solidFill>
          </p:spPr>
        </p:sp>
        <p:sp>
          <p:nvSpPr>
            <p:cNvPr id="7" name="TextBox 7">
              <a:extLst>
                <a:ext uri="{FF2B5EF4-FFF2-40B4-BE49-F238E27FC236}">
                  <a16:creationId xmlns:a16="http://schemas.microsoft.com/office/drawing/2014/main" id="{FC14EE25-C918-53F7-2F8B-E18A2F8BE3BE}"/>
                </a:ext>
              </a:extLst>
            </p:cNvPr>
            <p:cNvSpPr txBox="1"/>
            <p:nvPr/>
          </p:nvSpPr>
          <p:spPr>
            <a:xfrm>
              <a:off x="0" y="-47625"/>
              <a:ext cx="4062293" cy="2173993"/>
            </a:xfrm>
            <a:prstGeom prst="rect">
              <a:avLst/>
            </a:prstGeom>
          </p:spPr>
          <p:txBody>
            <a:bodyPr lIns="50800" tIns="50800" rIns="50800" bIns="50800" rtlCol="0" anchor="ctr"/>
            <a:lstStyle/>
            <a:p>
              <a:pPr algn="ctr">
                <a:lnSpc>
                  <a:spcPts val="2659"/>
                </a:lnSpc>
              </a:pPr>
              <a:endParaRPr/>
            </a:p>
          </p:txBody>
        </p:sp>
      </p:grpSp>
      <p:sp>
        <p:nvSpPr>
          <p:cNvPr id="8" name="Freeform 8">
            <a:extLst>
              <a:ext uri="{FF2B5EF4-FFF2-40B4-BE49-F238E27FC236}">
                <a16:creationId xmlns:a16="http://schemas.microsoft.com/office/drawing/2014/main" id="{714CD3C1-F888-0783-E2ED-535AEF419D53}"/>
              </a:ext>
            </a:extLst>
          </p:cNvPr>
          <p:cNvSpPr/>
          <p:nvPr/>
        </p:nvSpPr>
        <p:spPr>
          <a:xfrm>
            <a:off x="13925514" y="529465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7F45787A-F1B1-0FAA-C63A-436549D7DC44}"/>
              </a:ext>
            </a:extLst>
          </p:cNvPr>
          <p:cNvSpPr txBox="1"/>
          <p:nvPr/>
        </p:nvSpPr>
        <p:spPr>
          <a:xfrm>
            <a:off x="1028700" y="1880121"/>
            <a:ext cx="6535341" cy="1089018"/>
          </a:xfrm>
          <a:prstGeom prst="rect">
            <a:avLst/>
          </a:prstGeom>
        </p:spPr>
        <p:txBody>
          <a:bodyPr lIns="0" tIns="0" rIns="0" bIns="0" rtlCol="0" anchor="t">
            <a:spAutoFit/>
          </a:bodyPr>
          <a:lstStyle/>
          <a:p>
            <a:pPr algn="l">
              <a:lnSpc>
                <a:spcPts val="8133"/>
              </a:lnSpc>
            </a:pPr>
            <a:r>
              <a:rPr lang="en-US" sz="8299" b="1">
                <a:solidFill>
                  <a:srgbClr val="F3F6FA"/>
                </a:solidFill>
                <a:latin typeface="League Spartan"/>
                <a:ea typeface="League Spartan"/>
                <a:cs typeface="League Spartan"/>
                <a:sym typeface="League Spartan"/>
              </a:rPr>
              <a:t>Conclusion</a:t>
            </a:r>
          </a:p>
        </p:txBody>
      </p:sp>
      <p:sp>
        <p:nvSpPr>
          <p:cNvPr id="10" name="TextBox 10">
            <a:extLst>
              <a:ext uri="{FF2B5EF4-FFF2-40B4-BE49-F238E27FC236}">
                <a16:creationId xmlns:a16="http://schemas.microsoft.com/office/drawing/2014/main" id="{DFF41382-C46C-C345-2F5E-F9ED70954A12}"/>
              </a:ext>
            </a:extLst>
          </p:cNvPr>
          <p:cNvSpPr txBox="1"/>
          <p:nvPr/>
        </p:nvSpPr>
        <p:spPr>
          <a:xfrm>
            <a:off x="1028700" y="3037291"/>
            <a:ext cx="10594666" cy="4238509"/>
          </a:xfrm>
          <a:prstGeom prst="rect">
            <a:avLst/>
          </a:prstGeom>
        </p:spPr>
        <p:txBody>
          <a:bodyPr lIns="0" tIns="0" rIns="0" bIns="0" rtlCol="0" anchor="t">
            <a:spAutoFit/>
          </a:bodyPr>
          <a:lstStyle/>
          <a:p>
            <a:pPr algn="just">
              <a:lnSpc>
                <a:spcPts val="6677"/>
              </a:lnSpc>
            </a:pPr>
            <a:r>
              <a:rPr lang="en-US" sz="3751">
                <a:solidFill>
                  <a:srgbClr val="F3F6FA"/>
                </a:solidFill>
                <a:latin typeface="Kollektif"/>
                <a:ea typeface="Kollektif"/>
                <a:cs typeface="Kollektif"/>
                <a:sym typeface="Kollektif"/>
              </a:rPr>
              <a:t>The Smart Ordinance Tracker will transform Cuyapo’s legislative process by improving efficiency, transparency, and public engagement, ultimately leading to better governance and service to the community.</a:t>
            </a:r>
          </a:p>
        </p:txBody>
      </p:sp>
      <p:sp>
        <p:nvSpPr>
          <p:cNvPr id="11" name="Freeform 11">
            <a:extLst>
              <a:ext uri="{FF2B5EF4-FFF2-40B4-BE49-F238E27FC236}">
                <a16:creationId xmlns:a16="http://schemas.microsoft.com/office/drawing/2014/main" id="{4433A547-BAE7-BE75-8946-018193DCE7FD}"/>
              </a:ext>
            </a:extLst>
          </p:cNvPr>
          <p:cNvSpPr/>
          <p:nvPr/>
        </p:nvSpPr>
        <p:spPr>
          <a:xfrm rot="-3004931" flipH="1" flipV="1">
            <a:off x="10784212" y="7050820"/>
            <a:ext cx="4379678" cy="6903771"/>
          </a:xfrm>
          <a:custGeom>
            <a:avLst/>
            <a:gdLst/>
            <a:ahLst/>
            <a:cxnLst/>
            <a:rect l="l" t="t" r="r" b="b"/>
            <a:pathLst>
              <a:path w="4379678" h="6903771">
                <a:moveTo>
                  <a:pt x="4379678" y="6903771"/>
                </a:moveTo>
                <a:lnTo>
                  <a:pt x="0" y="6903771"/>
                </a:lnTo>
                <a:lnTo>
                  <a:pt x="0" y="0"/>
                </a:lnTo>
                <a:lnTo>
                  <a:pt x="4379678" y="0"/>
                </a:lnTo>
                <a:lnTo>
                  <a:pt x="4379678" y="6903771"/>
                </a:lnTo>
                <a:close/>
              </a:path>
            </a:pathLst>
          </a:custGeom>
          <a:blipFill>
            <a:blip r:embed="rId4">
              <a:alphaModFix amt="64000"/>
              <a:extLst>
                <a:ext uri="{96DAC541-7B7A-43D3-8B79-37D633B846F1}">
                  <asvg:svgBlip xmlns:asvg="http://schemas.microsoft.com/office/drawing/2016/SVG/main" r:embed="rId5"/>
                </a:ext>
              </a:extLst>
            </a:blip>
            <a:stretch>
              <a:fillRect r="-61881"/>
            </a:stretch>
          </a:blipFill>
        </p:spPr>
      </p:sp>
    </p:spTree>
    <p:extLst>
      <p:ext uri="{BB962C8B-B14F-4D97-AF65-F5344CB8AC3E}">
        <p14:creationId xmlns:p14="http://schemas.microsoft.com/office/powerpoint/2010/main" val="386843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sp>
        <p:nvSpPr>
          <p:cNvPr id="2" name="Freeform 2"/>
          <p:cNvSpPr/>
          <p:nvPr/>
        </p:nvSpPr>
        <p:spPr>
          <a:xfrm rot="5400000" flipV="1">
            <a:off x="8996924" y="-1810932"/>
            <a:ext cx="11205779" cy="10911627"/>
          </a:xfrm>
          <a:custGeom>
            <a:avLst/>
            <a:gdLst/>
            <a:ahLst/>
            <a:cxnLst/>
            <a:rect l="l" t="t" r="r" b="b"/>
            <a:pathLst>
              <a:path w="11205779" h="10911627">
                <a:moveTo>
                  <a:pt x="0" y="10911627"/>
                </a:moveTo>
                <a:lnTo>
                  <a:pt x="11205779" y="10911627"/>
                </a:lnTo>
                <a:lnTo>
                  <a:pt x="11205779" y="0"/>
                </a:lnTo>
                <a:lnTo>
                  <a:pt x="0" y="0"/>
                </a:lnTo>
                <a:lnTo>
                  <a:pt x="0" y="10911627"/>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1803481">
            <a:off x="-1558769" y="-2721739"/>
            <a:ext cx="7821074" cy="19539727"/>
            <a:chOff x="0" y="0"/>
            <a:chExt cx="2059871" cy="5146266"/>
          </a:xfrm>
        </p:grpSpPr>
        <p:sp>
          <p:nvSpPr>
            <p:cNvPr id="4" name="Freeform 4"/>
            <p:cNvSpPr/>
            <p:nvPr/>
          </p:nvSpPr>
          <p:spPr>
            <a:xfrm>
              <a:off x="0" y="0"/>
              <a:ext cx="2059872" cy="5146266"/>
            </a:xfrm>
            <a:custGeom>
              <a:avLst/>
              <a:gdLst/>
              <a:ahLst/>
              <a:cxnLst/>
              <a:rect l="l" t="t" r="r" b="b"/>
              <a:pathLst>
                <a:path w="2059872" h="5146266">
                  <a:moveTo>
                    <a:pt x="0" y="0"/>
                  </a:moveTo>
                  <a:lnTo>
                    <a:pt x="2059872" y="0"/>
                  </a:lnTo>
                  <a:lnTo>
                    <a:pt x="2059872" y="5146266"/>
                  </a:lnTo>
                  <a:lnTo>
                    <a:pt x="0" y="5146266"/>
                  </a:lnTo>
                  <a:close/>
                </a:path>
              </a:pathLst>
            </a:custGeom>
            <a:solidFill>
              <a:srgbClr val="0B1320"/>
            </a:solidFill>
          </p:spPr>
        </p:sp>
        <p:sp>
          <p:nvSpPr>
            <p:cNvPr id="5" name="TextBox 5"/>
            <p:cNvSpPr txBox="1"/>
            <p:nvPr/>
          </p:nvSpPr>
          <p:spPr>
            <a:xfrm>
              <a:off x="0" y="-47625"/>
              <a:ext cx="2059871" cy="5193891"/>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425876">
            <a:off x="7248318" y="8786475"/>
            <a:ext cx="12022786" cy="2391367"/>
            <a:chOff x="0" y="0"/>
            <a:chExt cx="3166495" cy="629825"/>
          </a:xfrm>
        </p:grpSpPr>
        <p:sp>
          <p:nvSpPr>
            <p:cNvPr id="7" name="Freeform 7"/>
            <p:cNvSpPr/>
            <p:nvPr/>
          </p:nvSpPr>
          <p:spPr>
            <a:xfrm>
              <a:off x="0" y="0"/>
              <a:ext cx="3166495" cy="629825"/>
            </a:xfrm>
            <a:custGeom>
              <a:avLst/>
              <a:gdLst/>
              <a:ahLst/>
              <a:cxnLst/>
              <a:rect l="l" t="t" r="r" b="b"/>
              <a:pathLst>
                <a:path w="3166495" h="629825">
                  <a:moveTo>
                    <a:pt x="0" y="0"/>
                  </a:moveTo>
                  <a:lnTo>
                    <a:pt x="3166495" y="0"/>
                  </a:lnTo>
                  <a:lnTo>
                    <a:pt x="3166495" y="629825"/>
                  </a:lnTo>
                  <a:lnTo>
                    <a:pt x="0" y="629825"/>
                  </a:lnTo>
                  <a:close/>
                </a:path>
              </a:pathLst>
            </a:custGeom>
            <a:solidFill>
              <a:srgbClr val="497183"/>
            </a:solidFill>
          </p:spPr>
        </p:sp>
        <p:sp>
          <p:nvSpPr>
            <p:cNvPr id="8" name="TextBox 8"/>
            <p:cNvSpPr txBox="1"/>
            <p:nvPr/>
          </p:nvSpPr>
          <p:spPr>
            <a:xfrm>
              <a:off x="0" y="-47625"/>
              <a:ext cx="3166495" cy="677450"/>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5289240" flipH="1">
            <a:off x="-2960106" y="-896765"/>
            <a:ext cx="6656198" cy="5258396"/>
          </a:xfrm>
          <a:custGeom>
            <a:avLst/>
            <a:gdLst/>
            <a:ahLst/>
            <a:cxnLst/>
            <a:rect l="l" t="t" r="r" b="b"/>
            <a:pathLst>
              <a:path w="6656198" h="5258396">
                <a:moveTo>
                  <a:pt x="6656198" y="0"/>
                </a:moveTo>
                <a:lnTo>
                  <a:pt x="0" y="0"/>
                </a:lnTo>
                <a:lnTo>
                  <a:pt x="0" y="5258397"/>
                </a:lnTo>
                <a:lnTo>
                  <a:pt x="6656198" y="5258397"/>
                </a:lnTo>
                <a:lnTo>
                  <a:pt x="6656198"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sp>
      <p:sp>
        <p:nvSpPr>
          <p:cNvPr id="10" name="TextBox 10"/>
          <p:cNvSpPr txBox="1"/>
          <p:nvPr/>
        </p:nvSpPr>
        <p:spPr>
          <a:xfrm>
            <a:off x="8728844" y="4250254"/>
            <a:ext cx="8530456" cy="1809540"/>
          </a:xfrm>
          <a:prstGeom prst="rect">
            <a:avLst/>
          </a:prstGeom>
        </p:spPr>
        <p:txBody>
          <a:bodyPr lIns="0" tIns="0" rIns="0" bIns="0" rtlCol="0" anchor="t">
            <a:spAutoFit/>
          </a:bodyPr>
          <a:lstStyle/>
          <a:p>
            <a:pPr algn="r">
              <a:lnSpc>
                <a:spcPts val="14706"/>
              </a:lnSpc>
            </a:pPr>
            <a:r>
              <a:rPr lang="en-US" sz="10504" b="1">
                <a:solidFill>
                  <a:srgbClr val="0B1320"/>
                </a:solidFill>
                <a:latin typeface="League Spartan"/>
                <a:ea typeface="League Spartan"/>
                <a:cs typeface="League Spartan"/>
                <a:sym typeface="League Spartan"/>
              </a:rPr>
              <a:t>Thank You</a:t>
            </a:r>
          </a:p>
        </p:txBody>
      </p:sp>
      <p:sp>
        <p:nvSpPr>
          <p:cNvPr id="11" name="TextBox 11"/>
          <p:cNvSpPr txBox="1"/>
          <p:nvPr/>
        </p:nvSpPr>
        <p:spPr>
          <a:xfrm>
            <a:off x="10102874" y="5821670"/>
            <a:ext cx="7156426" cy="1152429"/>
          </a:xfrm>
          <a:prstGeom prst="rect">
            <a:avLst/>
          </a:prstGeom>
        </p:spPr>
        <p:txBody>
          <a:bodyPr lIns="0" tIns="0" rIns="0" bIns="0" rtlCol="0" anchor="t">
            <a:spAutoFit/>
          </a:bodyPr>
          <a:lstStyle/>
          <a:p>
            <a:pPr algn="r">
              <a:lnSpc>
                <a:spcPts val="8403"/>
              </a:lnSpc>
            </a:pPr>
            <a:r>
              <a:rPr lang="en-US" sz="6002">
                <a:solidFill>
                  <a:srgbClr val="1C3F60"/>
                </a:solidFill>
                <a:latin typeface="Kollektif"/>
                <a:ea typeface="Kollektif"/>
                <a:cs typeface="Kollektif"/>
                <a:sym typeface="Kollektif"/>
              </a:rPr>
              <a:t>For Your Attention</a:t>
            </a:r>
          </a:p>
        </p:txBody>
      </p:sp>
      <p:sp>
        <p:nvSpPr>
          <p:cNvPr id="12" name="TextBox 12"/>
          <p:cNvSpPr txBox="1"/>
          <p:nvPr/>
        </p:nvSpPr>
        <p:spPr>
          <a:xfrm>
            <a:off x="6966263" y="838200"/>
            <a:ext cx="10293037" cy="921337"/>
          </a:xfrm>
          <a:prstGeom prst="rect">
            <a:avLst/>
          </a:prstGeom>
        </p:spPr>
        <p:txBody>
          <a:bodyPr lIns="0" tIns="0" rIns="0" bIns="0" rtlCol="0" anchor="t">
            <a:spAutoFit/>
          </a:bodyPr>
          <a:lstStyle/>
          <a:p>
            <a:pPr algn="r">
              <a:lnSpc>
                <a:spcPts val="6722"/>
              </a:lnSpc>
            </a:pPr>
            <a:r>
              <a:rPr lang="en-US" sz="4801">
                <a:solidFill>
                  <a:srgbClr val="0B1320"/>
                </a:solidFill>
                <a:latin typeface="Kollektif"/>
                <a:ea typeface="Kollektif"/>
                <a:cs typeface="Kollektif"/>
                <a:sym typeface="Kollektif"/>
              </a:rPr>
              <a:t>College for Research and Technology</a:t>
            </a:r>
          </a:p>
        </p:txBody>
      </p:sp>
      <p:sp>
        <p:nvSpPr>
          <p:cNvPr id="13" name="AutoShape 13"/>
          <p:cNvSpPr/>
          <p:nvPr/>
        </p:nvSpPr>
        <p:spPr>
          <a:xfrm rot="-2168403">
            <a:off x="2758997" y="9336932"/>
            <a:ext cx="5768425" cy="0"/>
          </a:xfrm>
          <a:prstGeom prst="line">
            <a:avLst/>
          </a:prstGeom>
          <a:ln w="38100" cap="flat">
            <a:solidFill>
              <a:srgbClr val="F3F6FA"/>
            </a:solidFill>
            <a:prstDash val="solid"/>
            <a:headEnd type="none" w="sm" len="sm"/>
            <a:tailEnd type="none" w="sm" len="sm"/>
          </a:ln>
        </p:spPr>
      </p:sp>
      <p:sp>
        <p:nvSpPr>
          <p:cNvPr id="14" name="TextBox 14"/>
          <p:cNvSpPr txBox="1"/>
          <p:nvPr/>
        </p:nvSpPr>
        <p:spPr>
          <a:xfrm>
            <a:off x="367993" y="6397584"/>
            <a:ext cx="7805242" cy="3584575"/>
          </a:xfrm>
          <a:prstGeom prst="rect">
            <a:avLst/>
          </a:prstGeom>
        </p:spPr>
        <p:txBody>
          <a:bodyPr lIns="0" tIns="0" rIns="0" bIns="0" rtlCol="0" anchor="t">
            <a:spAutoFit/>
          </a:bodyPr>
          <a:lstStyle/>
          <a:p>
            <a:pPr algn="l">
              <a:lnSpc>
                <a:spcPts val="5600"/>
              </a:lnSpc>
            </a:pPr>
            <a:r>
              <a:rPr lang="en-US" sz="4000">
                <a:solidFill>
                  <a:srgbClr val="F3F6FA"/>
                </a:solidFill>
                <a:latin typeface="Kollektif"/>
                <a:ea typeface="Kollektif"/>
                <a:cs typeface="Kollektif"/>
                <a:sym typeface="Kollektif"/>
              </a:rPr>
              <a:t>Ma. Nikka Parungao</a:t>
            </a:r>
          </a:p>
          <a:p>
            <a:pPr algn="l">
              <a:lnSpc>
                <a:spcPts val="5600"/>
              </a:lnSpc>
            </a:pPr>
            <a:r>
              <a:rPr lang="en-US" sz="4000">
                <a:solidFill>
                  <a:srgbClr val="F3F6FA"/>
                </a:solidFill>
                <a:latin typeface="Kollektif"/>
                <a:ea typeface="Kollektif"/>
                <a:cs typeface="Kollektif"/>
                <a:sym typeface="Kollektif"/>
              </a:rPr>
              <a:t>Cezar Sadio</a:t>
            </a:r>
          </a:p>
          <a:p>
            <a:pPr algn="l">
              <a:lnSpc>
                <a:spcPts val="5600"/>
              </a:lnSpc>
            </a:pPr>
            <a:r>
              <a:rPr lang="en-US" sz="4000">
                <a:solidFill>
                  <a:srgbClr val="F3F6FA"/>
                </a:solidFill>
                <a:latin typeface="Kollektif"/>
                <a:ea typeface="Kollektif"/>
                <a:cs typeface="Kollektif"/>
                <a:sym typeface="Kollektif"/>
              </a:rPr>
              <a:t>Dherwin Ladon</a:t>
            </a:r>
          </a:p>
          <a:p>
            <a:pPr algn="l">
              <a:lnSpc>
                <a:spcPts val="5600"/>
              </a:lnSpc>
            </a:pPr>
            <a:r>
              <a:rPr lang="en-US" sz="4000">
                <a:solidFill>
                  <a:srgbClr val="F3F6FA"/>
                </a:solidFill>
                <a:latin typeface="Kollektif"/>
                <a:ea typeface="Kollektif"/>
                <a:cs typeface="Kollektif"/>
                <a:sym typeface="Kollektif"/>
              </a:rPr>
              <a:t>Chris John Matias</a:t>
            </a:r>
          </a:p>
          <a:p>
            <a:pPr algn="l">
              <a:lnSpc>
                <a:spcPts val="5600"/>
              </a:lnSpc>
            </a:pPr>
            <a:r>
              <a:rPr lang="en-US" sz="4000">
                <a:solidFill>
                  <a:srgbClr val="F3F6FA"/>
                </a:solidFill>
                <a:latin typeface="Kollektif"/>
                <a:ea typeface="Kollektif"/>
                <a:cs typeface="Kollektif"/>
                <a:sym typeface="Kollektif"/>
              </a:rPr>
              <a:t>John Aldrin Cachuela</a:t>
            </a:r>
          </a:p>
        </p:txBody>
      </p:sp>
      <p:sp>
        <p:nvSpPr>
          <p:cNvPr id="15" name="TextBox 15"/>
          <p:cNvSpPr txBox="1"/>
          <p:nvPr/>
        </p:nvSpPr>
        <p:spPr>
          <a:xfrm>
            <a:off x="14995146" y="9383511"/>
            <a:ext cx="6585708" cy="732536"/>
          </a:xfrm>
          <a:prstGeom prst="rect">
            <a:avLst/>
          </a:prstGeom>
        </p:spPr>
        <p:txBody>
          <a:bodyPr lIns="0" tIns="0" rIns="0" bIns="0" rtlCol="0" anchor="t">
            <a:spAutoFit/>
          </a:bodyPr>
          <a:lstStyle/>
          <a:p>
            <a:pPr algn="l">
              <a:lnSpc>
                <a:spcPts val="5335"/>
              </a:lnSpc>
            </a:pPr>
            <a:r>
              <a:rPr lang="en-US" sz="3811">
                <a:solidFill>
                  <a:srgbClr val="F3F6FA"/>
                </a:solidFill>
                <a:latin typeface="Kollektif"/>
                <a:ea typeface="Kollektif"/>
                <a:cs typeface="Kollektif"/>
                <a:sym typeface="Kollektif"/>
              </a:rPr>
              <a:t> BSIT |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sp>
        <p:nvSpPr>
          <p:cNvPr id="2" name="Freeform 2"/>
          <p:cNvSpPr/>
          <p:nvPr/>
        </p:nvSpPr>
        <p:spPr>
          <a:xfrm rot="5400000">
            <a:off x="-439437" y="-2968934"/>
            <a:ext cx="6922219" cy="10911627"/>
          </a:xfrm>
          <a:custGeom>
            <a:avLst/>
            <a:gdLst/>
            <a:ahLst/>
            <a:cxnLst/>
            <a:rect l="l" t="t" r="r" b="b"/>
            <a:pathLst>
              <a:path w="6922219" h="10911627">
                <a:moveTo>
                  <a:pt x="0" y="0"/>
                </a:moveTo>
                <a:lnTo>
                  <a:pt x="6922219" y="0"/>
                </a:lnTo>
                <a:lnTo>
                  <a:pt x="6922219" y="10911627"/>
                </a:lnTo>
                <a:lnTo>
                  <a:pt x="0" y="10911627"/>
                </a:lnTo>
                <a:lnTo>
                  <a:pt x="0" y="0"/>
                </a:lnTo>
                <a:close/>
              </a:path>
            </a:pathLst>
          </a:custGeom>
          <a:blipFill>
            <a:blip r:embed="rId2">
              <a:extLst>
                <a:ext uri="{96DAC541-7B7A-43D3-8B79-37D633B846F1}">
                  <asvg:svgBlip xmlns:asvg="http://schemas.microsoft.com/office/drawing/2016/SVG/main" r:embed="rId3"/>
                </a:ext>
              </a:extLst>
            </a:blip>
            <a:stretch>
              <a:fillRect r="-61881"/>
            </a:stretch>
          </a:blipFill>
        </p:spPr>
      </p:sp>
      <p:grpSp>
        <p:nvGrpSpPr>
          <p:cNvPr id="3" name="Group 3"/>
          <p:cNvGrpSpPr/>
          <p:nvPr/>
        </p:nvGrpSpPr>
        <p:grpSpPr>
          <a:xfrm rot="-1751933">
            <a:off x="179230" y="2590504"/>
            <a:ext cx="20414930" cy="11270142"/>
            <a:chOff x="0" y="0"/>
            <a:chExt cx="5376772" cy="2968268"/>
          </a:xfrm>
        </p:grpSpPr>
        <p:sp>
          <p:nvSpPr>
            <p:cNvPr id="4" name="Freeform 4"/>
            <p:cNvSpPr/>
            <p:nvPr/>
          </p:nvSpPr>
          <p:spPr>
            <a:xfrm>
              <a:off x="0" y="0"/>
              <a:ext cx="5376772" cy="2968268"/>
            </a:xfrm>
            <a:custGeom>
              <a:avLst/>
              <a:gdLst/>
              <a:ahLst/>
              <a:cxnLst/>
              <a:rect l="l" t="t" r="r" b="b"/>
              <a:pathLst>
                <a:path w="5376772" h="2968268">
                  <a:moveTo>
                    <a:pt x="0" y="0"/>
                  </a:moveTo>
                  <a:lnTo>
                    <a:pt x="5376772" y="0"/>
                  </a:lnTo>
                  <a:lnTo>
                    <a:pt x="5376772" y="2968268"/>
                  </a:lnTo>
                  <a:lnTo>
                    <a:pt x="0" y="2968268"/>
                  </a:lnTo>
                  <a:close/>
                </a:path>
              </a:pathLst>
            </a:custGeom>
            <a:solidFill>
              <a:srgbClr val="0B1320"/>
            </a:solidFill>
          </p:spPr>
        </p:sp>
        <p:sp>
          <p:nvSpPr>
            <p:cNvPr id="5" name="TextBox 5"/>
            <p:cNvSpPr txBox="1"/>
            <p:nvPr/>
          </p:nvSpPr>
          <p:spPr>
            <a:xfrm>
              <a:off x="0" y="-47625"/>
              <a:ext cx="5376772" cy="301589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1369120"/>
            <a:ext cx="7237570" cy="1409821"/>
          </a:xfrm>
          <a:prstGeom prst="rect">
            <a:avLst/>
          </a:prstGeom>
        </p:spPr>
        <p:txBody>
          <a:bodyPr lIns="0" tIns="0" rIns="0" bIns="0" rtlCol="0" anchor="t">
            <a:spAutoFit/>
          </a:bodyPr>
          <a:lstStyle/>
          <a:p>
            <a:pPr algn="l">
              <a:lnSpc>
                <a:spcPts val="11536"/>
              </a:lnSpc>
            </a:pPr>
            <a:r>
              <a:rPr lang="en-US" sz="8240" b="1">
                <a:solidFill>
                  <a:srgbClr val="0B1320"/>
                </a:solidFill>
                <a:latin typeface="League Spartan"/>
                <a:ea typeface="League Spartan"/>
                <a:cs typeface="League Spartan"/>
                <a:sym typeface="League Spartan"/>
              </a:rPr>
              <a:t>Overview</a:t>
            </a:r>
          </a:p>
        </p:txBody>
      </p:sp>
      <p:sp>
        <p:nvSpPr>
          <p:cNvPr id="7" name="TextBox 7"/>
          <p:cNvSpPr txBox="1"/>
          <p:nvPr/>
        </p:nvSpPr>
        <p:spPr>
          <a:xfrm>
            <a:off x="5805994" y="4246886"/>
            <a:ext cx="5342985" cy="4792017"/>
          </a:xfrm>
          <a:prstGeom prst="rect">
            <a:avLst/>
          </a:prstGeom>
        </p:spPr>
        <p:txBody>
          <a:bodyPr lIns="0" tIns="0" rIns="0" bIns="0" rtlCol="0" anchor="t">
            <a:spAutoFit/>
          </a:bodyPr>
          <a:lstStyle/>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Introduction</a:t>
            </a:r>
          </a:p>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Conceptual Framework</a:t>
            </a:r>
          </a:p>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Statement of the Problem</a:t>
            </a:r>
          </a:p>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General Objectives</a:t>
            </a:r>
          </a:p>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Specific Objectives</a:t>
            </a:r>
          </a:p>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Scope and Limitation</a:t>
            </a:r>
          </a:p>
        </p:txBody>
      </p:sp>
      <p:sp>
        <p:nvSpPr>
          <p:cNvPr id="8" name="TextBox 8"/>
          <p:cNvSpPr txBox="1"/>
          <p:nvPr/>
        </p:nvSpPr>
        <p:spPr>
          <a:xfrm>
            <a:off x="11900572" y="4324140"/>
            <a:ext cx="4613067" cy="637034"/>
          </a:xfrm>
          <a:prstGeom prst="rect">
            <a:avLst/>
          </a:prstGeom>
        </p:spPr>
        <p:txBody>
          <a:bodyPr lIns="0" tIns="0" rIns="0" bIns="0" rtlCol="0" anchor="t">
            <a:spAutoFit/>
          </a:bodyPr>
          <a:lstStyle/>
          <a:p>
            <a:pPr marL="750469" lvl="1" indent="-375234" algn="l">
              <a:lnSpc>
                <a:spcPts val="5387"/>
              </a:lnSpc>
              <a:buFont typeface="Arial"/>
              <a:buChar char="•"/>
            </a:pPr>
            <a:r>
              <a:rPr lang="en-US" sz="3476" dirty="0">
                <a:solidFill>
                  <a:srgbClr val="FFFFFF"/>
                </a:solidFill>
                <a:latin typeface="Kollektif"/>
                <a:ea typeface="Kollektif"/>
                <a:cs typeface="Kollektif"/>
                <a:sym typeface="Kollektif"/>
              </a:rPr>
              <a:t>Conclusion</a:t>
            </a:r>
          </a:p>
        </p:txBody>
      </p:sp>
      <p:grpSp>
        <p:nvGrpSpPr>
          <p:cNvPr id="9" name="Group 9"/>
          <p:cNvGrpSpPr/>
          <p:nvPr/>
        </p:nvGrpSpPr>
        <p:grpSpPr>
          <a:xfrm rot="-4667749">
            <a:off x="14350320" y="-3994161"/>
            <a:ext cx="3720768" cy="7555779"/>
            <a:chOff x="0" y="0"/>
            <a:chExt cx="979955" cy="1990000"/>
          </a:xfrm>
        </p:grpSpPr>
        <p:sp>
          <p:nvSpPr>
            <p:cNvPr id="10" name="Freeform 10"/>
            <p:cNvSpPr/>
            <p:nvPr/>
          </p:nvSpPr>
          <p:spPr>
            <a:xfrm>
              <a:off x="0" y="0"/>
              <a:ext cx="979955" cy="1989999"/>
            </a:xfrm>
            <a:custGeom>
              <a:avLst/>
              <a:gdLst/>
              <a:ahLst/>
              <a:cxnLst/>
              <a:rect l="l" t="t" r="r" b="b"/>
              <a:pathLst>
                <a:path w="979955" h="1989999">
                  <a:moveTo>
                    <a:pt x="0" y="0"/>
                  </a:moveTo>
                  <a:lnTo>
                    <a:pt x="979955" y="0"/>
                  </a:lnTo>
                  <a:lnTo>
                    <a:pt x="979955" y="1989999"/>
                  </a:lnTo>
                  <a:lnTo>
                    <a:pt x="0" y="1989999"/>
                  </a:lnTo>
                  <a:close/>
                </a:path>
              </a:pathLst>
            </a:custGeom>
            <a:solidFill>
              <a:srgbClr val="497183"/>
            </a:solidFill>
          </p:spPr>
        </p:sp>
        <p:sp>
          <p:nvSpPr>
            <p:cNvPr id="11" name="TextBox 11"/>
            <p:cNvSpPr txBox="1"/>
            <p:nvPr/>
          </p:nvSpPr>
          <p:spPr>
            <a:xfrm>
              <a:off x="0" y="-47625"/>
              <a:ext cx="979955" cy="2037625"/>
            </a:xfrm>
            <a:prstGeom prst="rect">
              <a:avLst/>
            </a:prstGeom>
          </p:spPr>
          <p:txBody>
            <a:bodyPr lIns="50800" tIns="50800" rIns="50800" bIns="50800" rtlCol="0" anchor="ctr"/>
            <a:lstStyle/>
            <a:p>
              <a:pPr algn="ctr">
                <a:lnSpc>
                  <a:spcPts val="2659"/>
                </a:lnSpc>
              </a:pPr>
              <a:endParaRPr/>
            </a:p>
          </p:txBody>
        </p:sp>
      </p:grpSp>
      <p:sp>
        <p:nvSpPr>
          <p:cNvPr id="12" name="AutoShape 12"/>
          <p:cNvSpPr/>
          <p:nvPr/>
        </p:nvSpPr>
        <p:spPr>
          <a:xfrm rot="1970442">
            <a:off x="10642332" y="3587829"/>
            <a:ext cx="11643412" cy="0"/>
          </a:xfrm>
          <a:prstGeom prst="line">
            <a:avLst/>
          </a:prstGeom>
          <a:ln w="38100" cap="flat">
            <a:solidFill>
              <a:srgbClr val="F3F6FA"/>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6FA"/>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535888" y="355614"/>
            <a:ext cx="10308563" cy="10308563"/>
            <a:chOff x="0" y="0"/>
            <a:chExt cx="6350000" cy="6350000"/>
          </a:xfrm>
        </p:grpSpPr>
        <p:sp>
          <p:nvSpPr>
            <p:cNvPr id="3" name="Freeform 3"/>
            <p:cNvSpPr/>
            <p:nvPr/>
          </p:nvSpPr>
          <p:spPr>
            <a:xfrm>
              <a:off x="-95377" y="-95377"/>
              <a:ext cx="6540754" cy="6540754"/>
            </a:xfrm>
            <a:custGeom>
              <a:avLst/>
              <a:gdLst/>
              <a:ahLst/>
              <a:cxnLst/>
              <a:rect l="l" t="t" r="r" b="b"/>
              <a:pathLst>
                <a:path w="6540754" h="6540754">
                  <a:moveTo>
                    <a:pt x="6540754" y="0"/>
                  </a:moveTo>
                  <a:lnTo>
                    <a:pt x="0" y="6540754"/>
                  </a:lnTo>
                  <a:lnTo>
                    <a:pt x="6540754" y="6540754"/>
                  </a:lnTo>
                  <a:close/>
                </a:path>
              </a:pathLst>
            </a:custGeom>
            <a:blipFill>
              <a:blip r:embed="rId2"/>
              <a:stretch>
                <a:fillRect r="-49999"/>
              </a:stretch>
            </a:blipFill>
          </p:spPr>
        </p:sp>
      </p:grpSp>
      <p:sp>
        <p:nvSpPr>
          <p:cNvPr id="4" name="Freeform 4"/>
          <p:cNvSpPr/>
          <p:nvPr/>
        </p:nvSpPr>
        <p:spPr>
          <a:xfrm rot="5400000" flipH="1" flipV="1">
            <a:off x="12391280" y="-4599314"/>
            <a:ext cx="5375133" cy="8472926"/>
          </a:xfrm>
          <a:custGeom>
            <a:avLst/>
            <a:gdLst/>
            <a:ahLst/>
            <a:cxnLst/>
            <a:rect l="l" t="t" r="r" b="b"/>
            <a:pathLst>
              <a:path w="5375133" h="8472926">
                <a:moveTo>
                  <a:pt x="5375133" y="8472925"/>
                </a:moveTo>
                <a:lnTo>
                  <a:pt x="0" y="8472925"/>
                </a:lnTo>
                <a:lnTo>
                  <a:pt x="0" y="0"/>
                </a:lnTo>
                <a:lnTo>
                  <a:pt x="5375133" y="0"/>
                </a:lnTo>
                <a:lnTo>
                  <a:pt x="5375133" y="8472925"/>
                </a:lnTo>
                <a:close/>
              </a:path>
            </a:pathLst>
          </a:custGeom>
          <a:blipFill>
            <a:blip r:embed="rId3">
              <a:extLst>
                <a:ext uri="{96DAC541-7B7A-43D3-8B79-37D633B846F1}">
                  <asvg:svgBlip xmlns:asvg="http://schemas.microsoft.com/office/drawing/2016/SVG/main" r:embed="rId4"/>
                </a:ext>
              </a:extLst>
            </a:blip>
            <a:stretch>
              <a:fillRect r="-61881"/>
            </a:stretch>
          </a:blipFill>
        </p:spPr>
      </p:sp>
      <p:sp>
        <p:nvSpPr>
          <p:cNvPr id="5" name="Freeform 5"/>
          <p:cNvSpPr/>
          <p:nvPr/>
        </p:nvSpPr>
        <p:spPr>
          <a:xfrm rot="5400000">
            <a:off x="-2126549" y="5719717"/>
            <a:ext cx="4632681" cy="5258396"/>
          </a:xfrm>
          <a:custGeom>
            <a:avLst/>
            <a:gdLst/>
            <a:ahLst/>
            <a:cxnLst/>
            <a:rect l="l" t="t" r="r" b="b"/>
            <a:pathLst>
              <a:path w="4632681" h="5258396">
                <a:moveTo>
                  <a:pt x="0" y="0"/>
                </a:moveTo>
                <a:lnTo>
                  <a:pt x="4632680" y="0"/>
                </a:lnTo>
                <a:lnTo>
                  <a:pt x="4632680" y="5258396"/>
                </a:lnTo>
                <a:lnTo>
                  <a:pt x="0" y="5258396"/>
                </a:lnTo>
                <a:lnTo>
                  <a:pt x="0" y="0"/>
                </a:lnTo>
                <a:close/>
              </a:path>
            </a:pathLst>
          </a:custGeom>
          <a:blipFill>
            <a:blip r:embed="rId5">
              <a:alphaModFix amt="48000"/>
              <a:extLst>
                <a:ext uri="{96DAC541-7B7A-43D3-8B79-37D633B846F1}">
                  <asvg:svgBlip xmlns:asvg="http://schemas.microsoft.com/office/drawing/2016/SVG/main" r:embed="rId6"/>
                </a:ext>
              </a:extLst>
            </a:blip>
            <a:stretch>
              <a:fillRect r="-43679"/>
            </a:stretch>
          </a:blipFill>
        </p:spPr>
      </p:sp>
      <p:grpSp>
        <p:nvGrpSpPr>
          <p:cNvPr id="6" name="Group 6"/>
          <p:cNvGrpSpPr/>
          <p:nvPr/>
        </p:nvGrpSpPr>
        <p:grpSpPr>
          <a:xfrm rot="-5845962">
            <a:off x="4078113" y="6030148"/>
            <a:ext cx="3720768" cy="12187601"/>
            <a:chOff x="0" y="0"/>
            <a:chExt cx="979955" cy="3209903"/>
          </a:xfrm>
        </p:grpSpPr>
        <p:sp>
          <p:nvSpPr>
            <p:cNvPr id="7" name="Freeform 7"/>
            <p:cNvSpPr/>
            <p:nvPr/>
          </p:nvSpPr>
          <p:spPr>
            <a:xfrm>
              <a:off x="0" y="0"/>
              <a:ext cx="979955" cy="3209903"/>
            </a:xfrm>
            <a:custGeom>
              <a:avLst/>
              <a:gdLst/>
              <a:ahLst/>
              <a:cxnLst/>
              <a:rect l="l" t="t" r="r" b="b"/>
              <a:pathLst>
                <a:path w="979955" h="3209903">
                  <a:moveTo>
                    <a:pt x="0" y="0"/>
                  </a:moveTo>
                  <a:lnTo>
                    <a:pt x="979955" y="0"/>
                  </a:lnTo>
                  <a:lnTo>
                    <a:pt x="979955" y="3209903"/>
                  </a:lnTo>
                  <a:lnTo>
                    <a:pt x="0" y="3209903"/>
                  </a:lnTo>
                  <a:close/>
                </a:path>
              </a:pathLst>
            </a:custGeom>
            <a:solidFill>
              <a:srgbClr val="0B1320"/>
            </a:solidFill>
          </p:spPr>
        </p:sp>
        <p:sp>
          <p:nvSpPr>
            <p:cNvPr id="8" name="TextBox 8"/>
            <p:cNvSpPr txBox="1"/>
            <p:nvPr/>
          </p:nvSpPr>
          <p:spPr>
            <a:xfrm>
              <a:off x="0" y="-47625"/>
              <a:ext cx="979955" cy="3257528"/>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242827"/>
            <a:ext cx="8971636" cy="1409821"/>
          </a:xfrm>
          <a:prstGeom prst="rect">
            <a:avLst/>
          </a:prstGeom>
        </p:spPr>
        <p:txBody>
          <a:bodyPr lIns="0" tIns="0" rIns="0" bIns="0" rtlCol="0" anchor="t">
            <a:spAutoFit/>
          </a:bodyPr>
          <a:lstStyle/>
          <a:p>
            <a:pPr algn="l">
              <a:lnSpc>
                <a:spcPts val="11536"/>
              </a:lnSpc>
            </a:pPr>
            <a:r>
              <a:rPr lang="en-US" sz="8240" b="1">
                <a:solidFill>
                  <a:srgbClr val="0B1320"/>
                </a:solidFill>
                <a:latin typeface="League Spartan"/>
                <a:ea typeface="League Spartan"/>
                <a:cs typeface="League Spartan"/>
                <a:sym typeface="League Spartan"/>
              </a:rPr>
              <a:t>Introduction</a:t>
            </a:r>
          </a:p>
        </p:txBody>
      </p:sp>
      <p:sp>
        <p:nvSpPr>
          <p:cNvPr id="10" name="TextBox 10"/>
          <p:cNvSpPr txBox="1"/>
          <p:nvPr/>
        </p:nvSpPr>
        <p:spPr>
          <a:xfrm>
            <a:off x="604721" y="1532892"/>
            <a:ext cx="11817868" cy="7853225"/>
          </a:xfrm>
          <a:prstGeom prst="rect">
            <a:avLst/>
          </a:prstGeom>
        </p:spPr>
        <p:txBody>
          <a:bodyPr lIns="0" tIns="0" rIns="0" bIns="0" rtlCol="0" anchor="t">
            <a:spAutoFit/>
          </a:bodyPr>
          <a:lstStyle/>
          <a:p>
            <a:pPr algn="just">
              <a:lnSpc>
                <a:spcPts val="5223"/>
              </a:lnSpc>
            </a:pPr>
            <a:r>
              <a:rPr lang="en-US" sz="2934">
                <a:solidFill>
                  <a:srgbClr val="1C3F60"/>
                </a:solidFill>
                <a:latin typeface="Kollektif"/>
                <a:ea typeface="Kollektif"/>
                <a:cs typeface="Kollektif"/>
                <a:sym typeface="Kollektif"/>
              </a:rPr>
              <a:t>The SMART Ordinance Tracker is a digital solution designed to help the Sangguniang Bayan of Cuyapo effectively manage, track, and organize local ordinances. Traditionally, these important documents were stored on paper, leading to challenges like lost files, slow retrieval times, and difficulty tracking ordinance progress. This system addresses these issues by providing a streamlined, transparent way to store and access ordinances, allowing officials and citizens alike to easily find relevant information and monitor legislative actions. By improving efficiency, transparency, and public access, the SMART Ordinance Tracker enhances local governance, ensuring ordinances are enacted properly and fostering a stronger connection between the government and the community.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grpSp>
        <p:nvGrpSpPr>
          <p:cNvPr id="2" name="Group 2"/>
          <p:cNvGrpSpPr/>
          <p:nvPr/>
        </p:nvGrpSpPr>
        <p:grpSpPr>
          <a:xfrm rot="-5134293">
            <a:off x="952766" y="3512124"/>
            <a:ext cx="4160046" cy="12620541"/>
            <a:chOff x="0" y="0"/>
            <a:chExt cx="1095650" cy="3323928"/>
          </a:xfrm>
        </p:grpSpPr>
        <p:sp>
          <p:nvSpPr>
            <p:cNvPr id="3" name="Freeform 3"/>
            <p:cNvSpPr/>
            <p:nvPr/>
          </p:nvSpPr>
          <p:spPr>
            <a:xfrm>
              <a:off x="0" y="0"/>
              <a:ext cx="1095650" cy="3323929"/>
            </a:xfrm>
            <a:custGeom>
              <a:avLst/>
              <a:gdLst/>
              <a:ahLst/>
              <a:cxnLst/>
              <a:rect l="l" t="t" r="r" b="b"/>
              <a:pathLst>
                <a:path w="1095650" h="3323929">
                  <a:moveTo>
                    <a:pt x="0" y="0"/>
                  </a:moveTo>
                  <a:lnTo>
                    <a:pt x="1095650" y="0"/>
                  </a:lnTo>
                  <a:lnTo>
                    <a:pt x="1095650" y="3323929"/>
                  </a:lnTo>
                  <a:lnTo>
                    <a:pt x="0" y="3323929"/>
                  </a:lnTo>
                  <a:close/>
                </a:path>
              </a:pathLst>
            </a:custGeom>
            <a:solidFill>
              <a:srgbClr val="497183"/>
            </a:solidFill>
          </p:spPr>
        </p:sp>
        <p:sp>
          <p:nvSpPr>
            <p:cNvPr id="4" name="TextBox 4"/>
            <p:cNvSpPr txBox="1"/>
            <p:nvPr/>
          </p:nvSpPr>
          <p:spPr>
            <a:xfrm>
              <a:off x="0" y="-47625"/>
              <a:ext cx="1095650" cy="337155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1710493">
            <a:off x="9695359" y="3929970"/>
            <a:ext cx="15424018" cy="8073552"/>
            <a:chOff x="0" y="0"/>
            <a:chExt cx="4062293" cy="2126368"/>
          </a:xfrm>
        </p:grpSpPr>
        <p:sp>
          <p:nvSpPr>
            <p:cNvPr id="6" name="Freeform 6"/>
            <p:cNvSpPr/>
            <p:nvPr/>
          </p:nvSpPr>
          <p:spPr>
            <a:xfrm>
              <a:off x="0" y="0"/>
              <a:ext cx="4062293" cy="2126368"/>
            </a:xfrm>
            <a:custGeom>
              <a:avLst/>
              <a:gdLst/>
              <a:ahLst/>
              <a:cxnLst/>
              <a:rect l="l" t="t" r="r" b="b"/>
              <a:pathLst>
                <a:path w="4062293" h="2126368">
                  <a:moveTo>
                    <a:pt x="0" y="0"/>
                  </a:moveTo>
                  <a:lnTo>
                    <a:pt x="4062293" y="0"/>
                  </a:lnTo>
                  <a:lnTo>
                    <a:pt x="4062293" y="2126368"/>
                  </a:lnTo>
                  <a:lnTo>
                    <a:pt x="0" y="2126368"/>
                  </a:lnTo>
                  <a:close/>
                </a:path>
              </a:pathLst>
            </a:custGeom>
            <a:solidFill>
              <a:srgbClr val="F3F6FA"/>
            </a:solidFill>
          </p:spPr>
        </p:sp>
        <p:sp>
          <p:nvSpPr>
            <p:cNvPr id="7" name="TextBox 7"/>
            <p:cNvSpPr txBox="1"/>
            <p:nvPr/>
          </p:nvSpPr>
          <p:spPr>
            <a:xfrm>
              <a:off x="0" y="-47625"/>
              <a:ext cx="4062293" cy="2173993"/>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3925514" y="529465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1028700" y="579709"/>
            <a:ext cx="13754100" cy="1060034"/>
          </a:xfrm>
          <a:prstGeom prst="rect">
            <a:avLst/>
          </a:prstGeom>
        </p:spPr>
        <p:txBody>
          <a:bodyPr wrap="square" lIns="0" tIns="0" rIns="0" bIns="0" rtlCol="0" anchor="t">
            <a:spAutoFit/>
          </a:bodyPr>
          <a:lstStyle/>
          <a:p>
            <a:pPr algn="l">
              <a:lnSpc>
                <a:spcPts val="8133"/>
              </a:lnSpc>
            </a:pPr>
            <a:r>
              <a:rPr lang="en-US" sz="8299" b="1" dirty="0">
                <a:solidFill>
                  <a:srgbClr val="F3F6FA"/>
                </a:solidFill>
                <a:latin typeface="League Spartan"/>
                <a:ea typeface="League Spartan"/>
                <a:cs typeface="League Spartan"/>
                <a:sym typeface="League Spartan"/>
              </a:rPr>
              <a:t>Conceptual Framework</a:t>
            </a:r>
          </a:p>
        </p:txBody>
      </p:sp>
      <p:sp>
        <p:nvSpPr>
          <p:cNvPr id="11" name="Freeform 11"/>
          <p:cNvSpPr/>
          <p:nvPr/>
        </p:nvSpPr>
        <p:spPr>
          <a:xfrm rot="-3004931" flipH="1" flipV="1">
            <a:off x="10784212" y="7050820"/>
            <a:ext cx="4379678" cy="6903771"/>
          </a:xfrm>
          <a:custGeom>
            <a:avLst/>
            <a:gdLst/>
            <a:ahLst/>
            <a:cxnLst/>
            <a:rect l="l" t="t" r="r" b="b"/>
            <a:pathLst>
              <a:path w="4379678" h="6903771">
                <a:moveTo>
                  <a:pt x="4379678" y="6903771"/>
                </a:moveTo>
                <a:lnTo>
                  <a:pt x="0" y="6903771"/>
                </a:lnTo>
                <a:lnTo>
                  <a:pt x="0" y="0"/>
                </a:lnTo>
                <a:lnTo>
                  <a:pt x="4379678" y="0"/>
                </a:lnTo>
                <a:lnTo>
                  <a:pt x="4379678" y="6903771"/>
                </a:lnTo>
                <a:close/>
              </a:path>
            </a:pathLst>
          </a:custGeom>
          <a:blipFill>
            <a:blip r:embed="rId4">
              <a:alphaModFix amt="64000"/>
              <a:extLst>
                <a:ext uri="{96DAC541-7B7A-43D3-8B79-37D633B846F1}">
                  <asvg:svgBlip xmlns:asvg="http://schemas.microsoft.com/office/drawing/2016/SVG/main" r:embed="rId5"/>
                </a:ext>
              </a:extLst>
            </a:blip>
            <a:stretch>
              <a:fillRect r="-61881"/>
            </a:stretch>
          </a:blipFill>
        </p:spPr>
      </p:sp>
      <p:sp>
        <p:nvSpPr>
          <p:cNvPr id="14" name="TextBox 13">
            <a:extLst>
              <a:ext uri="{FF2B5EF4-FFF2-40B4-BE49-F238E27FC236}">
                <a16:creationId xmlns:a16="http://schemas.microsoft.com/office/drawing/2014/main" id="{32081CE1-639A-F1F1-E2DC-D285ACDFE524}"/>
              </a:ext>
            </a:extLst>
          </p:cNvPr>
          <p:cNvSpPr txBox="1"/>
          <p:nvPr/>
        </p:nvSpPr>
        <p:spPr>
          <a:xfrm>
            <a:off x="1164864" y="1785110"/>
            <a:ext cx="14379936" cy="4524315"/>
          </a:xfrm>
          <a:prstGeom prst="rect">
            <a:avLst/>
          </a:prstGeom>
          <a:noFill/>
        </p:spPr>
        <p:txBody>
          <a:bodyPr wrap="square" rtlCol="0">
            <a:spAutoFit/>
          </a:bodyPr>
          <a:lstStyle/>
          <a:p>
            <a:r>
              <a:rPr lang="en-US" sz="6600" b="1" dirty="0">
                <a:solidFill>
                  <a:schemeClr val="bg1"/>
                </a:solidFill>
              </a:rPr>
              <a:t>Input</a:t>
            </a:r>
            <a:endParaRPr lang="en-US" sz="6000" dirty="0">
              <a:solidFill>
                <a:schemeClr val="bg1"/>
              </a:solidFill>
            </a:endParaRPr>
          </a:p>
          <a:p>
            <a:pPr marL="685800" indent="-685800">
              <a:buFont typeface="Arial" panose="020B0604020202020204" pitchFamily="34" charset="0"/>
              <a:buChar char="•"/>
            </a:pPr>
            <a:r>
              <a:rPr lang="en-US" sz="6000" dirty="0">
                <a:solidFill>
                  <a:schemeClr val="bg1"/>
                </a:solidFill>
              </a:rPr>
              <a:t>Ordinance </a:t>
            </a:r>
            <a:r>
              <a:rPr lang="en-US" sz="5400" dirty="0">
                <a:solidFill>
                  <a:schemeClr val="bg1"/>
                </a:solidFill>
              </a:rPr>
              <a:t>Data </a:t>
            </a:r>
          </a:p>
          <a:p>
            <a:pPr marL="685800" indent="-685800">
              <a:buFont typeface="Arial" panose="020B0604020202020204" pitchFamily="34" charset="0"/>
              <a:buChar char="•"/>
            </a:pPr>
            <a:r>
              <a:rPr lang="en-US" sz="5400" dirty="0">
                <a:solidFill>
                  <a:schemeClr val="bg1"/>
                </a:solidFill>
              </a:rPr>
              <a:t>Admin Login</a:t>
            </a:r>
          </a:p>
          <a:p>
            <a:pPr marL="685800" indent="-685800">
              <a:buFont typeface="Arial" panose="020B0604020202020204" pitchFamily="34" charset="0"/>
              <a:buChar char="•"/>
            </a:pPr>
            <a:r>
              <a:rPr lang="en-US" sz="5400" dirty="0">
                <a:solidFill>
                  <a:schemeClr val="bg1"/>
                </a:solidFill>
              </a:rPr>
              <a:t>Search Queries</a:t>
            </a:r>
          </a:p>
          <a:p>
            <a:pPr marL="685800" indent="-685800">
              <a:buFont typeface="Arial" panose="020B0604020202020204" pitchFamily="34" charset="0"/>
              <a:buChar char="•"/>
            </a:pPr>
            <a:r>
              <a:rPr lang="en-US" sz="5400">
                <a:solidFill>
                  <a:schemeClr val="bg1"/>
                </a:solidFill>
              </a:rPr>
              <a:t>Document Upload</a:t>
            </a:r>
            <a:endParaRPr lang="en-US" sz="54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a:extLst>
            <a:ext uri="{FF2B5EF4-FFF2-40B4-BE49-F238E27FC236}">
              <a16:creationId xmlns:a16="http://schemas.microsoft.com/office/drawing/2014/main" id="{CBC626BB-B7A4-5E48-4A4E-8E5403869BF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016B2EA-B7DD-9AC7-F8C6-D27816AD85F3}"/>
              </a:ext>
            </a:extLst>
          </p:cNvPr>
          <p:cNvGrpSpPr/>
          <p:nvPr/>
        </p:nvGrpSpPr>
        <p:grpSpPr>
          <a:xfrm rot="-5134293">
            <a:off x="952766" y="3512124"/>
            <a:ext cx="4160046" cy="12620541"/>
            <a:chOff x="0" y="0"/>
            <a:chExt cx="1095650" cy="3323928"/>
          </a:xfrm>
        </p:grpSpPr>
        <p:sp>
          <p:nvSpPr>
            <p:cNvPr id="3" name="Freeform 3">
              <a:extLst>
                <a:ext uri="{FF2B5EF4-FFF2-40B4-BE49-F238E27FC236}">
                  <a16:creationId xmlns:a16="http://schemas.microsoft.com/office/drawing/2014/main" id="{45D325E0-010F-F6ED-9B31-13AE6ED0C3E5}"/>
                </a:ext>
              </a:extLst>
            </p:cNvPr>
            <p:cNvSpPr/>
            <p:nvPr/>
          </p:nvSpPr>
          <p:spPr>
            <a:xfrm>
              <a:off x="0" y="0"/>
              <a:ext cx="1095650" cy="3323929"/>
            </a:xfrm>
            <a:custGeom>
              <a:avLst/>
              <a:gdLst/>
              <a:ahLst/>
              <a:cxnLst/>
              <a:rect l="l" t="t" r="r" b="b"/>
              <a:pathLst>
                <a:path w="1095650" h="3323929">
                  <a:moveTo>
                    <a:pt x="0" y="0"/>
                  </a:moveTo>
                  <a:lnTo>
                    <a:pt x="1095650" y="0"/>
                  </a:lnTo>
                  <a:lnTo>
                    <a:pt x="1095650" y="3323929"/>
                  </a:lnTo>
                  <a:lnTo>
                    <a:pt x="0" y="3323929"/>
                  </a:lnTo>
                  <a:close/>
                </a:path>
              </a:pathLst>
            </a:custGeom>
            <a:solidFill>
              <a:srgbClr val="497183"/>
            </a:solidFill>
          </p:spPr>
        </p:sp>
        <p:sp>
          <p:nvSpPr>
            <p:cNvPr id="4" name="TextBox 4">
              <a:extLst>
                <a:ext uri="{FF2B5EF4-FFF2-40B4-BE49-F238E27FC236}">
                  <a16:creationId xmlns:a16="http://schemas.microsoft.com/office/drawing/2014/main" id="{60B7BCDC-EFC4-554C-D62B-03571014BD10}"/>
                </a:ext>
              </a:extLst>
            </p:cNvPr>
            <p:cNvSpPr txBox="1"/>
            <p:nvPr/>
          </p:nvSpPr>
          <p:spPr>
            <a:xfrm>
              <a:off x="0" y="-47625"/>
              <a:ext cx="1095650" cy="3371553"/>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E69266BC-9A3C-85A4-D048-25F581820FEE}"/>
              </a:ext>
            </a:extLst>
          </p:cNvPr>
          <p:cNvGrpSpPr/>
          <p:nvPr/>
        </p:nvGrpSpPr>
        <p:grpSpPr>
          <a:xfrm rot="-1710493">
            <a:off x="9695359" y="3929970"/>
            <a:ext cx="15424018" cy="8073552"/>
            <a:chOff x="0" y="0"/>
            <a:chExt cx="4062293" cy="2126368"/>
          </a:xfrm>
        </p:grpSpPr>
        <p:sp>
          <p:nvSpPr>
            <p:cNvPr id="6" name="Freeform 6">
              <a:extLst>
                <a:ext uri="{FF2B5EF4-FFF2-40B4-BE49-F238E27FC236}">
                  <a16:creationId xmlns:a16="http://schemas.microsoft.com/office/drawing/2014/main" id="{70465FA0-7DDA-F0B7-421D-AA12B71E7CEC}"/>
                </a:ext>
              </a:extLst>
            </p:cNvPr>
            <p:cNvSpPr/>
            <p:nvPr/>
          </p:nvSpPr>
          <p:spPr>
            <a:xfrm>
              <a:off x="0" y="0"/>
              <a:ext cx="4062293" cy="2126368"/>
            </a:xfrm>
            <a:custGeom>
              <a:avLst/>
              <a:gdLst/>
              <a:ahLst/>
              <a:cxnLst/>
              <a:rect l="l" t="t" r="r" b="b"/>
              <a:pathLst>
                <a:path w="4062293" h="2126368">
                  <a:moveTo>
                    <a:pt x="0" y="0"/>
                  </a:moveTo>
                  <a:lnTo>
                    <a:pt x="4062293" y="0"/>
                  </a:lnTo>
                  <a:lnTo>
                    <a:pt x="4062293" y="2126368"/>
                  </a:lnTo>
                  <a:lnTo>
                    <a:pt x="0" y="2126368"/>
                  </a:lnTo>
                  <a:close/>
                </a:path>
              </a:pathLst>
            </a:custGeom>
            <a:solidFill>
              <a:srgbClr val="F3F6FA"/>
            </a:solidFill>
          </p:spPr>
        </p:sp>
        <p:sp>
          <p:nvSpPr>
            <p:cNvPr id="7" name="TextBox 7">
              <a:extLst>
                <a:ext uri="{FF2B5EF4-FFF2-40B4-BE49-F238E27FC236}">
                  <a16:creationId xmlns:a16="http://schemas.microsoft.com/office/drawing/2014/main" id="{CC1DF970-CA58-3F3A-849B-789F1947334F}"/>
                </a:ext>
              </a:extLst>
            </p:cNvPr>
            <p:cNvSpPr txBox="1"/>
            <p:nvPr/>
          </p:nvSpPr>
          <p:spPr>
            <a:xfrm>
              <a:off x="0" y="-47625"/>
              <a:ext cx="4062293" cy="2173993"/>
            </a:xfrm>
            <a:prstGeom prst="rect">
              <a:avLst/>
            </a:prstGeom>
          </p:spPr>
          <p:txBody>
            <a:bodyPr lIns="50800" tIns="50800" rIns="50800" bIns="50800" rtlCol="0" anchor="ctr"/>
            <a:lstStyle/>
            <a:p>
              <a:pPr algn="ctr">
                <a:lnSpc>
                  <a:spcPts val="2659"/>
                </a:lnSpc>
              </a:pPr>
              <a:endParaRPr/>
            </a:p>
          </p:txBody>
        </p:sp>
      </p:grpSp>
      <p:sp>
        <p:nvSpPr>
          <p:cNvPr id="8" name="Freeform 8">
            <a:extLst>
              <a:ext uri="{FF2B5EF4-FFF2-40B4-BE49-F238E27FC236}">
                <a16:creationId xmlns:a16="http://schemas.microsoft.com/office/drawing/2014/main" id="{E182CD2F-547A-08F0-BD72-59BECF918765}"/>
              </a:ext>
            </a:extLst>
          </p:cNvPr>
          <p:cNvSpPr/>
          <p:nvPr/>
        </p:nvSpPr>
        <p:spPr>
          <a:xfrm>
            <a:off x="13925514" y="529465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232CCA6A-C63C-C1C8-F698-73A7FBE63FCF}"/>
              </a:ext>
            </a:extLst>
          </p:cNvPr>
          <p:cNvSpPr txBox="1"/>
          <p:nvPr/>
        </p:nvSpPr>
        <p:spPr>
          <a:xfrm>
            <a:off x="1028700" y="579709"/>
            <a:ext cx="13754100" cy="1060034"/>
          </a:xfrm>
          <a:prstGeom prst="rect">
            <a:avLst/>
          </a:prstGeom>
        </p:spPr>
        <p:txBody>
          <a:bodyPr wrap="square" lIns="0" tIns="0" rIns="0" bIns="0" rtlCol="0" anchor="t">
            <a:spAutoFit/>
          </a:bodyPr>
          <a:lstStyle/>
          <a:p>
            <a:pPr algn="l">
              <a:lnSpc>
                <a:spcPts val="8133"/>
              </a:lnSpc>
            </a:pPr>
            <a:r>
              <a:rPr lang="en-US" sz="8299" b="1" dirty="0">
                <a:solidFill>
                  <a:srgbClr val="F3F6FA"/>
                </a:solidFill>
                <a:latin typeface="League Spartan"/>
                <a:ea typeface="League Spartan"/>
                <a:cs typeface="League Spartan"/>
                <a:sym typeface="League Spartan"/>
              </a:rPr>
              <a:t>Conceptual Framework</a:t>
            </a:r>
          </a:p>
        </p:txBody>
      </p:sp>
      <p:sp>
        <p:nvSpPr>
          <p:cNvPr id="11" name="Freeform 11">
            <a:extLst>
              <a:ext uri="{FF2B5EF4-FFF2-40B4-BE49-F238E27FC236}">
                <a16:creationId xmlns:a16="http://schemas.microsoft.com/office/drawing/2014/main" id="{81BE9E00-9423-5F23-D52E-E7D0A8FE4DBF}"/>
              </a:ext>
            </a:extLst>
          </p:cNvPr>
          <p:cNvSpPr/>
          <p:nvPr/>
        </p:nvSpPr>
        <p:spPr>
          <a:xfrm rot="-3004931" flipH="1" flipV="1">
            <a:off x="10784212" y="7050820"/>
            <a:ext cx="4379678" cy="6903771"/>
          </a:xfrm>
          <a:custGeom>
            <a:avLst/>
            <a:gdLst/>
            <a:ahLst/>
            <a:cxnLst/>
            <a:rect l="l" t="t" r="r" b="b"/>
            <a:pathLst>
              <a:path w="4379678" h="6903771">
                <a:moveTo>
                  <a:pt x="4379678" y="6903771"/>
                </a:moveTo>
                <a:lnTo>
                  <a:pt x="0" y="6903771"/>
                </a:lnTo>
                <a:lnTo>
                  <a:pt x="0" y="0"/>
                </a:lnTo>
                <a:lnTo>
                  <a:pt x="4379678" y="0"/>
                </a:lnTo>
                <a:lnTo>
                  <a:pt x="4379678" y="6903771"/>
                </a:lnTo>
                <a:close/>
              </a:path>
            </a:pathLst>
          </a:custGeom>
          <a:blipFill>
            <a:blip r:embed="rId4">
              <a:alphaModFix amt="64000"/>
              <a:extLst>
                <a:ext uri="{96DAC541-7B7A-43D3-8B79-37D633B846F1}">
                  <asvg:svgBlip xmlns:asvg="http://schemas.microsoft.com/office/drawing/2016/SVG/main" r:embed="rId5"/>
                </a:ext>
              </a:extLst>
            </a:blip>
            <a:stretch>
              <a:fillRect r="-61881"/>
            </a:stretch>
          </a:blipFill>
        </p:spPr>
      </p:sp>
      <p:sp>
        <p:nvSpPr>
          <p:cNvPr id="14" name="TextBox 13">
            <a:extLst>
              <a:ext uri="{FF2B5EF4-FFF2-40B4-BE49-F238E27FC236}">
                <a16:creationId xmlns:a16="http://schemas.microsoft.com/office/drawing/2014/main" id="{5B5D1318-172A-3F65-71EF-F6637B0050E2}"/>
              </a:ext>
            </a:extLst>
          </p:cNvPr>
          <p:cNvSpPr txBox="1"/>
          <p:nvPr/>
        </p:nvSpPr>
        <p:spPr>
          <a:xfrm>
            <a:off x="1164864" y="1785110"/>
            <a:ext cx="14379936" cy="5262979"/>
          </a:xfrm>
          <a:prstGeom prst="rect">
            <a:avLst/>
          </a:prstGeom>
          <a:noFill/>
        </p:spPr>
        <p:txBody>
          <a:bodyPr wrap="square" rtlCol="0">
            <a:spAutoFit/>
          </a:bodyPr>
          <a:lstStyle/>
          <a:p>
            <a:r>
              <a:rPr lang="en-US" sz="6600" b="1" dirty="0">
                <a:solidFill>
                  <a:schemeClr val="bg1"/>
                </a:solidFill>
              </a:rPr>
              <a:t>Process</a:t>
            </a:r>
            <a:endParaRPr lang="en-US" sz="6000" dirty="0">
              <a:solidFill>
                <a:schemeClr val="bg1"/>
              </a:solidFill>
            </a:endParaRPr>
          </a:p>
          <a:p>
            <a:pPr marL="685800" indent="-685800">
              <a:buFont typeface="Arial" panose="020B0604020202020204" pitchFamily="34" charset="0"/>
              <a:buChar char="•"/>
            </a:pPr>
            <a:r>
              <a:rPr lang="en-US" sz="5400" dirty="0">
                <a:solidFill>
                  <a:schemeClr val="bg1"/>
                </a:solidFill>
              </a:rPr>
              <a:t>Data Storage and Management</a:t>
            </a:r>
          </a:p>
          <a:p>
            <a:pPr marL="685800" indent="-685800">
              <a:buFont typeface="Arial" panose="020B0604020202020204" pitchFamily="34" charset="0"/>
              <a:buChar char="•"/>
            </a:pPr>
            <a:r>
              <a:rPr lang="en-US" sz="5400" dirty="0">
                <a:solidFill>
                  <a:schemeClr val="bg1"/>
                </a:solidFill>
              </a:rPr>
              <a:t>User Role Management</a:t>
            </a:r>
          </a:p>
          <a:p>
            <a:pPr marL="685800" indent="-685800">
              <a:buFont typeface="Arial" panose="020B0604020202020204" pitchFamily="34" charset="0"/>
              <a:buChar char="•"/>
            </a:pPr>
            <a:r>
              <a:rPr lang="en-US" sz="5400" dirty="0">
                <a:solidFill>
                  <a:schemeClr val="bg1"/>
                </a:solidFill>
              </a:rPr>
              <a:t>Search and Filter Functionality</a:t>
            </a:r>
          </a:p>
          <a:p>
            <a:pPr marL="685800" indent="-685800">
              <a:buFont typeface="Arial" panose="020B0604020202020204" pitchFamily="34" charset="0"/>
              <a:buChar char="•"/>
            </a:pPr>
            <a:r>
              <a:rPr lang="en-US" sz="5400" dirty="0">
                <a:solidFill>
                  <a:schemeClr val="bg1"/>
                </a:solidFill>
              </a:rPr>
              <a:t>Viewer’s count</a:t>
            </a:r>
          </a:p>
          <a:p>
            <a:pPr marL="685800" indent="-685800">
              <a:buFont typeface="Arial" panose="020B0604020202020204" pitchFamily="34" charset="0"/>
              <a:buChar char="•"/>
            </a:pPr>
            <a:r>
              <a:rPr lang="en-US" sz="5400" dirty="0">
                <a:solidFill>
                  <a:schemeClr val="bg1"/>
                </a:solidFill>
              </a:rPr>
              <a:t>Responsive Design</a:t>
            </a:r>
          </a:p>
        </p:txBody>
      </p:sp>
    </p:spTree>
    <p:extLst>
      <p:ext uri="{BB962C8B-B14F-4D97-AF65-F5344CB8AC3E}">
        <p14:creationId xmlns:p14="http://schemas.microsoft.com/office/powerpoint/2010/main" val="224419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a:extLst>
            <a:ext uri="{FF2B5EF4-FFF2-40B4-BE49-F238E27FC236}">
              <a16:creationId xmlns:a16="http://schemas.microsoft.com/office/drawing/2014/main" id="{2B1CE756-5DC5-9664-BDE0-E10B685F40D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AA5D0C6-8D69-B2DF-C253-1C914773038D}"/>
              </a:ext>
            </a:extLst>
          </p:cNvPr>
          <p:cNvGrpSpPr/>
          <p:nvPr/>
        </p:nvGrpSpPr>
        <p:grpSpPr>
          <a:xfrm rot="-5134293">
            <a:off x="952766" y="3512124"/>
            <a:ext cx="4160046" cy="12620541"/>
            <a:chOff x="0" y="0"/>
            <a:chExt cx="1095650" cy="3323928"/>
          </a:xfrm>
        </p:grpSpPr>
        <p:sp>
          <p:nvSpPr>
            <p:cNvPr id="3" name="Freeform 3">
              <a:extLst>
                <a:ext uri="{FF2B5EF4-FFF2-40B4-BE49-F238E27FC236}">
                  <a16:creationId xmlns:a16="http://schemas.microsoft.com/office/drawing/2014/main" id="{96EA072E-AD68-8E61-47D8-46AD34C52A56}"/>
                </a:ext>
              </a:extLst>
            </p:cNvPr>
            <p:cNvSpPr/>
            <p:nvPr/>
          </p:nvSpPr>
          <p:spPr>
            <a:xfrm>
              <a:off x="0" y="0"/>
              <a:ext cx="1095650" cy="3323929"/>
            </a:xfrm>
            <a:custGeom>
              <a:avLst/>
              <a:gdLst/>
              <a:ahLst/>
              <a:cxnLst/>
              <a:rect l="l" t="t" r="r" b="b"/>
              <a:pathLst>
                <a:path w="1095650" h="3323929">
                  <a:moveTo>
                    <a:pt x="0" y="0"/>
                  </a:moveTo>
                  <a:lnTo>
                    <a:pt x="1095650" y="0"/>
                  </a:lnTo>
                  <a:lnTo>
                    <a:pt x="1095650" y="3323929"/>
                  </a:lnTo>
                  <a:lnTo>
                    <a:pt x="0" y="3323929"/>
                  </a:lnTo>
                  <a:close/>
                </a:path>
              </a:pathLst>
            </a:custGeom>
            <a:solidFill>
              <a:srgbClr val="497183"/>
            </a:solidFill>
          </p:spPr>
        </p:sp>
        <p:sp>
          <p:nvSpPr>
            <p:cNvPr id="4" name="TextBox 4">
              <a:extLst>
                <a:ext uri="{FF2B5EF4-FFF2-40B4-BE49-F238E27FC236}">
                  <a16:creationId xmlns:a16="http://schemas.microsoft.com/office/drawing/2014/main" id="{C7954B64-5A1E-2905-6C1F-3DF8491859CF}"/>
                </a:ext>
              </a:extLst>
            </p:cNvPr>
            <p:cNvSpPr txBox="1"/>
            <p:nvPr/>
          </p:nvSpPr>
          <p:spPr>
            <a:xfrm>
              <a:off x="0" y="-47625"/>
              <a:ext cx="1095650" cy="3371553"/>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ECC976EF-414C-0737-8693-FD28D3E4790B}"/>
              </a:ext>
            </a:extLst>
          </p:cNvPr>
          <p:cNvGrpSpPr/>
          <p:nvPr/>
        </p:nvGrpSpPr>
        <p:grpSpPr>
          <a:xfrm rot="-1710493">
            <a:off x="9695359" y="3929970"/>
            <a:ext cx="15424018" cy="8073552"/>
            <a:chOff x="0" y="0"/>
            <a:chExt cx="4062293" cy="2126368"/>
          </a:xfrm>
        </p:grpSpPr>
        <p:sp>
          <p:nvSpPr>
            <p:cNvPr id="6" name="Freeform 6">
              <a:extLst>
                <a:ext uri="{FF2B5EF4-FFF2-40B4-BE49-F238E27FC236}">
                  <a16:creationId xmlns:a16="http://schemas.microsoft.com/office/drawing/2014/main" id="{C48CDF4D-F7A0-F0FD-D814-50338E85920C}"/>
                </a:ext>
              </a:extLst>
            </p:cNvPr>
            <p:cNvSpPr/>
            <p:nvPr/>
          </p:nvSpPr>
          <p:spPr>
            <a:xfrm>
              <a:off x="0" y="0"/>
              <a:ext cx="4062293" cy="2126368"/>
            </a:xfrm>
            <a:custGeom>
              <a:avLst/>
              <a:gdLst/>
              <a:ahLst/>
              <a:cxnLst/>
              <a:rect l="l" t="t" r="r" b="b"/>
              <a:pathLst>
                <a:path w="4062293" h="2126368">
                  <a:moveTo>
                    <a:pt x="0" y="0"/>
                  </a:moveTo>
                  <a:lnTo>
                    <a:pt x="4062293" y="0"/>
                  </a:lnTo>
                  <a:lnTo>
                    <a:pt x="4062293" y="2126368"/>
                  </a:lnTo>
                  <a:lnTo>
                    <a:pt x="0" y="2126368"/>
                  </a:lnTo>
                  <a:close/>
                </a:path>
              </a:pathLst>
            </a:custGeom>
            <a:solidFill>
              <a:srgbClr val="F3F6FA"/>
            </a:solidFill>
          </p:spPr>
        </p:sp>
        <p:sp>
          <p:nvSpPr>
            <p:cNvPr id="7" name="TextBox 7">
              <a:extLst>
                <a:ext uri="{FF2B5EF4-FFF2-40B4-BE49-F238E27FC236}">
                  <a16:creationId xmlns:a16="http://schemas.microsoft.com/office/drawing/2014/main" id="{A1C536B2-46C8-EAA8-1135-ABB270F37392}"/>
                </a:ext>
              </a:extLst>
            </p:cNvPr>
            <p:cNvSpPr txBox="1"/>
            <p:nvPr/>
          </p:nvSpPr>
          <p:spPr>
            <a:xfrm>
              <a:off x="0" y="-47625"/>
              <a:ext cx="4062293" cy="2173993"/>
            </a:xfrm>
            <a:prstGeom prst="rect">
              <a:avLst/>
            </a:prstGeom>
          </p:spPr>
          <p:txBody>
            <a:bodyPr lIns="50800" tIns="50800" rIns="50800" bIns="50800" rtlCol="0" anchor="ctr"/>
            <a:lstStyle/>
            <a:p>
              <a:pPr algn="ctr">
                <a:lnSpc>
                  <a:spcPts val="2659"/>
                </a:lnSpc>
              </a:pPr>
              <a:endParaRPr/>
            </a:p>
          </p:txBody>
        </p:sp>
      </p:grpSp>
      <p:sp>
        <p:nvSpPr>
          <p:cNvPr id="8" name="Freeform 8">
            <a:extLst>
              <a:ext uri="{FF2B5EF4-FFF2-40B4-BE49-F238E27FC236}">
                <a16:creationId xmlns:a16="http://schemas.microsoft.com/office/drawing/2014/main" id="{A423B386-8AEE-E4BF-EE68-047C7F791518}"/>
              </a:ext>
            </a:extLst>
          </p:cNvPr>
          <p:cNvSpPr/>
          <p:nvPr/>
        </p:nvSpPr>
        <p:spPr>
          <a:xfrm>
            <a:off x="13925514" y="5294658"/>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3D2EA18E-FFB7-408A-F85D-28BA998241DA}"/>
              </a:ext>
            </a:extLst>
          </p:cNvPr>
          <p:cNvSpPr txBox="1"/>
          <p:nvPr/>
        </p:nvSpPr>
        <p:spPr>
          <a:xfrm>
            <a:off x="1028700" y="579709"/>
            <a:ext cx="13754100" cy="1060034"/>
          </a:xfrm>
          <a:prstGeom prst="rect">
            <a:avLst/>
          </a:prstGeom>
        </p:spPr>
        <p:txBody>
          <a:bodyPr wrap="square" lIns="0" tIns="0" rIns="0" bIns="0" rtlCol="0" anchor="t">
            <a:spAutoFit/>
          </a:bodyPr>
          <a:lstStyle/>
          <a:p>
            <a:pPr algn="l">
              <a:lnSpc>
                <a:spcPts val="8133"/>
              </a:lnSpc>
            </a:pPr>
            <a:r>
              <a:rPr lang="en-US" sz="8299" b="1" dirty="0">
                <a:solidFill>
                  <a:srgbClr val="F3F6FA"/>
                </a:solidFill>
                <a:latin typeface="League Spartan"/>
                <a:ea typeface="League Spartan"/>
                <a:cs typeface="League Spartan"/>
                <a:sym typeface="League Spartan"/>
              </a:rPr>
              <a:t>Conceptual Framework</a:t>
            </a:r>
          </a:p>
        </p:txBody>
      </p:sp>
      <p:sp>
        <p:nvSpPr>
          <p:cNvPr id="11" name="Freeform 11">
            <a:extLst>
              <a:ext uri="{FF2B5EF4-FFF2-40B4-BE49-F238E27FC236}">
                <a16:creationId xmlns:a16="http://schemas.microsoft.com/office/drawing/2014/main" id="{D06261FD-EB6E-46A5-EBD2-119F1EDA7596}"/>
              </a:ext>
            </a:extLst>
          </p:cNvPr>
          <p:cNvSpPr/>
          <p:nvPr/>
        </p:nvSpPr>
        <p:spPr>
          <a:xfrm rot="-3004931" flipH="1" flipV="1">
            <a:off x="10784212" y="7050820"/>
            <a:ext cx="4379678" cy="6903771"/>
          </a:xfrm>
          <a:custGeom>
            <a:avLst/>
            <a:gdLst/>
            <a:ahLst/>
            <a:cxnLst/>
            <a:rect l="l" t="t" r="r" b="b"/>
            <a:pathLst>
              <a:path w="4379678" h="6903771">
                <a:moveTo>
                  <a:pt x="4379678" y="6903771"/>
                </a:moveTo>
                <a:lnTo>
                  <a:pt x="0" y="6903771"/>
                </a:lnTo>
                <a:lnTo>
                  <a:pt x="0" y="0"/>
                </a:lnTo>
                <a:lnTo>
                  <a:pt x="4379678" y="0"/>
                </a:lnTo>
                <a:lnTo>
                  <a:pt x="4379678" y="6903771"/>
                </a:lnTo>
                <a:close/>
              </a:path>
            </a:pathLst>
          </a:custGeom>
          <a:blipFill>
            <a:blip r:embed="rId4">
              <a:alphaModFix amt="64000"/>
              <a:extLst>
                <a:ext uri="{96DAC541-7B7A-43D3-8B79-37D633B846F1}">
                  <asvg:svgBlip xmlns:asvg="http://schemas.microsoft.com/office/drawing/2016/SVG/main" r:embed="rId5"/>
                </a:ext>
              </a:extLst>
            </a:blip>
            <a:stretch>
              <a:fillRect r="-61881"/>
            </a:stretch>
          </a:blipFill>
        </p:spPr>
      </p:sp>
      <p:sp>
        <p:nvSpPr>
          <p:cNvPr id="14" name="TextBox 13">
            <a:extLst>
              <a:ext uri="{FF2B5EF4-FFF2-40B4-BE49-F238E27FC236}">
                <a16:creationId xmlns:a16="http://schemas.microsoft.com/office/drawing/2014/main" id="{D7902812-AE40-1953-A4F3-4E9278CF600F}"/>
              </a:ext>
            </a:extLst>
          </p:cNvPr>
          <p:cNvSpPr txBox="1"/>
          <p:nvPr/>
        </p:nvSpPr>
        <p:spPr>
          <a:xfrm>
            <a:off x="1164864" y="1785110"/>
            <a:ext cx="14379936" cy="6186309"/>
          </a:xfrm>
          <a:prstGeom prst="rect">
            <a:avLst/>
          </a:prstGeom>
          <a:noFill/>
        </p:spPr>
        <p:txBody>
          <a:bodyPr wrap="square" rtlCol="0">
            <a:spAutoFit/>
          </a:bodyPr>
          <a:lstStyle/>
          <a:p>
            <a:r>
              <a:rPr lang="en-US" sz="6600" b="1" dirty="0">
                <a:solidFill>
                  <a:schemeClr val="bg1"/>
                </a:solidFill>
              </a:rPr>
              <a:t>Output</a:t>
            </a:r>
          </a:p>
          <a:p>
            <a:endParaRPr lang="en-US" sz="6000" dirty="0">
              <a:solidFill>
                <a:schemeClr val="bg1"/>
              </a:solidFill>
            </a:endParaRPr>
          </a:p>
          <a:p>
            <a:pPr marL="685800" indent="-685800">
              <a:buFont typeface="Arial" panose="020B0604020202020204" pitchFamily="34" charset="0"/>
              <a:buChar char="•"/>
            </a:pPr>
            <a:r>
              <a:rPr lang="en-US" sz="5400" dirty="0">
                <a:solidFill>
                  <a:schemeClr val="bg1"/>
                </a:solidFill>
              </a:rPr>
              <a:t>Ordinance Information Display</a:t>
            </a:r>
          </a:p>
          <a:p>
            <a:pPr marL="685800" indent="-685800">
              <a:buFont typeface="Arial" panose="020B0604020202020204" pitchFamily="34" charset="0"/>
              <a:buChar char="•"/>
            </a:pPr>
            <a:r>
              <a:rPr lang="en-US" sz="5400" dirty="0">
                <a:solidFill>
                  <a:schemeClr val="bg1"/>
                </a:solidFill>
              </a:rPr>
              <a:t>Search Results</a:t>
            </a:r>
          </a:p>
          <a:p>
            <a:pPr marL="685800" indent="-685800">
              <a:buFont typeface="Arial" panose="020B0604020202020204" pitchFamily="34" charset="0"/>
              <a:buChar char="•"/>
            </a:pPr>
            <a:r>
              <a:rPr lang="en-US" sz="5400" dirty="0">
                <a:solidFill>
                  <a:schemeClr val="bg1"/>
                </a:solidFill>
              </a:rPr>
              <a:t>Download and Printing Ordinance Files</a:t>
            </a:r>
          </a:p>
          <a:p>
            <a:pPr marL="685800" indent="-685800">
              <a:buFont typeface="Arial" panose="020B0604020202020204" pitchFamily="34" charset="0"/>
              <a:buChar char="•"/>
            </a:pPr>
            <a:endParaRPr lang="en-US" sz="5400" dirty="0">
              <a:solidFill>
                <a:schemeClr val="bg1"/>
              </a:solidFill>
            </a:endParaRPr>
          </a:p>
          <a:p>
            <a:pPr marL="685800" indent="-685800">
              <a:buFont typeface="Arial" panose="020B0604020202020204" pitchFamily="34" charset="0"/>
              <a:buChar char="•"/>
            </a:pPr>
            <a:endParaRPr lang="en-US" sz="5400" dirty="0">
              <a:solidFill>
                <a:schemeClr val="bg1"/>
              </a:solidFill>
            </a:endParaRPr>
          </a:p>
        </p:txBody>
      </p:sp>
    </p:spTree>
    <p:extLst>
      <p:ext uri="{BB962C8B-B14F-4D97-AF65-F5344CB8AC3E}">
        <p14:creationId xmlns:p14="http://schemas.microsoft.com/office/powerpoint/2010/main" val="1126294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10800000" flipH="1" flipV="1">
            <a:off x="-691339" y="808240"/>
            <a:ext cx="6989146" cy="11017126"/>
          </a:xfrm>
          <a:custGeom>
            <a:avLst/>
            <a:gdLst/>
            <a:ahLst/>
            <a:cxnLst/>
            <a:rect l="l" t="t" r="r" b="b"/>
            <a:pathLst>
              <a:path w="6989146" h="11017126">
                <a:moveTo>
                  <a:pt x="6989146" y="11017126"/>
                </a:moveTo>
                <a:lnTo>
                  <a:pt x="0" y="11017126"/>
                </a:lnTo>
                <a:lnTo>
                  <a:pt x="0" y="0"/>
                </a:lnTo>
                <a:lnTo>
                  <a:pt x="6989146" y="0"/>
                </a:lnTo>
                <a:lnTo>
                  <a:pt x="6989146" y="11017126"/>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grpSp>
        <p:nvGrpSpPr>
          <p:cNvPr id="3" name="Group 3"/>
          <p:cNvGrpSpPr/>
          <p:nvPr/>
        </p:nvGrpSpPr>
        <p:grpSpPr>
          <a:xfrm rot="-5400000">
            <a:off x="2723739" y="-939417"/>
            <a:ext cx="3720768" cy="9119754"/>
            <a:chOff x="0" y="0"/>
            <a:chExt cx="979955" cy="2401911"/>
          </a:xfrm>
        </p:grpSpPr>
        <p:sp>
          <p:nvSpPr>
            <p:cNvPr id="4" name="Freeform 4"/>
            <p:cNvSpPr/>
            <p:nvPr/>
          </p:nvSpPr>
          <p:spPr>
            <a:xfrm>
              <a:off x="0" y="0"/>
              <a:ext cx="979955" cy="2401911"/>
            </a:xfrm>
            <a:custGeom>
              <a:avLst/>
              <a:gdLst/>
              <a:ahLst/>
              <a:cxnLst/>
              <a:rect l="l" t="t" r="r" b="b"/>
              <a:pathLst>
                <a:path w="979955" h="2401911">
                  <a:moveTo>
                    <a:pt x="14565" y="0"/>
                  </a:moveTo>
                  <a:lnTo>
                    <a:pt x="965390" y="0"/>
                  </a:lnTo>
                  <a:cubicBezTo>
                    <a:pt x="969253" y="0"/>
                    <a:pt x="972958" y="1535"/>
                    <a:pt x="975689" y="4266"/>
                  </a:cubicBezTo>
                  <a:cubicBezTo>
                    <a:pt x="978421" y="6998"/>
                    <a:pt x="979955" y="10702"/>
                    <a:pt x="979955" y="14565"/>
                  </a:cubicBezTo>
                  <a:lnTo>
                    <a:pt x="979955" y="2387345"/>
                  </a:lnTo>
                  <a:cubicBezTo>
                    <a:pt x="979955" y="2391208"/>
                    <a:pt x="978421" y="2394913"/>
                    <a:pt x="975689" y="2397645"/>
                  </a:cubicBezTo>
                  <a:cubicBezTo>
                    <a:pt x="972958" y="2400376"/>
                    <a:pt x="969253" y="2401911"/>
                    <a:pt x="965390" y="2401911"/>
                  </a:cubicBezTo>
                  <a:lnTo>
                    <a:pt x="14565" y="2401911"/>
                  </a:lnTo>
                  <a:cubicBezTo>
                    <a:pt x="10702" y="2401911"/>
                    <a:pt x="6998" y="2400376"/>
                    <a:pt x="4266" y="2397645"/>
                  </a:cubicBezTo>
                  <a:cubicBezTo>
                    <a:pt x="1535" y="2394913"/>
                    <a:pt x="0" y="2391208"/>
                    <a:pt x="0" y="2387345"/>
                  </a:cubicBezTo>
                  <a:lnTo>
                    <a:pt x="0" y="14565"/>
                  </a:lnTo>
                  <a:cubicBezTo>
                    <a:pt x="0" y="10702"/>
                    <a:pt x="1535" y="6998"/>
                    <a:pt x="4266" y="4266"/>
                  </a:cubicBezTo>
                  <a:cubicBezTo>
                    <a:pt x="6998" y="1535"/>
                    <a:pt x="10702" y="0"/>
                    <a:pt x="14565" y="0"/>
                  </a:cubicBezTo>
                  <a:close/>
                </a:path>
              </a:pathLst>
            </a:custGeom>
            <a:solidFill>
              <a:srgbClr val="F3F6FA"/>
            </a:solidFill>
          </p:spPr>
        </p:sp>
        <p:sp>
          <p:nvSpPr>
            <p:cNvPr id="5" name="TextBox 5"/>
            <p:cNvSpPr txBox="1"/>
            <p:nvPr/>
          </p:nvSpPr>
          <p:spPr>
            <a:xfrm>
              <a:off x="0" y="-47625"/>
              <a:ext cx="979955" cy="244953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5400000">
            <a:off x="11169117" y="1473162"/>
            <a:ext cx="4300949" cy="9119754"/>
            <a:chOff x="0" y="0"/>
            <a:chExt cx="1132760" cy="2401911"/>
          </a:xfrm>
        </p:grpSpPr>
        <p:sp>
          <p:nvSpPr>
            <p:cNvPr id="7" name="Freeform 7"/>
            <p:cNvSpPr/>
            <p:nvPr/>
          </p:nvSpPr>
          <p:spPr>
            <a:xfrm>
              <a:off x="0" y="0"/>
              <a:ext cx="1132760" cy="2401911"/>
            </a:xfrm>
            <a:custGeom>
              <a:avLst/>
              <a:gdLst/>
              <a:ahLst/>
              <a:cxnLst/>
              <a:rect l="l" t="t" r="r" b="b"/>
              <a:pathLst>
                <a:path w="1132760" h="2401911">
                  <a:moveTo>
                    <a:pt x="12600" y="0"/>
                  </a:moveTo>
                  <a:lnTo>
                    <a:pt x="1120160" y="0"/>
                  </a:lnTo>
                  <a:cubicBezTo>
                    <a:pt x="1123502" y="0"/>
                    <a:pt x="1126707" y="1328"/>
                    <a:pt x="1129070" y="3691"/>
                  </a:cubicBezTo>
                  <a:cubicBezTo>
                    <a:pt x="1131433" y="6054"/>
                    <a:pt x="1132760" y="9259"/>
                    <a:pt x="1132760" y="12600"/>
                  </a:cubicBezTo>
                  <a:lnTo>
                    <a:pt x="1132760" y="2389310"/>
                  </a:lnTo>
                  <a:cubicBezTo>
                    <a:pt x="1132760" y="2396269"/>
                    <a:pt x="1127119" y="2401911"/>
                    <a:pt x="1120160" y="2401911"/>
                  </a:cubicBezTo>
                  <a:lnTo>
                    <a:pt x="12600" y="2401911"/>
                  </a:lnTo>
                  <a:cubicBezTo>
                    <a:pt x="5641" y="2401911"/>
                    <a:pt x="0" y="2396269"/>
                    <a:pt x="0" y="2389310"/>
                  </a:cubicBezTo>
                  <a:lnTo>
                    <a:pt x="0" y="12600"/>
                  </a:lnTo>
                  <a:cubicBezTo>
                    <a:pt x="0" y="5641"/>
                    <a:pt x="5641" y="0"/>
                    <a:pt x="12600" y="0"/>
                  </a:cubicBezTo>
                  <a:close/>
                </a:path>
              </a:pathLst>
            </a:custGeom>
            <a:solidFill>
              <a:srgbClr val="F3F6FA"/>
            </a:solidFill>
          </p:spPr>
        </p:sp>
        <p:sp>
          <p:nvSpPr>
            <p:cNvPr id="8" name="TextBox 8"/>
            <p:cNvSpPr txBox="1"/>
            <p:nvPr/>
          </p:nvSpPr>
          <p:spPr>
            <a:xfrm>
              <a:off x="0" y="-47625"/>
              <a:ext cx="1132760" cy="2449536"/>
            </a:xfrm>
            <a:prstGeom prst="rect">
              <a:avLst/>
            </a:prstGeom>
          </p:spPr>
          <p:txBody>
            <a:bodyPr lIns="50800" tIns="50800" rIns="50800" bIns="50800" rtlCol="0" anchor="ctr"/>
            <a:lstStyle/>
            <a:p>
              <a:pPr algn="ctr">
                <a:lnSpc>
                  <a:spcPts val="2659"/>
                </a:lnSpc>
              </a:pPr>
              <a:endParaRPr/>
            </a:p>
          </p:txBody>
        </p:sp>
      </p:grpSp>
      <p:sp>
        <p:nvSpPr>
          <p:cNvPr id="9" name="AutoShape 9"/>
          <p:cNvSpPr/>
          <p:nvPr/>
        </p:nvSpPr>
        <p:spPr>
          <a:xfrm>
            <a:off x="556755" y="3105202"/>
            <a:ext cx="6614925" cy="0"/>
          </a:xfrm>
          <a:prstGeom prst="line">
            <a:avLst/>
          </a:prstGeom>
          <a:ln w="38100" cap="flat">
            <a:solidFill>
              <a:srgbClr val="0B1320"/>
            </a:solidFill>
            <a:prstDash val="solid"/>
            <a:headEnd type="none" w="sm" len="sm"/>
            <a:tailEnd type="none" w="sm" len="sm"/>
          </a:ln>
        </p:spPr>
      </p:sp>
      <p:sp>
        <p:nvSpPr>
          <p:cNvPr id="10" name="AutoShape 10"/>
          <p:cNvSpPr/>
          <p:nvPr/>
        </p:nvSpPr>
        <p:spPr>
          <a:xfrm>
            <a:off x="9292224" y="4913908"/>
            <a:ext cx="6614925" cy="0"/>
          </a:xfrm>
          <a:prstGeom prst="line">
            <a:avLst/>
          </a:prstGeom>
          <a:ln w="38100" cap="flat">
            <a:solidFill>
              <a:srgbClr val="0B1320"/>
            </a:solidFill>
            <a:prstDash val="solid"/>
            <a:headEnd type="none" w="sm" len="sm"/>
            <a:tailEnd type="none" w="sm" len="sm"/>
          </a:ln>
        </p:spPr>
      </p:sp>
      <p:sp>
        <p:nvSpPr>
          <p:cNvPr id="11" name="TextBox 11"/>
          <p:cNvSpPr txBox="1"/>
          <p:nvPr/>
        </p:nvSpPr>
        <p:spPr>
          <a:xfrm>
            <a:off x="701070" y="712990"/>
            <a:ext cx="15778130" cy="902583"/>
          </a:xfrm>
          <a:prstGeom prst="rect">
            <a:avLst/>
          </a:prstGeom>
        </p:spPr>
        <p:txBody>
          <a:bodyPr lIns="0" tIns="0" rIns="0" bIns="0" rtlCol="0" anchor="t">
            <a:spAutoFit/>
          </a:bodyPr>
          <a:lstStyle/>
          <a:p>
            <a:pPr algn="ctr">
              <a:lnSpc>
                <a:spcPts val="7476"/>
              </a:lnSpc>
            </a:pPr>
            <a:r>
              <a:rPr lang="en-US" sz="5340" b="1">
                <a:solidFill>
                  <a:srgbClr val="F3F6FA"/>
                </a:solidFill>
                <a:latin typeface="League Spartan"/>
                <a:ea typeface="League Spartan"/>
                <a:cs typeface="League Spartan"/>
                <a:sym typeface="League Spartan"/>
              </a:rPr>
              <a:t>Statement of the Problem</a:t>
            </a:r>
          </a:p>
        </p:txBody>
      </p:sp>
      <p:sp>
        <p:nvSpPr>
          <p:cNvPr id="12" name="TextBox 12"/>
          <p:cNvSpPr txBox="1"/>
          <p:nvPr/>
        </p:nvSpPr>
        <p:spPr>
          <a:xfrm>
            <a:off x="556755" y="2219617"/>
            <a:ext cx="4165401" cy="762468"/>
          </a:xfrm>
          <a:prstGeom prst="rect">
            <a:avLst/>
          </a:prstGeom>
        </p:spPr>
        <p:txBody>
          <a:bodyPr lIns="0" tIns="0" rIns="0" bIns="0" rtlCol="0" anchor="t">
            <a:spAutoFit/>
          </a:bodyPr>
          <a:lstStyle/>
          <a:p>
            <a:pPr algn="l">
              <a:lnSpc>
                <a:spcPts val="6266"/>
              </a:lnSpc>
            </a:pPr>
            <a:r>
              <a:rPr lang="en-US" sz="4476" b="1">
                <a:solidFill>
                  <a:srgbClr val="0B1320"/>
                </a:solidFill>
                <a:latin typeface="League Spartan"/>
                <a:ea typeface="League Spartan"/>
                <a:cs typeface="League Spartan"/>
                <a:sym typeface="League Spartan"/>
              </a:rPr>
              <a:t>Problem 1</a:t>
            </a:r>
          </a:p>
        </p:txBody>
      </p:sp>
      <p:sp>
        <p:nvSpPr>
          <p:cNvPr id="13" name="TextBox 13"/>
          <p:cNvSpPr txBox="1"/>
          <p:nvPr/>
        </p:nvSpPr>
        <p:spPr>
          <a:xfrm>
            <a:off x="556755" y="3103569"/>
            <a:ext cx="7536190" cy="1899933"/>
          </a:xfrm>
          <a:prstGeom prst="rect">
            <a:avLst/>
          </a:prstGeom>
        </p:spPr>
        <p:txBody>
          <a:bodyPr lIns="0" tIns="0" rIns="0" bIns="0" rtlCol="0" anchor="t">
            <a:spAutoFit/>
          </a:bodyPr>
          <a:lstStyle/>
          <a:p>
            <a:pPr algn="just">
              <a:lnSpc>
                <a:spcPts val="5340"/>
              </a:lnSpc>
            </a:pPr>
            <a:r>
              <a:rPr lang="en-US" sz="3000">
                <a:solidFill>
                  <a:srgbClr val="0B1320"/>
                </a:solidFill>
                <a:latin typeface="Kollektif"/>
                <a:ea typeface="Kollektif"/>
                <a:cs typeface="Kollektif"/>
                <a:sym typeface="Kollektif"/>
              </a:rPr>
              <a:t>1.    It is hard to keep track of ordinances and resolutions when using a manual system.</a:t>
            </a:r>
          </a:p>
          <a:p>
            <a:pPr algn="just">
              <a:lnSpc>
                <a:spcPts val="4111"/>
              </a:lnSpc>
            </a:pPr>
            <a:endParaRPr lang="en-US" sz="3000">
              <a:solidFill>
                <a:srgbClr val="0B1320"/>
              </a:solidFill>
              <a:latin typeface="Kollektif"/>
              <a:ea typeface="Kollektif"/>
              <a:cs typeface="Kollektif"/>
              <a:sym typeface="Kollektif"/>
            </a:endParaRPr>
          </a:p>
        </p:txBody>
      </p:sp>
      <p:sp>
        <p:nvSpPr>
          <p:cNvPr id="14" name="TextBox 14"/>
          <p:cNvSpPr txBox="1"/>
          <p:nvPr/>
        </p:nvSpPr>
        <p:spPr>
          <a:xfrm>
            <a:off x="9292224" y="4132390"/>
            <a:ext cx="4165401" cy="762468"/>
          </a:xfrm>
          <a:prstGeom prst="rect">
            <a:avLst/>
          </a:prstGeom>
        </p:spPr>
        <p:txBody>
          <a:bodyPr lIns="0" tIns="0" rIns="0" bIns="0" rtlCol="0" anchor="t">
            <a:spAutoFit/>
          </a:bodyPr>
          <a:lstStyle/>
          <a:p>
            <a:pPr algn="l">
              <a:lnSpc>
                <a:spcPts val="6266"/>
              </a:lnSpc>
            </a:pPr>
            <a:r>
              <a:rPr lang="en-US" sz="4476" b="1">
                <a:solidFill>
                  <a:srgbClr val="0B1320"/>
                </a:solidFill>
                <a:latin typeface="League Spartan"/>
                <a:ea typeface="League Spartan"/>
                <a:cs typeface="League Spartan"/>
                <a:sym typeface="League Spartan"/>
              </a:rPr>
              <a:t>Problem 2</a:t>
            </a:r>
          </a:p>
        </p:txBody>
      </p:sp>
      <p:sp>
        <p:nvSpPr>
          <p:cNvPr id="15" name="TextBox 15"/>
          <p:cNvSpPr txBox="1"/>
          <p:nvPr/>
        </p:nvSpPr>
        <p:spPr>
          <a:xfrm>
            <a:off x="9292224" y="5202442"/>
            <a:ext cx="7536190" cy="3252483"/>
          </a:xfrm>
          <a:prstGeom prst="rect">
            <a:avLst/>
          </a:prstGeom>
        </p:spPr>
        <p:txBody>
          <a:bodyPr lIns="0" tIns="0" rIns="0" bIns="0" rtlCol="0" anchor="t">
            <a:spAutoFit/>
          </a:bodyPr>
          <a:lstStyle/>
          <a:p>
            <a:pPr algn="just">
              <a:lnSpc>
                <a:spcPts val="5340"/>
              </a:lnSpc>
            </a:pPr>
            <a:r>
              <a:rPr lang="en-US" sz="3000">
                <a:solidFill>
                  <a:srgbClr val="0B1320"/>
                </a:solidFill>
                <a:latin typeface="Kollektif"/>
                <a:ea typeface="Kollektif"/>
                <a:cs typeface="Kollektif"/>
                <a:sym typeface="Kollektif"/>
              </a:rPr>
              <a:t>2.    Government officials and the public do not have easy access to up-to-date information on the status of ordinances, causing confusion and lack of transparency.</a:t>
            </a:r>
          </a:p>
          <a:p>
            <a:pPr algn="just">
              <a:lnSpc>
                <a:spcPts val="4111"/>
              </a:lnSpc>
            </a:pPr>
            <a:endParaRPr lang="en-US" sz="3000">
              <a:solidFill>
                <a:srgbClr val="0B1320"/>
              </a:solidFill>
              <a:latin typeface="Kollektif"/>
              <a:ea typeface="Kollektif"/>
              <a:cs typeface="Kollektif"/>
              <a:sym typeface="Kollektif"/>
            </a:endParaRPr>
          </a:p>
        </p:txBody>
      </p:sp>
      <p:grpSp>
        <p:nvGrpSpPr>
          <p:cNvPr id="16" name="Group 16"/>
          <p:cNvGrpSpPr/>
          <p:nvPr/>
        </p:nvGrpSpPr>
        <p:grpSpPr>
          <a:xfrm rot="-5400000">
            <a:off x="2699493" y="3469251"/>
            <a:ext cx="3720768" cy="9119754"/>
            <a:chOff x="0" y="0"/>
            <a:chExt cx="979955" cy="2401911"/>
          </a:xfrm>
        </p:grpSpPr>
        <p:sp>
          <p:nvSpPr>
            <p:cNvPr id="17" name="Freeform 17"/>
            <p:cNvSpPr/>
            <p:nvPr/>
          </p:nvSpPr>
          <p:spPr>
            <a:xfrm>
              <a:off x="0" y="0"/>
              <a:ext cx="979955" cy="2401911"/>
            </a:xfrm>
            <a:custGeom>
              <a:avLst/>
              <a:gdLst/>
              <a:ahLst/>
              <a:cxnLst/>
              <a:rect l="l" t="t" r="r" b="b"/>
              <a:pathLst>
                <a:path w="979955" h="2401911">
                  <a:moveTo>
                    <a:pt x="14565" y="0"/>
                  </a:moveTo>
                  <a:lnTo>
                    <a:pt x="965390" y="0"/>
                  </a:lnTo>
                  <a:cubicBezTo>
                    <a:pt x="969253" y="0"/>
                    <a:pt x="972958" y="1535"/>
                    <a:pt x="975689" y="4266"/>
                  </a:cubicBezTo>
                  <a:cubicBezTo>
                    <a:pt x="978421" y="6998"/>
                    <a:pt x="979955" y="10702"/>
                    <a:pt x="979955" y="14565"/>
                  </a:cubicBezTo>
                  <a:lnTo>
                    <a:pt x="979955" y="2387345"/>
                  </a:lnTo>
                  <a:cubicBezTo>
                    <a:pt x="979955" y="2391208"/>
                    <a:pt x="978421" y="2394913"/>
                    <a:pt x="975689" y="2397645"/>
                  </a:cubicBezTo>
                  <a:cubicBezTo>
                    <a:pt x="972958" y="2400376"/>
                    <a:pt x="969253" y="2401911"/>
                    <a:pt x="965390" y="2401911"/>
                  </a:cubicBezTo>
                  <a:lnTo>
                    <a:pt x="14565" y="2401911"/>
                  </a:lnTo>
                  <a:cubicBezTo>
                    <a:pt x="10702" y="2401911"/>
                    <a:pt x="6998" y="2400376"/>
                    <a:pt x="4266" y="2397645"/>
                  </a:cubicBezTo>
                  <a:cubicBezTo>
                    <a:pt x="1535" y="2394913"/>
                    <a:pt x="0" y="2391208"/>
                    <a:pt x="0" y="2387345"/>
                  </a:cubicBezTo>
                  <a:lnTo>
                    <a:pt x="0" y="14565"/>
                  </a:lnTo>
                  <a:cubicBezTo>
                    <a:pt x="0" y="10702"/>
                    <a:pt x="1535" y="6998"/>
                    <a:pt x="4266" y="4266"/>
                  </a:cubicBezTo>
                  <a:cubicBezTo>
                    <a:pt x="6998" y="1535"/>
                    <a:pt x="10702" y="0"/>
                    <a:pt x="14565" y="0"/>
                  </a:cubicBezTo>
                  <a:close/>
                </a:path>
              </a:pathLst>
            </a:custGeom>
            <a:solidFill>
              <a:srgbClr val="F3F6FA"/>
            </a:solidFill>
          </p:spPr>
        </p:sp>
        <p:sp>
          <p:nvSpPr>
            <p:cNvPr id="18" name="TextBox 18"/>
            <p:cNvSpPr txBox="1"/>
            <p:nvPr/>
          </p:nvSpPr>
          <p:spPr>
            <a:xfrm>
              <a:off x="0" y="-47625"/>
              <a:ext cx="979955" cy="2449536"/>
            </a:xfrm>
            <a:prstGeom prst="rect">
              <a:avLst/>
            </a:prstGeom>
          </p:spPr>
          <p:txBody>
            <a:bodyPr lIns="50800" tIns="50800" rIns="50800" bIns="50800" rtlCol="0" anchor="ctr"/>
            <a:lstStyle/>
            <a:p>
              <a:pPr algn="ctr">
                <a:lnSpc>
                  <a:spcPts val="2659"/>
                </a:lnSpc>
              </a:pPr>
              <a:endParaRPr/>
            </a:p>
          </p:txBody>
        </p:sp>
      </p:grpSp>
      <p:sp>
        <p:nvSpPr>
          <p:cNvPr id="19" name="AutoShape 19"/>
          <p:cNvSpPr/>
          <p:nvPr/>
        </p:nvSpPr>
        <p:spPr>
          <a:xfrm>
            <a:off x="532509" y="7551970"/>
            <a:ext cx="6614925" cy="0"/>
          </a:xfrm>
          <a:prstGeom prst="line">
            <a:avLst/>
          </a:prstGeom>
          <a:ln w="38100" cap="flat">
            <a:solidFill>
              <a:srgbClr val="0B1320"/>
            </a:solidFill>
            <a:prstDash val="solid"/>
            <a:headEnd type="none" w="sm" len="sm"/>
            <a:tailEnd type="none" w="sm" len="sm"/>
          </a:ln>
        </p:spPr>
      </p:sp>
      <p:sp>
        <p:nvSpPr>
          <p:cNvPr id="20" name="TextBox 20"/>
          <p:cNvSpPr txBox="1"/>
          <p:nvPr/>
        </p:nvSpPr>
        <p:spPr>
          <a:xfrm>
            <a:off x="532509" y="6628285"/>
            <a:ext cx="4165401" cy="762600"/>
          </a:xfrm>
          <a:prstGeom prst="rect">
            <a:avLst/>
          </a:prstGeom>
        </p:spPr>
        <p:txBody>
          <a:bodyPr lIns="0" tIns="0" rIns="0" bIns="0" rtlCol="0" anchor="t">
            <a:spAutoFit/>
          </a:bodyPr>
          <a:lstStyle/>
          <a:p>
            <a:pPr algn="l">
              <a:lnSpc>
                <a:spcPts val="6266"/>
              </a:lnSpc>
            </a:pPr>
            <a:r>
              <a:rPr lang="en-US" sz="4476" b="1">
                <a:solidFill>
                  <a:srgbClr val="0B1320"/>
                </a:solidFill>
                <a:latin typeface="League Spartan"/>
                <a:ea typeface="League Spartan"/>
                <a:cs typeface="League Spartan"/>
                <a:sym typeface="League Spartan"/>
              </a:rPr>
              <a:t>Problem 3</a:t>
            </a:r>
          </a:p>
        </p:txBody>
      </p:sp>
      <p:sp>
        <p:nvSpPr>
          <p:cNvPr id="21" name="TextBox 21"/>
          <p:cNvSpPr txBox="1"/>
          <p:nvPr/>
        </p:nvSpPr>
        <p:spPr>
          <a:xfrm>
            <a:off x="532509" y="7551970"/>
            <a:ext cx="7536190" cy="2576208"/>
          </a:xfrm>
          <a:prstGeom prst="rect">
            <a:avLst/>
          </a:prstGeom>
        </p:spPr>
        <p:txBody>
          <a:bodyPr lIns="0" tIns="0" rIns="0" bIns="0" rtlCol="0" anchor="t">
            <a:spAutoFit/>
          </a:bodyPr>
          <a:lstStyle/>
          <a:p>
            <a:pPr algn="just">
              <a:lnSpc>
                <a:spcPts val="5340"/>
              </a:lnSpc>
            </a:pPr>
            <a:r>
              <a:rPr lang="en-US" sz="3000">
                <a:solidFill>
                  <a:srgbClr val="0B1320"/>
                </a:solidFill>
                <a:latin typeface="Kollektif"/>
                <a:ea typeface="Kollektif"/>
                <a:cs typeface="Kollektif"/>
                <a:sym typeface="Kollektif"/>
              </a:rPr>
              <a:t>3.    There are delays in managing and monitoring legislative documents, which cause inefficiencies.</a:t>
            </a:r>
          </a:p>
          <a:p>
            <a:pPr algn="just">
              <a:lnSpc>
                <a:spcPts val="4111"/>
              </a:lnSpc>
            </a:pPr>
            <a:endParaRPr lang="en-US" sz="3000">
              <a:solidFill>
                <a:srgbClr val="0B1320"/>
              </a:solidFill>
              <a:latin typeface="Kollektif"/>
              <a:ea typeface="Kollektif"/>
              <a:cs typeface="Kollektif"/>
              <a:sym typeface="Kollekt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10800000">
            <a:off x="13186689" y="-2827385"/>
            <a:ext cx="6989146" cy="11017126"/>
          </a:xfrm>
          <a:custGeom>
            <a:avLst/>
            <a:gdLst/>
            <a:ahLst/>
            <a:cxnLst/>
            <a:rect l="l" t="t" r="r" b="b"/>
            <a:pathLst>
              <a:path w="6989146" h="11017126">
                <a:moveTo>
                  <a:pt x="0" y="0"/>
                </a:moveTo>
                <a:lnTo>
                  <a:pt x="6989146" y="0"/>
                </a:lnTo>
                <a:lnTo>
                  <a:pt x="6989146" y="11017126"/>
                </a:lnTo>
                <a:lnTo>
                  <a:pt x="0" y="11017126"/>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
        <p:nvSpPr>
          <p:cNvPr id="3" name="TextBox 3"/>
          <p:cNvSpPr txBox="1"/>
          <p:nvPr/>
        </p:nvSpPr>
        <p:spPr>
          <a:xfrm>
            <a:off x="3452515" y="1215204"/>
            <a:ext cx="11382971" cy="1089151"/>
          </a:xfrm>
          <a:prstGeom prst="rect">
            <a:avLst/>
          </a:prstGeom>
        </p:spPr>
        <p:txBody>
          <a:bodyPr lIns="0" tIns="0" rIns="0" bIns="0" rtlCol="0" anchor="t">
            <a:spAutoFit/>
          </a:bodyPr>
          <a:lstStyle/>
          <a:p>
            <a:pPr algn="ctr">
              <a:lnSpc>
                <a:spcPts val="8133"/>
              </a:lnSpc>
            </a:pPr>
            <a:r>
              <a:rPr lang="en-US" sz="8299" b="1">
                <a:solidFill>
                  <a:srgbClr val="F3F6FA"/>
                </a:solidFill>
                <a:latin typeface="League Spartan"/>
                <a:ea typeface="League Spartan"/>
                <a:cs typeface="League Spartan"/>
                <a:sym typeface="League Spartan"/>
              </a:rPr>
              <a:t>General Objective</a:t>
            </a:r>
          </a:p>
        </p:txBody>
      </p:sp>
      <p:grpSp>
        <p:nvGrpSpPr>
          <p:cNvPr id="4" name="Group 4"/>
          <p:cNvGrpSpPr/>
          <p:nvPr/>
        </p:nvGrpSpPr>
        <p:grpSpPr>
          <a:xfrm rot="5400000">
            <a:off x="12636063" y="3953568"/>
            <a:ext cx="969644" cy="4071796"/>
            <a:chOff x="0" y="0"/>
            <a:chExt cx="282923" cy="1188070"/>
          </a:xfrm>
        </p:grpSpPr>
        <p:sp>
          <p:nvSpPr>
            <p:cNvPr id="5" name="Freeform 5"/>
            <p:cNvSpPr/>
            <p:nvPr/>
          </p:nvSpPr>
          <p:spPr>
            <a:xfrm>
              <a:off x="0" y="0"/>
              <a:ext cx="282923" cy="1188070"/>
            </a:xfrm>
            <a:custGeom>
              <a:avLst/>
              <a:gdLst/>
              <a:ahLst/>
              <a:cxnLst/>
              <a:rect l="l" t="t" r="r" b="b"/>
              <a:pathLst>
                <a:path w="282923" h="1188070">
                  <a:moveTo>
                    <a:pt x="0" y="0"/>
                  </a:moveTo>
                  <a:lnTo>
                    <a:pt x="282923" y="0"/>
                  </a:lnTo>
                  <a:lnTo>
                    <a:pt x="282923" y="1188070"/>
                  </a:lnTo>
                  <a:lnTo>
                    <a:pt x="0" y="1188070"/>
                  </a:lnTo>
                  <a:close/>
                </a:path>
              </a:pathLst>
            </a:custGeom>
            <a:solidFill>
              <a:srgbClr val="0B1320"/>
            </a:solidFill>
          </p:spPr>
        </p:sp>
        <p:sp>
          <p:nvSpPr>
            <p:cNvPr id="6" name="TextBox 6"/>
            <p:cNvSpPr txBox="1"/>
            <p:nvPr/>
          </p:nvSpPr>
          <p:spPr>
            <a:xfrm>
              <a:off x="0" y="-47625"/>
              <a:ext cx="282923" cy="123569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rot="5400000">
            <a:off x="2532951" y="4030709"/>
            <a:ext cx="969644" cy="4071796"/>
            <a:chOff x="0" y="0"/>
            <a:chExt cx="282923" cy="1188070"/>
          </a:xfrm>
        </p:grpSpPr>
        <p:sp>
          <p:nvSpPr>
            <p:cNvPr id="8" name="Freeform 8"/>
            <p:cNvSpPr/>
            <p:nvPr/>
          </p:nvSpPr>
          <p:spPr>
            <a:xfrm>
              <a:off x="0" y="0"/>
              <a:ext cx="282923" cy="1188070"/>
            </a:xfrm>
            <a:custGeom>
              <a:avLst/>
              <a:gdLst/>
              <a:ahLst/>
              <a:cxnLst/>
              <a:rect l="l" t="t" r="r" b="b"/>
              <a:pathLst>
                <a:path w="282923" h="1188070">
                  <a:moveTo>
                    <a:pt x="0" y="0"/>
                  </a:moveTo>
                  <a:lnTo>
                    <a:pt x="282923" y="0"/>
                  </a:lnTo>
                  <a:lnTo>
                    <a:pt x="282923" y="1188070"/>
                  </a:lnTo>
                  <a:lnTo>
                    <a:pt x="0" y="1188070"/>
                  </a:lnTo>
                  <a:close/>
                </a:path>
              </a:pathLst>
            </a:custGeom>
            <a:solidFill>
              <a:srgbClr val="0B1320"/>
            </a:solidFill>
          </p:spPr>
        </p:sp>
        <p:sp>
          <p:nvSpPr>
            <p:cNvPr id="9" name="TextBox 9"/>
            <p:cNvSpPr txBox="1"/>
            <p:nvPr/>
          </p:nvSpPr>
          <p:spPr>
            <a:xfrm>
              <a:off x="0" y="-47625"/>
              <a:ext cx="282923" cy="123569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763098" y="2811171"/>
            <a:ext cx="12938500" cy="4776502"/>
          </a:xfrm>
          <a:prstGeom prst="rect">
            <a:avLst/>
          </a:prstGeom>
        </p:spPr>
        <p:txBody>
          <a:bodyPr lIns="0" tIns="0" rIns="0" bIns="0" rtlCol="0" anchor="t">
            <a:spAutoFit/>
          </a:bodyPr>
          <a:lstStyle/>
          <a:p>
            <a:pPr algn="l">
              <a:lnSpc>
                <a:spcPts val="7672"/>
              </a:lnSpc>
            </a:pPr>
            <a:r>
              <a:rPr lang="en-US" sz="5480" b="1">
                <a:solidFill>
                  <a:srgbClr val="F3F6FA"/>
                </a:solidFill>
                <a:latin typeface="League Spartan"/>
                <a:ea typeface="League Spartan"/>
                <a:cs typeface="League Spartan"/>
                <a:sym typeface="League Spartan"/>
              </a:rPr>
              <a:t>To create a system that simplifies the tracking and management of ordinances and resolution for Cuyapo Sangguniang Bayan.</a:t>
            </a:r>
          </a:p>
          <a:p>
            <a:pPr algn="l">
              <a:lnSpc>
                <a:spcPts val="7672"/>
              </a:lnSpc>
            </a:pPr>
            <a:endParaRPr lang="en-US" sz="5480" b="1">
              <a:solidFill>
                <a:srgbClr val="F3F6FA"/>
              </a:solidFill>
              <a:latin typeface="League Spartan"/>
              <a:ea typeface="League Spartan"/>
              <a:cs typeface="League Spartan"/>
              <a:sym typeface="League Spartan"/>
            </a:endParaRPr>
          </a:p>
        </p:txBody>
      </p:sp>
      <p:grpSp>
        <p:nvGrpSpPr>
          <p:cNvPr id="11" name="Group 11"/>
          <p:cNvGrpSpPr/>
          <p:nvPr/>
        </p:nvGrpSpPr>
        <p:grpSpPr>
          <a:xfrm rot="-6118598">
            <a:off x="2011723" y="-5612517"/>
            <a:ext cx="1636659" cy="11599048"/>
            <a:chOff x="0" y="0"/>
            <a:chExt cx="431054" cy="3054893"/>
          </a:xfrm>
        </p:grpSpPr>
        <p:sp>
          <p:nvSpPr>
            <p:cNvPr id="12" name="Freeform 12"/>
            <p:cNvSpPr/>
            <p:nvPr/>
          </p:nvSpPr>
          <p:spPr>
            <a:xfrm>
              <a:off x="0" y="0"/>
              <a:ext cx="431054" cy="3054893"/>
            </a:xfrm>
            <a:custGeom>
              <a:avLst/>
              <a:gdLst/>
              <a:ahLst/>
              <a:cxnLst/>
              <a:rect l="l" t="t" r="r" b="b"/>
              <a:pathLst>
                <a:path w="431054" h="3054893">
                  <a:moveTo>
                    <a:pt x="0" y="0"/>
                  </a:moveTo>
                  <a:lnTo>
                    <a:pt x="431054" y="0"/>
                  </a:lnTo>
                  <a:lnTo>
                    <a:pt x="431054" y="3054893"/>
                  </a:lnTo>
                  <a:lnTo>
                    <a:pt x="0" y="3054893"/>
                  </a:lnTo>
                  <a:close/>
                </a:path>
              </a:pathLst>
            </a:custGeom>
            <a:solidFill>
              <a:srgbClr val="497183"/>
            </a:solidFill>
          </p:spPr>
        </p:sp>
        <p:sp>
          <p:nvSpPr>
            <p:cNvPr id="13" name="TextBox 13"/>
            <p:cNvSpPr txBox="1"/>
            <p:nvPr/>
          </p:nvSpPr>
          <p:spPr>
            <a:xfrm>
              <a:off x="0" y="-47625"/>
              <a:ext cx="431054" cy="3102518"/>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6118598">
            <a:off x="14678426" y="4459320"/>
            <a:ext cx="1769778" cy="11599048"/>
            <a:chOff x="0" y="0"/>
            <a:chExt cx="466114" cy="3054893"/>
          </a:xfrm>
        </p:grpSpPr>
        <p:sp>
          <p:nvSpPr>
            <p:cNvPr id="15" name="Freeform 15"/>
            <p:cNvSpPr/>
            <p:nvPr/>
          </p:nvSpPr>
          <p:spPr>
            <a:xfrm>
              <a:off x="0" y="0"/>
              <a:ext cx="466114" cy="3054893"/>
            </a:xfrm>
            <a:custGeom>
              <a:avLst/>
              <a:gdLst/>
              <a:ahLst/>
              <a:cxnLst/>
              <a:rect l="l" t="t" r="r" b="b"/>
              <a:pathLst>
                <a:path w="466114" h="3054893">
                  <a:moveTo>
                    <a:pt x="0" y="0"/>
                  </a:moveTo>
                  <a:lnTo>
                    <a:pt x="466114" y="0"/>
                  </a:lnTo>
                  <a:lnTo>
                    <a:pt x="466114" y="3054893"/>
                  </a:lnTo>
                  <a:lnTo>
                    <a:pt x="0" y="3054893"/>
                  </a:lnTo>
                  <a:close/>
                </a:path>
              </a:pathLst>
            </a:custGeom>
            <a:solidFill>
              <a:srgbClr val="F3F6FA"/>
            </a:solidFill>
          </p:spPr>
        </p:sp>
        <p:sp>
          <p:nvSpPr>
            <p:cNvPr id="16" name="TextBox 16"/>
            <p:cNvSpPr txBox="1"/>
            <p:nvPr/>
          </p:nvSpPr>
          <p:spPr>
            <a:xfrm>
              <a:off x="0" y="-47625"/>
              <a:ext cx="466114" cy="3102518"/>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rot="-10800000">
            <a:off x="-2733649" y="6551429"/>
            <a:ext cx="6989146" cy="11017126"/>
          </a:xfrm>
          <a:custGeom>
            <a:avLst/>
            <a:gdLst/>
            <a:ahLst/>
            <a:cxnLst/>
            <a:rect l="l" t="t" r="r" b="b"/>
            <a:pathLst>
              <a:path w="6989146" h="11017126">
                <a:moveTo>
                  <a:pt x="0" y="0"/>
                </a:moveTo>
                <a:lnTo>
                  <a:pt x="6989146" y="0"/>
                </a:lnTo>
                <a:lnTo>
                  <a:pt x="6989146" y="11017125"/>
                </a:lnTo>
                <a:lnTo>
                  <a:pt x="0" y="11017125"/>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1320"/>
        </a:solidFill>
        <a:effectLst/>
      </p:bgPr>
    </p:bg>
    <p:spTree>
      <p:nvGrpSpPr>
        <p:cNvPr id="1" name=""/>
        <p:cNvGrpSpPr/>
        <p:nvPr/>
      </p:nvGrpSpPr>
      <p:grpSpPr>
        <a:xfrm>
          <a:off x="0" y="0"/>
          <a:ext cx="0" cy="0"/>
          <a:chOff x="0" y="0"/>
          <a:chExt cx="0" cy="0"/>
        </a:xfrm>
      </p:grpSpPr>
      <p:sp>
        <p:nvSpPr>
          <p:cNvPr id="2" name="Freeform 2"/>
          <p:cNvSpPr/>
          <p:nvPr/>
        </p:nvSpPr>
        <p:spPr>
          <a:xfrm rot="-10800000">
            <a:off x="13186689" y="-2827385"/>
            <a:ext cx="6989146" cy="11017126"/>
          </a:xfrm>
          <a:custGeom>
            <a:avLst/>
            <a:gdLst/>
            <a:ahLst/>
            <a:cxnLst/>
            <a:rect l="l" t="t" r="r" b="b"/>
            <a:pathLst>
              <a:path w="6989146" h="11017126">
                <a:moveTo>
                  <a:pt x="0" y="0"/>
                </a:moveTo>
                <a:lnTo>
                  <a:pt x="6989146" y="0"/>
                </a:lnTo>
                <a:lnTo>
                  <a:pt x="6989146" y="11017126"/>
                </a:lnTo>
                <a:lnTo>
                  <a:pt x="0" y="11017126"/>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
        <p:nvSpPr>
          <p:cNvPr id="3" name="TextBox 3"/>
          <p:cNvSpPr txBox="1"/>
          <p:nvPr/>
        </p:nvSpPr>
        <p:spPr>
          <a:xfrm>
            <a:off x="3759419" y="911320"/>
            <a:ext cx="11625447" cy="1089151"/>
          </a:xfrm>
          <a:prstGeom prst="rect">
            <a:avLst/>
          </a:prstGeom>
        </p:spPr>
        <p:txBody>
          <a:bodyPr lIns="0" tIns="0" rIns="0" bIns="0" rtlCol="0" anchor="t">
            <a:spAutoFit/>
          </a:bodyPr>
          <a:lstStyle/>
          <a:p>
            <a:pPr algn="ctr">
              <a:lnSpc>
                <a:spcPts val="8133"/>
              </a:lnSpc>
            </a:pPr>
            <a:r>
              <a:rPr lang="en-US" sz="8299" b="1">
                <a:solidFill>
                  <a:srgbClr val="F3F6FA"/>
                </a:solidFill>
                <a:latin typeface="League Spartan"/>
                <a:ea typeface="League Spartan"/>
                <a:cs typeface="League Spartan"/>
                <a:sym typeface="League Spartan"/>
              </a:rPr>
              <a:t>Specific Objectives</a:t>
            </a:r>
          </a:p>
        </p:txBody>
      </p:sp>
      <p:sp>
        <p:nvSpPr>
          <p:cNvPr id="4" name="AutoShape 4"/>
          <p:cNvSpPr/>
          <p:nvPr/>
        </p:nvSpPr>
        <p:spPr>
          <a:xfrm>
            <a:off x="1781844" y="2276696"/>
            <a:ext cx="4772594" cy="19050"/>
          </a:xfrm>
          <a:prstGeom prst="line">
            <a:avLst/>
          </a:prstGeom>
          <a:ln w="38100" cap="flat">
            <a:solidFill>
              <a:srgbClr val="F3F6FA"/>
            </a:solidFill>
            <a:prstDash val="solid"/>
            <a:headEnd type="none" w="sm" len="sm"/>
            <a:tailEnd type="none" w="sm" len="sm"/>
          </a:ln>
        </p:spPr>
      </p:sp>
      <p:sp>
        <p:nvSpPr>
          <p:cNvPr id="5" name="AutoShape 5"/>
          <p:cNvSpPr/>
          <p:nvPr/>
        </p:nvSpPr>
        <p:spPr>
          <a:xfrm>
            <a:off x="1782034" y="2961865"/>
            <a:ext cx="4772404" cy="19049"/>
          </a:xfrm>
          <a:prstGeom prst="line">
            <a:avLst/>
          </a:prstGeom>
          <a:ln w="38100" cap="flat">
            <a:solidFill>
              <a:srgbClr val="F3F6FA"/>
            </a:solidFill>
            <a:prstDash val="solid"/>
            <a:headEnd type="none" w="sm" len="sm"/>
            <a:tailEnd type="none" w="sm" len="sm"/>
          </a:ln>
        </p:spPr>
      </p:sp>
      <p:sp>
        <p:nvSpPr>
          <p:cNvPr id="6" name="TextBox 6"/>
          <p:cNvSpPr txBox="1"/>
          <p:nvPr/>
        </p:nvSpPr>
        <p:spPr>
          <a:xfrm>
            <a:off x="3469645" y="3447639"/>
            <a:ext cx="11348710" cy="4486910"/>
          </a:xfrm>
          <a:prstGeom prst="rect">
            <a:avLst/>
          </a:prstGeom>
        </p:spPr>
        <p:txBody>
          <a:bodyPr lIns="0" tIns="0" rIns="0" bIns="0" rtlCol="0" anchor="t">
            <a:spAutoFit/>
          </a:bodyPr>
          <a:lstStyle/>
          <a:p>
            <a:pPr algn="just">
              <a:lnSpc>
                <a:spcPts val="7119"/>
              </a:lnSpc>
            </a:pPr>
            <a:r>
              <a:rPr lang="en-US" sz="3999">
                <a:solidFill>
                  <a:srgbClr val="F3F6FA"/>
                </a:solidFill>
                <a:latin typeface="Kollektif"/>
                <a:ea typeface="Kollektif"/>
                <a:cs typeface="Kollektif"/>
                <a:sym typeface="Kollektif"/>
              </a:rPr>
              <a:t>1.    To create an easy-to-use platform that simplifies the tracking and management of ordinances and resolutions, addressing the difficulties of manual systems.</a:t>
            </a:r>
          </a:p>
          <a:p>
            <a:pPr algn="just">
              <a:lnSpc>
                <a:spcPts val="7119"/>
              </a:lnSpc>
            </a:pPr>
            <a:endParaRPr lang="en-US" sz="3999">
              <a:solidFill>
                <a:srgbClr val="F3F6FA"/>
              </a:solidFill>
              <a:latin typeface="Kollektif"/>
              <a:ea typeface="Kollektif"/>
              <a:cs typeface="Kollektif"/>
              <a:sym typeface="Kollektif"/>
            </a:endParaRPr>
          </a:p>
        </p:txBody>
      </p:sp>
      <p:sp>
        <p:nvSpPr>
          <p:cNvPr id="7" name="TextBox 7"/>
          <p:cNvSpPr txBox="1"/>
          <p:nvPr/>
        </p:nvSpPr>
        <p:spPr>
          <a:xfrm>
            <a:off x="2516427" y="2305241"/>
            <a:ext cx="3303429" cy="675672"/>
          </a:xfrm>
          <a:prstGeom prst="rect">
            <a:avLst/>
          </a:prstGeom>
        </p:spPr>
        <p:txBody>
          <a:bodyPr lIns="0" tIns="0" rIns="0" bIns="0" rtlCol="0" anchor="t">
            <a:spAutoFit/>
          </a:bodyPr>
          <a:lstStyle/>
          <a:p>
            <a:pPr algn="l">
              <a:lnSpc>
                <a:spcPts val="5526"/>
              </a:lnSpc>
            </a:pPr>
            <a:r>
              <a:rPr lang="en-US" sz="3947" b="1">
                <a:solidFill>
                  <a:srgbClr val="F3F6FA"/>
                </a:solidFill>
                <a:latin typeface="League Spartan"/>
                <a:ea typeface="League Spartan"/>
                <a:cs typeface="League Spartan"/>
                <a:sym typeface="League Spartan"/>
              </a:rPr>
              <a:t>Objective 1</a:t>
            </a:r>
          </a:p>
        </p:txBody>
      </p:sp>
      <p:grpSp>
        <p:nvGrpSpPr>
          <p:cNvPr id="8" name="Group 8"/>
          <p:cNvGrpSpPr/>
          <p:nvPr/>
        </p:nvGrpSpPr>
        <p:grpSpPr>
          <a:xfrm rot="-6118598">
            <a:off x="2011723" y="-5612517"/>
            <a:ext cx="1636659" cy="11599048"/>
            <a:chOff x="0" y="0"/>
            <a:chExt cx="431054" cy="3054893"/>
          </a:xfrm>
        </p:grpSpPr>
        <p:sp>
          <p:nvSpPr>
            <p:cNvPr id="9" name="Freeform 9"/>
            <p:cNvSpPr/>
            <p:nvPr/>
          </p:nvSpPr>
          <p:spPr>
            <a:xfrm>
              <a:off x="0" y="0"/>
              <a:ext cx="431054" cy="3054893"/>
            </a:xfrm>
            <a:custGeom>
              <a:avLst/>
              <a:gdLst/>
              <a:ahLst/>
              <a:cxnLst/>
              <a:rect l="l" t="t" r="r" b="b"/>
              <a:pathLst>
                <a:path w="431054" h="3054893">
                  <a:moveTo>
                    <a:pt x="0" y="0"/>
                  </a:moveTo>
                  <a:lnTo>
                    <a:pt x="431054" y="0"/>
                  </a:lnTo>
                  <a:lnTo>
                    <a:pt x="431054" y="3054893"/>
                  </a:lnTo>
                  <a:lnTo>
                    <a:pt x="0" y="3054893"/>
                  </a:lnTo>
                  <a:close/>
                </a:path>
              </a:pathLst>
            </a:custGeom>
            <a:solidFill>
              <a:srgbClr val="497183"/>
            </a:solidFill>
          </p:spPr>
        </p:sp>
        <p:sp>
          <p:nvSpPr>
            <p:cNvPr id="10" name="TextBox 10"/>
            <p:cNvSpPr txBox="1"/>
            <p:nvPr/>
          </p:nvSpPr>
          <p:spPr>
            <a:xfrm>
              <a:off x="0" y="-47625"/>
              <a:ext cx="431054" cy="310251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118598">
            <a:off x="14678426" y="4459320"/>
            <a:ext cx="1769778" cy="11599048"/>
            <a:chOff x="0" y="0"/>
            <a:chExt cx="466114" cy="3054893"/>
          </a:xfrm>
        </p:grpSpPr>
        <p:sp>
          <p:nvSpPr>
            <p:cNvPr id="12" name="Freeform 12"/>
            <p:cNvSpPr/>
            <p:nvPr/>
          </p:nvSpPr>
          <p:spPr>
            <a:xfrm>
              <a:off x="0" y="0"/>
              <a:ext cx="466114" cy="3054893"/>
            </a:xfrm>
            <a:custGeom>
              <a:avLst/>
              <a:gdLst/>
              <a:ahLst/>
              <a:cxnLst/>
              <a:rect l="l" t="t" r="r" b="b"/>
              <a:pathLst>
                <a:path w="466114" h="3054893">
                  <a:moveTo>
                    <a:pt x="0" y="0"/>
                  </a:moveTo>
                  <a:lnTo>
                    <a:pt x="466114" y="0"/>
                  </a:lnTo>
                  <a:lnTo>
                    <a:pt x="466114" y="3054893"/>
                  </a:lnTo>
                  <a:lnTo>
                    <a:pt x="0" y="3054893"/>
                  </a:lnTo>
                  <a:close/>
                </a:path>
              </a:pathLst>
            </a:custGeom>
            <a:solidFill>
              <a:srgbClr val="F3F6FA"/>
            </a:solidFill>
          </p:spPr>
        </p:sp>
        <p:sp>
          <p:nvSpPr>
            <p:cNvPr id="13" name="TextBox 13"/>
            <p:cNvSpPr txBox="1"/>
            <p:nvPr/>
          </p:nvSpPr>
          <p:spPr>
            <a:xfrm>
              <a:off x="0" y="-47625"/>
              <a:ext cx="466114" cy="3102518"/>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10800000">
            <a:off x="-2733649" y="6551429"/>
            <a:ext cx="6989146" cy="11017126"/>
          </a:xfrm>
          <a:custGeom>
            <a:avLst/>
            <a:gdLst/>
            <a:ahLst/>
            <a:cxnLst/>
            <a:rect l="l" t="t" r="r" b="b"/>
            <a:pathLst>
              <a:path w="6989146" h="11017126">
                <a:moveTo>
                  <a:pt x="0" y="0"/>
                </a:moveTo>
                <a:lnTo>
                  <a:pt x="6989146" y="0"/>
                </a:lnTo>
                <a:lnTo>
                  <a:pt x="6989146" y="11017125"/>
                </a:lnTo>
                <a:lnTo>
                  <a:pt x="0" y="11017125"/>
                </a:lnTo>
                <a:lnTo>
                  <a:pt x="0" y="0"/>
                </a:lnTo>
                <a:close/>
              </a:path>
            </a:pathLst>
          </a:custGeom>
          <a:blipFill>
            <a:blip r:embed="rId2">
              <a:alphaModFix amt="7999"/>
              <a:extLst>
                <a:ext uri="{96DAC541-7B7A-43D3-8B79-37D633B846F1}">
                  <asvg:svgBlip xmlns:asvg="http://schemas.microsoft.com/office/drawing/2016/SVG/main" r:embed="rId3"/>
                </a:ext>
              </a:extLst>
            </a:blip>
            <a:stretch>
              <a:fillRect r="-61881"/>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TotalTime>
  <Words>627</Words>
  <Application>Microsoft Office PowerPoint</Application>
  <PresentationFormat>Custom</PresentationFormat>
  <Paragraphs>80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Kollektif</vt:lpstr>
      <vt:lpstr>Arial</vt:lpstr>
      <vt:lpstr>Calibri</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Navy and Broken White Geometric Thesis Defense Presentation</dc:title>
  <cp:lastModifiedBy>LEOMAR ABAD</cp:lastModifiedBy>
  <cp:revision>4</cp:revision>
  <dcterms:created xsi:type="dcterms:W3CDTF">2006-08-16T00:00:00Z</dcterms:created>
  <dcterms:modified xsi:type="dcterms:W3CDTF">2024-11-13T08:06:04Z</dcterms:modified>
  <dc:identifier>DAGV5QtYfTo</dc:identifier>
</cp:coreProperties>
</file>