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64" r:id="rId3"/>
    <p:sldId id="297" r:id="rId4"/>
    <p:sldId id="296" r:id="rId5"/>
    <p:sldId id="298" r:id="rId6"/>
    <p:sldId id="299" r:id="rId7"/>
    <p:sldId id="305" r:id="rId8"/>
    <p:sldId id="261" r:id="rId9"/>
    <p:sldId id="301" r:id="rId10"/>
    <p:sldId id="302" r:id="rId11"/>
    <p:sldId id="303" r:id="rId12"/>
    <p:sldId id="300" r:id="rId13"/>
    <p:sldId id="304" r:id="rId14"/>
    <p:sldId id="270" r:id="rId15"/>
    <p:sldId id="269" r:id="rId16"/>
    <p:sldId id="272" r:id="rId17"/>
    <p:sldId id="307" r:id="rId18"/>
    <p:sldId id="308" r:id="rId19"/>
    <p:sldId id="309" r:id="rId20"/>
    <p:sldId id="310" r:id="rId21"/>
    <p:sldId id="306" r:id="rId22"/>
    <p:sldId id="311" r:id="rId23"/>
    <p:sldId id="312" r:id="rId24"/>
    <p:sldId id="267" r:id="rId25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99"/>
    <a:srgbClr val="D60093"/>
    <a:srgbClr val="FF9999"/>
    <a:srgbClr val="008080"/>
    <a:srgbClr val="FFFFFF"/>
    <a:srgbClr val="FF61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F21810-8F31-4F42-AF37-67E7AA4E2DB9}" type="datetimeFigureOut">
              <a:rPr lang="es-PE" smtClean="0"/>
              <a:t>12/09/2013</a:t>
            </a:fld>
            <a:endParaRPr lang="es-P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3F587A-1132-438D-AA94-0C83C00101D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5085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3F587A-1132-438D-AA94-0C83C00101D8}" type="slidenum">
              <a:rPr lang="es-PE" smtClean="0"/>
              <a:t>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42130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3F587A-1132-438D-AA94-0C83C00101D8}" type="slidenum">
              <a:rPr lang="es-PE" smtClean="0"/>
              <a:t>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38544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82A43-1F6F-402F-AADF-D9F9AC0E28B3}" type="datetimeFigureOut">
              <a:rPr lang="es-PE" smtClean="0"/>
              <a:t>12/09/2013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9D1A7-40DD-420F-B77B-B3A1CE5CAC1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29664237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82A43-1F6F-402F-AADF-D9F9AC0E28B3}" type="datetimeFigureOut">
              <a:rPr lang="es-PE" smtClean="0"/>
              <a:t>12/09/2013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9D1A7-40DD-420F-B77B-B3A1CE5CAC1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90227272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82A43-1F6F-402F-AADF-D9F9AC0E28B3}" type="datetimeFigureOut">
              <a:rPr lang="es-PE" smtClean="0"/>
              <a:t>12/09/2013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9D1A7-40DD-420F-B77B-B3A1CE5CAC1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5323676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82A43-1F6F-402F-AADF-D9F9AC0E28B3}" type="datetimeFigureOut">
              <a:rPr lang="es-PE" smtClean="0"/>
              <a:t>12/09/2013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9D1A7-40DD-420F-B77B-B3A1CE5CAC1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64481455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82A43-1F6F-402F-AADF-D9F9AC0E28B3}" type="datetimeFigureOut">
              <a:rPr lang="es-PE" smtClean="0"/>
              <a:t>12/09/2013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9D1A7-40DD-420F-B77B-B3A1CE5CAC1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71861772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82A43-1F6F-402F-AADF-D9F9AC0E28B3}" type="datetimeFigureOut">
              <a:rPr lang="es-PE" smtClean="0"/>
              <a:t>12/09/2013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9D1A7-40DD-420F-B77B-B3A1CE5CAC1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24093239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82A43-1F6F-402F-AADF-D9F9AC0E28B3}" type="datetimeFigureOut">
              <a:rPr lang="es-PE" smtClean="0"/>
              <a:t>12/09/2013</a:t>
            </a:fld>
            <a:endParaRPr lang="es-P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9D1A7-40DD-420F-B77B-B3A1CE5CAC1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80686505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82A43-1F6F-402F-AADF-D9F9AC0E28B3}" type="datetimeFigureOut">
              <a:rPr lang="es-PE" smtClean="0"/>
              <a:t>12/09/2013</a:t>
            </a:fld>
            <a:endParaRPr lang="es-P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9D1A7-40DD-420F-B77B-B3A1CE5CAC1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20317306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82A43-1F6F-402F-AADF-D9F9AC0E28B3}" type="datetimeFigureOut">
              <a:rPr lang="es-PE" smtClean="0"/>
              <a:t>12/09/2013</a:t>
            </a:fld>
            <a:endParaRPr lang="es-P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9D1A7-40DD-420F-B77B-B3A1CE5CAC1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37501900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82A43-1F6F-402F-AADF-D9F9AC0E28B3}" type="datetimeFigureOut">
              <a:rPr lang="es-PE" smtClean="0"/>
              <a:t>12/09/2013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9D1A7-40DD-420F-B77B-B3A1CE5CAC1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30145988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82A43-1F6F-402F-AADF-D9F9AC0E28B3}" type="datetimeFigureOut">
              <a:rPr lang="es-PE" smtClean="0"/>
              <a:t>12/09/2013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9D1A7-40DD-420F-B77B-B3A1CE5CAC1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24074235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40">
          <a:fgClr>
            <a:srgbClr val="FF0000"/>
          </a:fgClr>
          <a:bgClr>
            <a:srgbClr val="FF6699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82A43-1F6F-402F-AADF-D9F9AC0E28B3}" type="datetimeFigureOut">
              <a:rPr lang="es-PE" smtClean="0"/>
              <a:t>12/09/2013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9D1A7-40DD-420F-B77B-B3A1CE5CAC1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14847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ruby-lang.org/es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60040" y="836712"/>
            <a:ext cx="7772400" cy="2520280"/>
          </a:xfrm>
        </p:spPr>
        <p:txBody>
          <a:bodyPr>
            <a:normAutofit fontScale="90000"/>
          </a:bodyPr>
          <a:lstStyle/>
          <a:p>
            <a:r>
              <a:rPr lang="es-PE" sz="3100" dirty="0" smtClean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itchFamily="18" charset="0"/>
              </a:rPr>
              <a:t>Capítulo 1</a:t>
            </a:r>
            <a:r>
              <a:rPr lang="es-P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itchFamily="18" charset="0"/>
              </a:rPr>
              <a:t/>
            </a:r>
            <a:br>
              <a:rPr lang="es-P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itchFamily="18" charset="0"/>
              </a:rPr>
            </a:br>
            <a:r>
              <a:rPr lang="es-P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itchFamily="18" charset="0"/>
              </a:rPr>
              <a:t>Introducción   al Lenguaje de Programación</a:t>
            </a:r>
            <a:br>
              <a:rPr lang="es-P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itchFamily="18" charset="0"/>
              </a:rPr>
            </a:br>
            <a:r>
              <a:rPr lang="es-P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itchFamily="18" charset="0"/>
              </a:rPr>
              <a:t> </a:t>
            </a:r>
            <a:r>
              <a:rPr lang="es-PE" sz="8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itchFamily="18" charset="0"/>
              </a:rPr>
              <a:t>Ruby</a:t>
            </a:r>
            <a:endParaRPr lang="es-PE" sz="8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oper Black" pitchFamily="18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5004048" y="4000996"/>
            <a:ext cx="41147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>
                  <a:lumMod val="95000"/>
                </a:schemeClr>
              </a:buClr>
              <a:buFont typeface="Wingdings" pitchFamily="2" charset="2"/>
              <a:buChar char="q"/>
            </a:pPr>
            <a:r>
              <a:rPr lang="es-PE" b="1" dirty="0" smtClean="0">
                <a:solidFill>
                  <a:schemeClr val="bg1"/>
                </a:solidFill>
                <a:latin typeface="Adobe Fangsong Std R" pitchFamily="18" charset="-128"/>
                <a:ea typeface="Adobe Fangsong Std R" pitchFamily="18" charset="-128"/>
              </a:rPr>
              <a:t>¿Qué es Ruby?</a:t>
            </a:r>
          </a:p>
          <a:p>
            <a:pPr marL="285750" indent="-285750">
              <a:buClr>
                <a:schemeClr val="bg1">
                  <a:lumMod val="95000"/>
                </a:schemeClr>
              </a:buClr>
              <a:buFont typeface="Wingdings" pitchFamily="2" charset="2"/>
              <a:buChar char="q"/>
            </a:pPr>
            <a:r>
              <a:rPr lang="es-PE" b="1" dirty="0" smtClean="0">
                <a:solidFill>
                  <a:schemeClr val="bg1"/>
                </a:solidFill>
                <a:latin typeface="Adobe Fangsong Std R" pitchFamily="18" charset="-128"/>
                <a:ea typeface="Adobe Fangsong Std R" pitchFamily="18" charset="-128"/>
              </a:rPr>
              <a:t>¿Como </a:t>
            </a:r>
            <a:r>
              <a:rPr lang="es-PE" b="1" dirty="0">
                <a:solidFill>
                  <a:schemeClr val="bg1"/>
                </a:solidFill>
                <a:latin typeface="Adobe Fangsong Std R" pitchFamily="18" charset="-128"/>
                <a:ea typeface="Adobe Fangsong Std R" pitchFamily="18" charset="-128"/>
              </a:rPr>
              <a:t>nació Ruby?</a:t>
            </a:r>
          </a:p>
          <a:p>
            <a:pPr marL="285750" indent="-285750">
              <a:buClr>
                <a:schemeClr val="bg1">
                  <a:lumMod val="95000"/>
                </a:schemeClr>
              </a:buClr>
              <a:buFont typeface="Wingdings" pitchFamily="2" charset="2"/>
              <a:buChar char="q"/>
            </a:pPr>
            <a:r>
              <a:rPr lang="es-PE" b="1" dirty="0" smtClean="0">
                <a:solidFill>
                  <a:schemeClr val="bg1"/>
                </a:solidFill>
                <a:latin typeface="Adobe Fangsong Std R" pitchFamily="18" charset="-128"/>
                <a:ea typeface="Adobe Fangsong Std R" pitchFamily="18" charset="-128"/>
              </a:rPr>
              <a:t>Filosofía </a:t>
            </a:r>
            <a:r>
              <a:rPr lang="es-PE" b="1" dirty="0">
                <a:solidFill>
                  <a:schemeClr val="bg1"/>
                </a:solidFill>
                <a:latin typeface="Adobe Fangsong Std R" pitchFamily="18" charset="-128"/>
                <a:ea typeface="Adobe Fangsong Std R" pitchFamily="18" charset="-128"/>
              </a:rPr>
              <a:t>y Objetivos de </a:t>
            </a:r>
            <a:r>
              <a:rPr lang="es-PE" b="1" dirty="0" smtClean="0">
                <a:solidFill>
                  <a:schemeClr val="bg1"/>
                </a:solidFill>
                <a:latin typeface="Adobe Fangsong Std R" pitchFamily="18" charset="-128"/>
                <a:ea typeface="Adobe Fangsong Std R" pitchFamily="18" charset="-128"/>
              </a:rPr>
              <a:t>Ruby</a:t>
            </a:r>
          </a:p>
          <a:p>
            <a:pPr marL="285750" indent="-285750">
              <a:buClr>
                <a:schemeClr val="bg1">
                  <a:lumMod val="95000"/>
                </a:schemeClr>
              </a:buClr>
              <a:buFont typeface="Wingdings" pitchFamily="2" charset="2"/>
              <a:buChar char="q"/>
            </a:pPr>
            <a:r>
              <a:rPr lang="es-PE" b="1" dirty="0" smtClean="0">
                <a:solidFill>
                  <a:schemeClr val="bg1"/>
                </a:solidFill>
                <a:latin typeface="Adobe Fangsong Std R" pitchFamily="18" charset="-128"/>
                <a:ea typeface="Adobe Fangsong Std R" pitchFamily="18" charset="-128"/>
              </a:rPr>
              <a:t>Características </a:t>
            </a:r>
            <a:r>
              <a:rPr lang="es-PE" b="1" dirty="0">
                <a:solidFill>
                  <a:schemeClr val="bg1"/>
                </a:solidFill>
                <a:latin typeface="Adobe Fangsong Std R" pitchFamily="18" charset="-128"/>
                <a:ea typeface="Adobe Fangsong Std R" pitchFamily="18" charset="-128"/>
              </a:rPr>
              <a:t>de </a:t>
            </a:r>
            <a:r>
              <a:rPr lang="es-PE" b="1" dirty="0" smtClean="0">
                <a:solidFill>
                  <a:schemeClr val="bg1"/>
                </a:solidFill>
                <a:latin typeface="Adobe Fangsong Std R" pitchFamily="18" charset="-128"/>
                <a:ea typeface="Adobe Fangsong Std R" pitchFamily="18" charset="-128"/>
              </a:rPr>
              <a:t>Ruby</a:t>
            </a:r>
          </a:p>
          <a:p>
            <a:pPr marL="285750" indent="-285750">
              <a:buClr>
                <a:schemeClr val="bg1">
                  <a:lumMod val="95000"/>
                </a:schemeClr>
              </a:buClr>
              <a:buFont typeface="Wingdings" pitchFamily="2" charset="2"/>
              <a:buChar char="q"/>
            </a:pPr>
            <a:r>
              <a:rPr lang="es-PE" b="1" dirty="0">
                <a:solidFill>
                  <a:schemeClr val="bg1"/>
                </a:solidFill>
                <a:latin typeface="Adobe Fangsong Std R" pitchFamily="18" charset="-128"/>
                <a:ea typeface="Adobe Fangsong Std R" pitchFamily="18" charset="-128"/>
              </a:rPr>
              <a:t>¿Porqué usar Ruby</a:t>
            </a:r>
            <a:r>
              <a:rPr lang="es-PE" b="1" dirty="0" smtClean="0">
                <a:solidFill>
                  <a:schemeClr val="bg1"/>
                </a:solidFill>
                <a:latin typeface="Adobe Fangsong Std R" pitchFamily="18" charset="-128"/>
                <a:ea typeface="Adobe Fangsong Std R" pitchFamily="18" charset="-128"/>
              </a:rPr>
              <a:t>?</a:t>
            </a:r>
          </a:p>
          <a:p>
            <a:pPr marL="285750" indent="-285750">
              <a:buClr>
                <a:schemeClr val="bg1">
                  <a:lumMod val="95000"/>
                </a:schemeClr>
              </a:buClr>
              <a:buFont typeface="Wingdings" pitchFamily="2" charset="2"/>
              <a:buChar char="q"/>
            </a:pPr>
            <a:r>
              <a:rPr lang="es-PE" b="1" dirty="0" smtClean="0">
                <a:solidFill>
                  <a:schemeClr val="bg1"/>
                </a:solidFill>
                <a:latin typeface="Adobe Fangsong Std R" pitchFamily="18" charset="-128"/>
                <a:ea typeface="Adobe Fangsong Std R" pitchFamily="18" charset="-128"/>
              </a:rPr>
              <a:t>¿Qué podemos hacer con Ruby?</a:t>
            </a:r>
          </a:p>
          <a:p>
            <a:pPr marL="285750" indent="-285750">
              <a:buClr>
                <a:schemeClr val="bg1">
                  <a:lumMod val="95000"/>
                </a:schemeClr>
              </a:buClr>
              <a:buFont typeface="Wingdings" pitchFamily="2" charset="2"/>
              <a:buChar char="q"/>
            </a:pPr>
            <a:r>
              <a:rPr lang="es-PE" b="1" dirty="0" smtClean="0">
                <a:solidFill>
                  <a:schemeClr val="bg1"/>
                </a:solidFill>
                <a:latin typeface="Adobe Fangsong Std R" pitchFamily="18" charset="-128"/>
                <a:ea typeface="Adobe Fangsong Std R" pitchFamily="18" charset="-128"/>
              </a:rPr>
              <a:t>Tecnologías relacionadas</a:t>
            </a:r>
          </a:p>
          <a:p>
            <a:pPr marL="285750" indent="-285750">
              <a:buClr>
                <a:schemeClr val="bg1">
                  <a:lumMod val="95000"/>
                </a:schemeClr>
              </a:buClr>
              <a:buFont typeface="Wingdings" pitchFamily="2" charset="2"/>
              <a:buChar char="q"/>
            </a:pPr>
            <a:r>
              <a:rPr lang="es-PE" b="1" dirty="0" smtClean="0">
                <a:solidFill>
                  <a:schemeClr val="bg1"/>
                </a:solidFill>
                <a:latin typeface="Adobe Fangsong Std R" pitchFamily="18" charset="-128"/>
                <a:ea typeface="Adobe Fangsong Std R" pitchFamily="18" charset="-128"/>
              </a:rPr>
              <a:t>Probar Ruby</a:t>
            </a:r>
            <a:endParaRPr lang="es-PE" b="1" dirty="0">
              <a:solidFill>
                <a:schemeClr val="bg1"/>
              </a:solidFill>
              <a:latin typeface="Adobe Fangsong Std R" pitchFamily="18" charset="-128"/>
              <a:ea typeface="Adobe Fangsong Std R" pitchFamily="18" charset="-128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68943">
            <a:off x="287759" y="3569220"/>
            <a:ext cx="2855339" cy="3362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18061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7 Grupo"/>
          <p:cNvGrpSpPr/>
          <p:nvPr/>
        </p:nvGrpSpPr>
        <p:grpSpPr>
          <a:xfrm>
            <a:off x="0" y="1412776"/>
            <a:ext cx="9144000" cy="5184576"/>
            <a:chOff x="0" y="1412776"/>
            <a:chExt cx="9144000" cy="5184576"/>
          </a:xfrm>
        </p:grpSpPr>
        <p:sp>
          <p:nvSpPr>
            <p:cNvPr id="4" name="3 Rectángulo"/>
            <p:cNvSpPr/>
            <p:nvPr/>
          </p:nvSpPr>
          <p:spPr>
            <a:xfrm>
              <a:off x="0" y="1412776"/>
              <a:ext cx="9144000" cy="5184576"/>
            </a:xfrm>
            <a:prstGeom prst="rect">
              <a:avLst/>
            </a:prstGeom>
            <a:solidFill>
              <a:srgbClr val="FFFFFF">
                <a:alpha val="8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n w="76200">
                  <a:solidFill>
                    <a:srgbClr val="D60093"/>
                  </a:solidFill>
                </a:ln>
              </a:endParaRPr>
            </a:p>
          </p:txBody>
        </p:sp>
        <p:sp>
          <p:nvSpPr>
            <p:cNvPr id="7" name="6 Rectángulo"/>
            <p:cNvSpPr/>
            <p:nvPr/>
          </p:nvSpPr>
          <p:spPr>
            <a:xfrm>
              <a:off x="0" y="1412776"/>
              <a:ext cx="9144000" cy="144016"/>
            </a:xfrm>
            <a:prstGeom prst="rect">
              <a:avLst/>
            </a:prstGeom>
            <a:solidFill>
              <a:srgbClr val="FF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50912" y="188640"/>
            <a:ext cx="8229600" cy="1143000"/>
          </a:xfrm>
        </p:spPr>
        <p:txBody>
          <a:bodyPr>
            <a:normAutofit/>
          </a:bodyPr>
          <a:lstStyle/>
          <a:p>
            <a:r>
              <a:rPr lang="es-PE" dirty="0" smtClean="0">
                <a:solidFill>
                  <a:schemeClr val="bg1"/>
                </a:solidFill>
                <a:latin typeface="Cooper Black" pitchFamily="18" charset="0"/>
              </a:rPr>
              <a:t>¿Cómo nació Ruby?</a:t>
            </a:r>
            <a:endParaRPr lang="es-PE" dirty="0">
              <a:solidFill>
                <a:schemeClr val="bg1"/>
              </a:solidFill>
              <a:latin typeface="Cooper Black" pitchFamily="18" charset="0"/>
            </a:endParaRPr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30449">
            <a:off x="333533" y="24463"/>
            <a:ext cx="1068721" cy="1258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 descr="http://picandocodigo.net/wp-content/uploads/2013/04/ruby-meetup-20130498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916832"/>
            <a:ext cx="6501408" cy="4247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376279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7 Grupo"/>
          <p:cNvGrpSpPr/>
          <p:nvPr/>
        </p:nvGrpSpPr>
        <p:grpSpPr>
          <a:xfrm>
            <a:off x="0" y="1412776"/>
            <a:ext cx="9144000" cy="5184576"/>
            <a:chOff x="0" y="1412776"/>
            <a:chExt cx="9144000" cy="5184576"/>
          </a:xfrm>
        </p:grpSpPr>
        <p:sp>
          <p:nvSpPr>
            <p:cNvPr id="4" name="3 Rectángulo"/>
            <p:cNvSpPr/>
            <p:nvPr/>
          </p:nvSpPr>
          <p:spPr>
            <a:xfrm>
              <a:off x="0" y="1412776"/>
              <a:ext cx="9144000" cy="5184576"/>
            </a:xfrm>
            <a:prstGeom prst="rect">
              <a:avLst/>
            </a:prstGeom>
            <a:solidFill>
              <a:srgbClr val="FFFFFF">
                <a:alpha val="8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n w="76200">
                  <a:solidFill>
                    <a:srgbClr val="D60093"/>
                  </a:solidFill>
                </a:ln>
              </a:endParaRPr>
            </a:p>
          </p:txBody>
        </p:sp>
        <p:sp>
          <p:nvSpPr>
            <p:cNvPr id="7" name="6 Rectángulo"/>
            <p:cNvSpPr/>
            <p:nvPr/>
          </p:nvSpPr>
          <p:spPr>
            <a:xfrm>
              <a:off x="0" y="1412776"/>
              <a:ext cx="9144000" cy="144016"/>
            </a:xfrm>
            <a:prstGeom prst="rect">
              <a:avLst/>
            </a:prstGeom>
            <a:solidFill>
              <a:srgbClr val="FF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50912" y="188640"/>
            <a:ext cx="8229600" cy="1143000"/>
          </a:xfrm>
        </p:spPr>
        <p:txBody>
          <a:bodyPr>
            <a:normAutofit/>
          </a:bodyPr>
          <a:lstStyle/>
          <a:p>
            <a:r>
              <a:rPr lang="es-PE" dirty="0" smtClean="0">
                <a:solidFill>
                  <a:schemeClr val="bg1"/>
                </a:solidFill>
                <a:latin typeface="Cooper Black" pitchFamily="18" charset="0"/>
              </a:rPr>
              <a:t>¿Cómo nació Ruby?</a:t>
            </a:r>
            <a:endParaRPr lang="es-PE" dirty="0">
              <a:solidFill>
                <a:schemeClr val="bg1"/>
              </a:solidFill>
              <a:latin typeface="Cooper Black" pitchFamily="18" charset="0"/>
            </a:endParaRPr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30449">
            <a:off x="333533" y="24463"/>
            <a:ext cx="1068721" cy="1258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 descr="http://farm7.static.flickr.com/6022/5954616147_aae74d57b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757" y="1907704"/>
            <a:ext cx="5838485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97714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7 Grupo"/>
          <p:cNvGrpSpPr/>
          <p:nvPr/>
        </p:nvGrpSpPr>
        <p:grpSpPr>
          <a:xfrm>
            <a:off x="0" y="1412776"/>
            <a:ext cx="9144000" cy="5184576"/>
            <a:chOff x="0" y="1412776"/>
            <a:chExt cx="9144000" cy="5184576"/>
          </a:xfrm>
        </p:grpSpPr>
        <p:sp>
          <p:nvSpPr>
            <p:cNvPr id="4" name="3 Rectángulo"/>
            <p:cNvSpPr/>
            <p:nvPr/>
          </p:nvSpPr>
          <p:spPr>
            <a:xfrm>
              <a:off x="0" y="1412776"/>
              <a:ext cx="9144000" cy="5184576"/>
            </a:xfrm>
            <a:prstGeom prst="rect">
              <a:avLst/>
            </a:prstGeom>
            <a:solidFill>
              <a:srgbClr val="FFFFFF">
                <a:alpha val="8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n w="76200">
                  <a:solidFill>
                    <a:srgbClr val="D60093"/>
                  </a:solidFill>
                </a:ln>
              </a:endParaRPr>
            </a:p>
          </p:txBody>
        </p:sp>
        <p:sp>
          <p:nvSpPr>
            <p:cNvPr id="7" name="6 Rectángulo"/>
            <p:cNvSpPr/>
            <p:nvPr/>
          </p:nvSpPr>
          <p:spPr>
            <a:xfrm>
              <a:off x="0" y="1412776"/>
              <a:ext cx="9144000" cy="144016"/>
            </a:xfrm>
            <a:prstGeom prst="rect">
              <a:avLst/>
            </a:prstGeom>
            <a:solidFill>
              <a:srgbClr val="FF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30449">
            <a:off x="333533" y="24463"/>
            <a:ext cx="1068721" cy="1258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56792"/>
            <a:ext cx="5173985" cy="5102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440" y="1575363"/>
            <a:ext cx="3786560" cy="2878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1 Título"/>
          <p:cNvSpPr>
            <a:spLocks noGrp="1"/>
          </p:cNvSpPr>
          <p:nvPr>
            <p:ph type="title"/>
          </p:nvPr>
        </p:nvSpPr>
        <p:spPr>
          <a:xfrm>
            <a:off x="950912" y="188640"/>
            <a:ext cx="8229600" cy="1143000"/>
          </a:xfrm>
        </p:spPr>
        <p:txBody>
          <a:bodyPr>
            <a:normAutofit/>
          </a:bodyPr>
          <a:lstStyle/>
          <a:p>
            <a:r>
              <a:rPr lang="es-PE" dirty="0" smtClean="0">
                <a:solidFill>
                  <a:schemeClr val="bg1"/>
                </a:solidFill>
                <a:latin typeface="Cooper Black" pitchFamily="18" charset="0"/>
              </a:rPr>
              <a:t>¿Cómo nació Ruby?</a:t>
            </a:r>
            <a:endParaRPr lang="es-PE" dirty="0">
              <a:solidFill>
                <a:schemeClr val="bg1"/>
              </a:solidFill>
              <a:latin typeface="Cooper Black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538088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16794" t="21454" r="36717" b="28055"/>
          <a:stretch/>
        </p:blipFill>
        <p:spPr>
          <a:xfrm>
            <a:off x="268136" y="765116"/>
            <a:ext cx="8607727" cy="525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86153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7 Grupo"/>
          <p:cNvGrpSpPr/>
          <p:nvPr/>
        </p:nvGrpSpPr>
        <p:grpSpPr>
          <a:xfrm>
            <a:off x="0" y="1412776"/>
            <a:ext cx="9144000" cy="5184576"/>
            <a:chOff x="0" y="1412776"/>
            <a:chExt cx="9144000" cy="5184576"/>
          </a:xfrm>
        </p:grpSpPr>
        <p:sp>
          <p:nvSpPr>
            <p:cNvPr id="4" name="3 Rectángulo"/>
            <p:cNvSpPr/>
            <p:nvPr/>
          </p:nvSpPr>
          <p:spPr>
            <a:xfrm>
              <a:off x="0" y="1412776"/>
              <a:ext cx="9144000" cy="5184576"/>
            </a:xfrm>
            <a:prstGeom prst="rect">
              <a:avLst/>
            </a:prstGeom>
            <a:solidFill>
              <a:srgbClr val="FFFFFF">
                <a:alpha val="8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dirty="0">
                <a:ln w="76200">
                  <a:solidFill>
                    <a:srgbClr val="D60093"/>
                  </a:solidFill>
                </a:ln>
              </a:endParaRPr>
            </a:p>
          </p:txBody>
        </p:sp>
        <p:sp>
          <p:nvSpPr>
            <p:cNvPr id="7" name="6 Rectángulo"/>
            <p:cNvSpPr/>
            <p:nvPr/>
          </p:nvSpPr>
          <p:spPr>
            <a:xfrm>
              <a:off x="0" y="1412776"/>
              <a:ext cx="9144000" cy="144016"/>
            </a:xfrm>
            <a:prstGeom prst="rect">
              <a:avLst/>
            </a:prstGeom>
            <a:solidFill>
              <a:srgbClr val="FF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94928" y="18864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PE" dirty="0" smtClean="0">
                <a:solidFill>
                  <a:schemeClr val="bg1"/>
                </a:solidFill>
                <a:latin typeface="Cooper Black" pitchFamily="18" charset="0"/>
              </a:rPr>
              <a:t>Filosofía y Objetivos de Ruby</a:t>
            </a:r>
            <a:endParaRPr lang="es-PE" dirty="0">
              <a:solidFill>
                <a:schemeClr val="bg1"/>
              </a:solidFill>
              <a:latin typeface="Cooper Black" pitchFamily="18" charset="0"/>
            </a:endParaRPr>
          </a:p>
        </p:txBody>
      </p:sp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30449">
            <a:off x="333533" y="24463"/>
            <a:ext cx="1068721" cy="1258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6" name="Picture 2" descr="http://www.redusers.com/noticias/wp-content/uploads/2012/09/dia-del-programado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290" y="1556792"/>
            <a:ext cx="8183965" cy="5085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079696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7 Grupo"/>
          <p:cNvGrpSpPr/>
          <p:nvPr/>
        </p:nvGrpSpPr>
        <p:grpSpPr>
          <a:xfrm>
            <a:off x="0" y="1412776"/>
            <a:ext cx="9144000" cy="5184576"/>
            <a:chOff x="0" y="1412776"/>
            <a:chExt cx="9144000" cy="5184576"/>
          </a:xfrm>
        </p:grpSpPr>
        <p:sp>
          <p:nvSpPr>
            <p:cNvPr id="4" name="3 Rectángulo"/>
            <p:cNvSpPr/>
            <p:nvPr/>
          </p:nvSpPr>
          <p:spPr>
            <a:xfrm>
              <a:off x="0" y="1412776"/>
              <a:ext cx="9144000" cy="5184576"/>
            </a:xfrm>
            <a:prstGeom prst="rect">
              <a:avLst/>
            </a:prstGeom>
            <a:solidFill>
              <a:srgbClr val="FFFFFF">
                <a:alpha val="8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n w="76200">
                  <a:solidFill>
                    <a:srgbClr val="D60093"/>
                  </a:solidFill>
                </a:ln>
              </a:endParaRPr>
            </a:p>
          </p:txBody>
        </p:sp>
        <p:sp>
          <p:nvSpPr>
            <p:cNvPr id="7" name="6 Rectángulo"/>
            <p:cNvSpPr/>
            <p:nvPr/>
          </p:nvSpPr>
          <p:spPr>
            <a:xfrm>
              <a:off x="0" y="1412776"/>
              <a:ext cx="9144000" cy="144016"/>
            </a:xfrm>
            <a:prstGeom prst="rect">
              <a:avLst/>
            </a:prstGeom>
            <a:solidFill>
              <a:srgbClr val="FF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9552" y="18864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PE" dirty="0" smtClean="0">
                <a:solidFill>
                  <a:schemeClr val="bg1"/>
                </a:solidFill>
                <a:latin typeface="Cooper Black" pitchFamily="18" charset="0"/>
              </a:rPr>
              <a:t>    Principio </a:t>
            </a:r>
            <a:r>
              <a:rPr lang="es-PE" dirty="0">
                <a:solidFill>
                  <a:schemeClr val="bg1"/>
                </a:solidFill>
                <a:latin typeface="Cooper Black" pitchFamily="18" charset="0"/>
              </a:rPr>
              <a:t>de mínima sorpresa</a:t>
            </a:r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30449">
            <a:off x="333533" y="24463"/>
            <a:ext cx="1068721" cy="1258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 descr="http://thumbs.dreamstime.com/z/empoll%C3%B3n-joven-sorprendido-20964395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023" y="1584474"/>
            <a:ext cx="7620000" cy="508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930978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7 Grupo"/>
          <p:cNvGrpSpPr/>
          <p:nvPr/>
        </p:nvGrpSpPr>
        <p:grpSpPr>
          <a:xfrm>
            <a:off x="0" y="1412776"/>
            <a:ext cx="9144000" cy="5184576"/>
            <a:chOff x="0" y="1412776"/>
            <a:chExt cx="9144000" cy="5184576"/>
          </a:xfrm>
        </p:grpSpPr>
        <p:sp>
          <p:nvSpPr>
            <p:cNvPr id="4" name="3 Rectángulo"/>
            <p:cNvSpPr/>
            <p:nvPr/>
          </p:nvSpPr>
          <p:spPr>
            <a:xfrm>
              <a:off x="0" y="1412776"/>
              <a:ext cx="9144000" cy="5184576"/>
            </a:xfrm>
            <a:prstGeom prst="rect">
              <a:avLst/>
            </a:prstGeom>
            <a:solidFill>
              <a:srgbClr val="FFFFFF">
                <a:alpha val="8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n w="76200">
                  <a:solidFill>
                    <a:srgbClr val="D60093"/>
                  </a:solidFill>
                </a:ln>
              </a:endParaRPr>
            </a:p>
          </p:txBody>
        </p:sp>
        <p:sp>
          <p:nvSpPr>
            <p:cNvPr id="7" name="6 Rectángulo"/>
            <p:cNvSpPr/>
            <p:nvPr/>
          </p:nvSpPr>
          <p:spPr>
            <a:xfrm>
              <a:off x="0" y="1412776"/>
              <a:ext cx="9144000" cy="144016"/>
            </a:xfrm>
            <a:prstGeom prst="rect">
              <a:avLst/>
            </a:prstGeom>
            <a:solidFill>
              <a:srgbClr val="FF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50912" y="188640"/>
            <a:ext cx="8229600" cy="1143000"/>
          </a:xfrm>
        </p:spPr>
        <p:txBody>
          <a:bodyPr>
            <a:normAutofit/>
          </a:bodyPr>
          <a:lstStyle/>
          <a:p>
            <a:r>
              <a:rPr lang="es-PE" dirty="0" smtClean="0">
                <a:solidFill>
                  <a:schemeClr val="bg1"/>
                </a:solidFill>
                <a:latin typeface="Cooper Black" pitchFamily="18" charset="0"/>
              </a:rPr>
              <a:t>Características de Ruby</a:t>
            </a:r>
            <a:endParaRPr lang="es-PE" dirty="0">
              <a:solidFill>
                <a:schemeClr val="bg1"/>
              </a:solidFill>
              <a:latin typeface="Cooper Black" pitchFamily="18" charset="0"/>
            </a:endParaRPr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30449">
            <a:off x="333533" y="24463"/>
            <a:ext cx="1068721" cy="1258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1799692" y="3674595"/>
            <a:ext cx="55446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4800" b="1" i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Orientado a Objetos</a:t>
            </a:r>
            <a:endParaRPr lang="es-PE" sz="4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755810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7 Grupo"/>
          <p:cNvGrpSpPr/>
          <p:nvPr/>
        </p:nvGrpSpPr>
        <p:grpSpPr>
          <a:xfrm>
            <a:off x="0" y="1412776"/>
            <a:ext cx="9144000" cy="5184576"/>
            <a:chOff x="0" y="1412776"/>
            <a:chExt cx="9144000" cy="5184576"/>
          </a:xfrm>
        </p:grpSpPr>
        <p:sp>
          <p:nvSpPr>
            <p:cNvPr id="4" name="3 Rectángulo"/>
            <p:cNvSpPr/>
            <p:nvPr/>
          </p:nvSpPr>
          <p:spPr>
            <a:xfrm>
              <a:off x="0" y="1412776"/>
              <a:ext cx="9144000" cy="5184576"/>
            </a:xfrm>
            <a:prstGeom prst="rect">
              <a:avLst/>
            </a:prstGeom>
            <a:solidFill>
              <a:srgbClr val="FFFFFF">
                <a:alpha val="8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n w="76200">
                  <a:solidFill>
                    <a:srgbClr val="D60093"/>
                  </a:solidFill>
                </a:ln>
              </a:endParaRPr>
            </a:p>
          </p:txBody>
        </p:sp>
        <p:sp>
          <p:nvSpPr>
            <p:cNvPr id="7" name="6 Rectángulo"/>
            <p:cNvSpPr/>
            <p:nvPr/>
          </p:nvSpPr>
          <p:spPr>
            <a:xfrm>
              <a:off x="0" y="1412776"/>
              <a:ext cx="9144000" cy="144016"/>
            </a:xfrm>
            <a:prstGeom prst="rect">
              <a:avLst/>
            </a:prstGeom>
            <a:solidFill>
              <a:srgbClr val="FF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50912" y="188640"/>
            <a:ext cx="8229600" cy="1143000"/>
          </a:xfrm>
        </p:spPr>
        <p:txBody>
          <a:bodyPr>
            <a:normAutofit/>
          </a:bodyPr>
          <a:lstStyle/>
          <a:p>
            <a:r>
              <a:rPr lang="es-PE" dirty="0" smtClean="0">
                <a:solidFill>
                  <a:schemeClr val="bg1"/>
                </a:solidFill>
                <a:latin typeface="Cooper Black" pitchFamily="18" charset="0"/>
              </a:rPr>
              <a:t>Características de Ruby</a:t>
            </a:r>
            <a:endParaRPr lang="es-PE" dirty="0">
              <a:solidFill>
                <a:schemeClr val="bg1"/>
              </a:solidFill>
              <a:latin typeface="Cooper Black" pitchFamily="18" charset="0"/>
            </a:endParaRPr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30449">
            <a:off x="333533" y="24463"/>
            <a:ext cx="1068721" cy="1258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867374" y="2507412"/>
            <a:ext cx="78090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4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5.times {</a:t>
            </a:r>
            <a:r>
              <a:rPr lang="es-PE" sz="48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print</a:t>
            </a:r>
            <a:r>
              <a:rPr lang="es-PE" sz="4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“Me encanta Ruby”}</a:t>
            </a:r>
            <a:endParaRPr lang="es-PE" sz="4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5738629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7 Grupo"/>
          <p:cNvGrpSpPr/>
          <p:nvPr/>
        </p:nvGrpSpPr>
        <p:grpSpPr>
          <a:xfrm>
            <a:off x="0" y="1412776"/>
            <a:ext cx="9144000" cy="5184576"/>
            <a:chOff x="0" y="1412776"/>
            <a:chExt cx="9144000" cy="5184576"/>
          </a:xfrm>
        </p:grpSpPr>
        <p:sp>
          <p:nvSpPr>
            <p:cNvPr id="4" name="3 Rectángulo"/>
            <p:cNvSpPr/>
            <p:nvPr/>
          </p:nvSpPr>
          <p:spPr>
            <a:xfrm>
              <a:off x="0" y="1412776"/>
              <a:ext cx="9144000" cy="5184576"/>
            </a:xfrm>
            <a:prstGeom prst="rect">
              <a:avLst/>
            </a:prstGeom>
            <a:solidFill>
              <a:srgbClr val="FFFFFF">
                <a:alpha val="8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n w="76200">
                  <a:solidFill>
                    <a:srgbClr val="D60093"/>
                  </a:solidFill>
                </a:ln>
              </a:endParaRPr>
            </a:p>
          </p:txBody>
        </p:sp>
        <p:sp>
          <p:nvSpPr>
            <p:cNvPr id="7" name="6 Rectángulo"/>
            <p:cNvSpPr/>
            <p:nvPr/>
          </p:nvSpPr>
          <p:spPr>
            <a:xfrm>
              <a:off x="0" y="1412776"/>
              <a:ext cx="9144000" cy="144016"/>
            </a:xfrm>
            <a:prstGeom prst="rect">
              <a:avLst/>
            </a:prstGeom>
            <a:solidFill>
              <a:srgbClr val="FF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50912" y="188640"/>
            <a:ext cx="8229600" cy="1143000"/>
          </a:xfrm>
        </p:spPr>
        <p:txBody>
          <a:bodyPr>
            <a:normAutofit/>
          </a:bodyPr>
          <a:lstStyle/>
          <a:p>
            <a:r>
              <a:rPr lang="es-PE" dirty="0" smtClean="0">
                <a:solidFill>
                  <a:schemeClr val="bg1"/>
                </a:solidFill>
                <a:latin typeface="Cooper Black" pitchFamily="18" charset="0"/>
              </a:rPr>
              <a:t>Características de Ruby</a:t>
            </a:r>
            <a:endParaRPr lang="es-PE" dirty="0">
              <a:solidFill>
                <a:schemeClr val="bg1"/>
              </a:solidFill>
              <a:latin typeface="Cooper Black" pitchFamily="18" charset="0"/>
            </a:endParaRPr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30449">
            <a:off x="333533" y="24463"/>
            <a:ext cx="1068721" cy="1258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1799692" y="3674595"/>
            <a:ext cx="55446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4800" b="1" i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Flexibilidad</a:t>
            </a:r>
            <a:endParaRPr lang="es-PE" sz="4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544497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7 Grupo"/>
          <p:cNvGrpSpPr/>
          <p:nvPr/>
        </p:nvGrpSpPr>
        <p:grpSpPr>
          <a:xfrm>
            <a:off x="0" y="1412776"/>
            <a:ext cx="9144000" cy="5184576"/>
            <a:chOff x="0" y="1412776"/>
            <a:chExt cx="9144000" cy="5184576"/>
          </a:xfrm>
        </p:grpSpPr>
        <p:sp>
          <p:nvSpPr>
            <p:cNvPr id="4" name="3 Rectángulo"/>
            <p:cNvSpPr/>
            <p:nvPr/>
          </p:nvSpPr>
          <p:spPr>
            <a:xfrm>
              <a:off x="0" y="1412776"/>
              <a:ext cx="9144000" cy="5184576"/>
            </a:xfrm>
            <a:prstGeom prst="rect">
              <a:avLst/>
            </a:prstGeom>
            <a:solidFill>
              <a:srgbClr val="FFFFFF">
                <a:alpha val="8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n w="76200">
                  <a:solidFill>
                    <a:srgbClr val="D60093"/>
                  </a:solidFill>
                </a:ln>
              </a:endParaRPr>
            </a:p>
          </p:txBody>
        </p:sp>
        <p:sp>
          <p:nvSpPr>
            <p:cNvPr id="7" name="6 Rectángulo"/>
            <p:cNvSpPr/>
            <p:nvPr/>
          </p:nvSpPr>
          <p:spPr>
            <a:xfrm>
              <a:off x="0" y="1412776"/>
              <a:ext cx="9144000" cy="144016"/>
            </a:xfrm>
            <a:prstGeom prst="rect">
              <a:avLst/>
            </a:prstGeom>
            <a:solidFill>
              <a:srgbClr val="FF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50912" y="188640"/>
            <a:ext cx="8229600" cy="1143000"/>
          </a:xfrm>
        </p:spPr>
        <p:txBody>
          <a:bodyPr>
            <a:normAutofit/>
          </a:bodyPr>
          <a:lstStyle/>
          <a:p>
            <a:r>
              <a:rPr lang="es-PE" dirty="0" smtClean="0">
                <a:solidFill>
                  <a:schemeClr val="bg1"/>
                </a:solidFill>
                <a:latin typeface="Cooper Black" pitchFamily="18" charset="0"/>
              </a:rPr>
              <a:t>Características de Ruby</a:t>
            </a:r>
            <a:endParaRPr lang="es-PE" dirty="0">
              <a:solidFill>
                <a:schemeClr val="bg1"/>
              </a:solidFill>
              <a:latin typeface="Cooper Black" pitchFamily="18" charset="0"/>
            </a:endParaRPr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30449">
            <a:off x="333533" y="24463"/>
            <a:ext cx="1068721" cy="1258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1799692" y="3674595"/>
            <a:ext cx="55446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4800" b="1" i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De alto nivel</a:t>
            </a:r>
            <a:endParaRPr lang="es-PE" sz="4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95722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7 Grupo"/>
          <p:cNvGrpSpPr/>
          <p:nvPr/>
        </p:nvGrpSpPr>
        <p:grpSpPr>
          <a:xfrm>
            <a:off x="0" y="1412776"/>
            <a:ext cx="9144000" cy="5184576"/>
            <a:chOff x="0" y="1412776"/>
            <a:chExt cx="9144000" cy="5184576"/>
          </a:xfrm>
        </p:grpSpPr>
        <p:sp>
          <p:nvSpPr>
            <p:cNvPr id="4" name="3 Rectángulo"/>
            <p:cNvSpPr/>
            <p:nvPr/>
          </p:nvSpPr>
          <p:spPr>
            <a:xfrm>
              <a:off x="0" y="1412776"/>
              <a:ext cx="9144000" cy="5184576"/>
            </a:xfrm>
            <a:prstGeom prst="rect">
              <a:avLst/>
            </a:prstGeom>
            <a:solidFill>
              <a:srgbClr val="FFFFFF">
                <a:alpha val="8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n w="76200">
                  <a:solidFill>
                    <a:srgbClr val="D60093"/>
                  </a:solidFill>
                </a:ln>
              </a:endParaRPr>
            </a:p>
          </p:txBody>
        </p:sp>
        <p:sp>
          <p:nvSpPr>
            <p:cNvPr id="7" name="6 Rectángulo"/>
            <p:cNvSpPr/>
            <p:nvPr/>
          </p:nvSpPr>
          <p:spPr>
            <a:xfrm>
              <a:off x="0" y="1412776"/>
              <a:ext cx="9144000" cy="144016"/>
            </a:xfrm>
            <a:prstGeom prst="rect">
              <a:avLst/>
            </a:prstGeom>
            <a:solidFill>
              <a:srgbClr val="FF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603" y="186383"/>
            <a:ext cx="8229600" cy="1143000"/>
          </a:xfrm>
        </p:spPr>
        <p:txBody>
          <a:bodyPr>
            <a:normAutofit/>
          </a:bodyPr>
          <a:lstStyle/>
          <a:p>
            <a:r>
              <a:rPr lang="es-PE" b="1" dirty="0" smtClean="0">
                <a:solidFill>
                  <a:schemeClr val="bg1"/>
                </a:solidFill>
                <a:latin typeface="Cooper Black" pitchFamily="18" charset="0"/>
              </a:rPr>
              <a:t>Introducción</a:t>
            </a:r>
            <a:endParaRPr lang="es-PE" dirty="0">
              <a:solidFill>
                <a:schemeClr val="bg1"/>
              </a:solidFill>
              <a:latin typeface="Cooper Black" pitchFamily="18" charset="0"/>
            </a:endParaRPr>
          </a:p>
        </p:txBody>
      </p:sp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30449">
            <a:off x="333533" y="24463"/>
            <a:ext cx="1068721" cy="1258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http://4.bp.blogspot.com/_km1VREkmWe8/TA1m_vZqsmI/AAAAAAAAABk/eOC5Oy3tOTg/s1600/lenguaje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837544"/>
            <a:ext cx="5112568" cy="4479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809530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7 Grupo"/>
          <p:cNvGrpSpPr/>
          <p:nvPr/>
        </p:nvGrpSpPr>
        <p:grpSpPr>
          <a:xfrm>
            <a:off x="0" y="1412776"/>
            <a:ext cx="9144000" cy="5184576"/>
            <a:chOff x="0" y="1412776"/>
            <a:chExt cx="9144000" cy="5184576"/>
          </a:xfrm>
        </p:grpSpPr>
        <p:sp>
          <p:nvSpPr>
            <p:cNvPr id="4" name="3 Rectángulo"/>
            <p:cNvSpPr/>
            <p:nvPr/>
          </p:nvSpPr>
          <p:spPr>
            <a:xfrm>
              <a:off x="0" y="1412776"/>
              <a:ext cx="9144000" cy="5184576"/>
            </a:xfrm>
            <a:prstGeom prst="rect">
              <a:avLst/>
            </a:prstGeom>
            <a:solidFill>
              <a:srgbClr val="FFFFFF">
                <a:alpha val="8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n w="76200">
                  <a:solidFill>
                    <a:srgbClr val="D60093"/>
                  </a:solidFill>
                </a:ln>
              </a:endParaRPr>
            </a:p>
          </p:txBody>
        </p:sp>
        <p:sp>
          <p:nvSpPr>
            <p:cNvPr id="7" name="6 Rectángulo"/>
            <p:cNvSpPr/>
            <p:nvPr/>
          </p:nvSpPr>
          <p:spPr>
            <a:xfrm>
              <a:off x="0" y="1412776"/>
              <a:ext cx="9144000" cy="144016"/>
            </a:xfrm>
            <a:prstGeom prst="rect">
              <a:avLst/>
            </a:prstGeom>
            <a:solidFill>
              <a:srgbClr val="FF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50912" y="188640"/>
            <a:ext cx="8229600" cy="1143000"/>
          </a:xfrm>
        </p:spPr>
        <p:txBody>
          <a:bodyPr>
            <a:normAutofit/>
          </a:bodyPr>
          <a:lstStyle/>
          <a:p>
            <a:r>
              <a:rPr lang="es-PE" dirty="0" smtClean="0">
                <a:solidFill>
                  <a:schemeClr val="bg1"/>
                </a:solidFill>
                <a:latin typeface="Cooper Black" pitchFamily="18" charset="0"/>
              </a:rPr>
              <a:t>Características de Ruby</a:t>
            </a:r>
            <a:endParaRPr lang="es-PE" dirty="0">
              <a:solidFill>
                <a:schemeClr val="bg1"/>
              </a:solidFill>
              <a:latin typeface="Cooper Black" pitchFamily="18" charset="0"/>
            </a:endParaRPr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30449">
            <a:off x="333533" y="24463"/>
            <a:ext cx="1068721" cy="1258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1799692" y="3674595"/>
            <a:ext cx="55446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4800" b="1" i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Interpretado</a:t>
            </a:r>
            <a:endParaRPr lang="es-PE" sz="4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40760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7 Grupo"/>
          <p:cNvGrpSpPr/>
          <p:nvPr/>
        </p:nvGrpSpPr>
        <p:grpSpPr>
          <a:xfrm>
            <a:off x="0" y="1412776"/>
            <a:ext cx="9144000" cy="5184576"/>
            <a:chOff x="0" y="1412776"/>
            <a:chExt cx="9144000" cy="5184576"/>
          </a:xfrm>
        </p:grpSpPr>
        <p:sp>
          <p:nvSpPr>
            <p:cNvPr id="4" name="3 Rectángulo"/>
            <p:cNvSpPr/>
            <p:nvPr/>
          </p:nvSpPr>
          <p:spPr>
            <a:xfrm>
              <a:off x="0" y="1412776"/>
              <a:ext cx="9144000" cy="5184576"/>
            </a:xfrm>
            <a:prstGeom prst="rect">
              <a:avLst/>
            </a:prstGeom>
            <a:solidFill>
              <a:srgbClr val="FFFFFF">
                <a:alpha val="8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n w="76200">
                  <a:solidFill>
                    <a:srgbClr val="D60093"/>
                  </a:solidFill>
                </a:ln>
              </a:endParaRPr>
            </a:p>
          </p:txBody>
        </p:sp>
        <p:sp>
          <p:nvSpPr>
            <p:cNvPr id="7" name="6 Rectángulo"/>
            <p:cNvSpPr/>
            <p:nvPr/>
          </p:nvSpPr>
          <p:spPr>
            <a:xfrm>
              <a:off x="0" y="1412776"/>
              <a:ext cx="9144000" cy="144016"/>
            </a:xfrm>
            <a:prstGeom prst="rect">
              <a:avLst/>
            </a:prstGeom>
            <a:solidFill>
              <a:srgbClr val="FF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50912" y="188640"/>
            <a:ext cx="8229600" cy="1143000"/>
          </a:xfrm>
        </p:spPr>
        <p:txBody>
          <a:bodyPr>
            <a:normAutofit/>
          </a:bodyPr>
          <a:lstStyle/>
          <a:p>
            <a:r>
              <a:rPr lang="es-PE" dirty="0" smtClean="0">
                <a:solidFill>
                  <a:schemeClr val="bg1"/>
                </a:solidFill>
                <a:latin typeface="Cooper Black" pitchFamily="18" charset="0"/>
              </a:rPr>
              <a:t>Características de Ruby</a:t>
            </a:r>
            <a:endParaRPr lang="es-PE" dirty="0">
              <a:solidFill>
                <a:schemeClr val="bg1"/>
              </a:solidFill>
              <a:latin typeface="Cooper Black" pitchFamily="18" charset="0"/>
            </a:endParaRPr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30449">
            <a:off x="333533" y="24463"/>
            <a:ext cx="1068721" cy="1258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038" y="1916832"/>
            <a:ext cx="2447925" cy="382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539552" y="5949280"/>
            <a:ext cx="777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i="1" dirty="0"/>
              <a:t>Representación gráfica de un </a:t>
            </a:r>
            <a:r>
              <a:rPr lang="es-PE" i="1" dirty="0" smtClean="0"/>
              <a:t>intérprete genérico</a:t>
            </a:r>
            <a:r>
              <a:rPr lang="es-PE" i="1" dirty="0"/>
              <a:t>, similar al utilizado por Ruby.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22144854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7 Grupo"/>
          <p:cNvGrpSpPr/>
          <p:nvPr/>
        </p:nvGrpSpPr>
        <p:grpSpPr>
          <a:xfrm>
            <a:off x="0" y="1412776"/>
            <a:ext cx="9144000" cy="5184576"/>
            <a:chOff x="0" y="1412776"/>
            <a:chExt cx="9144000" cy="5184576"/>
          </a:xfrm>
        </p:grpSpPr>
        <p:sp>
          <p:nvSpPr>
            <p:cNvPr id="4" name="3 Rectángulo"/>
            <p:cNvSpPr/>
            <p:nvPr/>
          </p:nvSpPr>
          <p:spPr>
            <a:xfrm>
              <a:off x="0" y="1412776"/>
              <a:ext cx="9144000" cy="5184576"/>
            </a:xfrm>
            <a:prstGeom prst="rect">
              <a:avLst/>
            </a:prstGeom>
            <a:solidFill>
              <a:srgbClr val="FFFFFF">
                <a:alpha val="8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n w="76200">
                  <a:solidFill>
                    <a:srgbClr val="D60093"/>
                  </a:solidFill>
                </a:ln>
              </a:endParaRPr>
            </a:p>
          </p:txBody>
        </p:sp>
        <p:sp>
          <p:nvSpPr>
            <p:cNvPr id="7" name="6 Rectángulo"/>
            <p:cNvSpPr/>
            <p:nvPr/>
          </p:nvSpPr>
          <p:spPr>
            <a:xfrm>
              <a:off x="0" y="1412776"/>
              <a:ext cx="9144000" cy="144016"/>
            </a:xfrm>
            <a:prstGeom prst="rect">
              <a:avLst/>
            </a:prstGeom>
            <a:solidFill>
              <a:srgbClr val="FF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50912" y="188640"/>
            <a:ext cx="8229600" cy="1143000"/>
          </a:xfrm>
        </p:spPr>
        <p:txBody>
          <a:bodyPr>
            <a:normAutofit/>
          </a:bodyPr>
          <a:lstStyle/>
          <a:p>
            <a:r>
              <a:rPr lang="es-PE" dirty="0" smtClean="0">
                <a:solidFill>
                  <a:schemeClr val="bg1"/>
                </a:solidFill>
                <a:latin typeface="Cooper Black" pitchFamily="18" charset="0"/>
              </a:rPr>
              <a:t>Características de Ruby</a:t>
            </a:r>
            <a:endParaRPr lang="es-PE" dirty="0">
              <a:solidFill>
                <a:schemeClr val="bg1"/>
              </a:solidFill>
              <a:latin typeface="Cooper Black" pitchFamily="18" charset="0"/>
            </a:endParaRPr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30449">
            <a:off x="333533" y="24463"/>
            <a:ext cx="1068721" cy="1258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1799692" y="3674595"/>
            <a:ext cx="55446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4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Rápido y fácil</a:t>
            </a:r>
            <a:endParaRPr lang="es-PE" sz="4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535805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7 Grupo"/>
          <p:cNvGrpSpPr/>
          <p:nvPr/>
        </p:nvGrpSpPr>
        <p:grpSpPr>
          <a:xfrm>
            <a:off x="0" y="1412776"/>
            <a:ext cx="9144000" cy="5184576"/>
            <a:chOff x="0" y="1412776"/>
            <a:chExt cx="9144000" cy="5184576"/>
          </a:xfrm>
        </p:grpSpPr>
        <p:sp>
          <p:nvSpPr>
            <p:cNvPr id="4" name="3 Rectángulo"/>
            <p:cNvSpPr/>
            <p:nvPr/>
          </p:nvSpPr>
          <p:spPr>
            <a:xfrm>
              <a:off x="0" y="1412776"/>
              <a:ext cx="9144000" cy="5184576"/>
            </a:xfrm>
            <a:prstGeom prst="rect">
              <a:avLst/>
            </a:prstGeom>
            <a:solidFill>
              <a:srgbClr val="FFFFFF">
                <a:alpha val="8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n w="76200">
                  <a:solidFill>
                    <a:srgbClr val="D60093"/>
                  </a:solidFill>
                </a:ln>
              </a:endParaRPr>
            </a:p>
          </p:txBody>
        </p:sp>
        <p:sp>
          <p:nvSpPr>
            <p:cNvPr id="7" name="6 Rectángulo"/>
            <p:cNvSpPr/>
            <p:nvPr/>
          </p:nvSpPr>
          <p:spPr>
            <a:xfrm>
              <a:off x="0" y="1412776"/>
              <a:ext cx="9144000" cy="144016"/>
            </a:xfrm>
            <a:prstGeom prst="rect">
              <a:avLst/>
            </a:prstGeom>
            <a:solidFill>
              <a:srgbClr val="FF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50912" y="188640"/>
            <a:ext cx="8229600" cy="1143000"/>
          </a:xfrm>
        </p:spPr>
        <p:txBody>
          <a:bodyPr>
            <a:normAutofit/>
          </a:bodyPr>
          <a:lstStyle/>
          <a:p>
            <a:r>
              <a:rPr lang="es-PE" dirty="0" smtClean="0">
                <a:solidFill>
                  <a:schemeClr val="bg1"/>
                </a:solidFill>
                <a:latin typeface="Cooper Black" pitchFamily="18" charset="0"/>
              </a:rPr>
              <a:t>Características de Ruby</a:t>
            </a:r>
            <a:endParaRPr lang="es-PE" dirty="0">
              <a:solidFill>
                <a:schemeClr val="bg1"/>
              </a:solidFill>
              <a:latin typeface="Cooper Black" pitchFamily="18" charset="0"/>
            </a:endParaRPr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30449">
            <a:off x="333533" y="24463"/>
            <a:ext cx="1068721" cy="1258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1592145" y="3661734"/>
            <a:ext cx="55446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4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Herencia simple</a:t>
            </a:r>
            <a:endParaRPr lang="es-PE" sz="4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955180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7 Grupo"/>
          <p:cNvGrpSpPr/>
          <p:nvPr/>
        </p:nvGrpSpPr>
        <p:grpSpPr>
          <a:xfrm>
            <a:off x="0" y="1412776"/>
            <a:ext cx="9144000" cy="5184576"/>
            <a:chOff x="0" y="1412776"/>
            <a:chExt cx="9144000" cy="5184576"/>
          </a:xfrm>
        </p:grpSpPr>
        <p:sp>
          <p:nvSpPr>
            <p:cNvPr id="4" name="3 Rectángulo"/>
            <p:cNvSpPr/>
            <p:nvPr/>
          </p:nvSpPr>
          <p:spPr>
            <a:xfrm>
              <a:off x="0" y="1412776"/>
              <a:ext cx="9144000" cy="5184576"/>
            </a:xfrm>
            <a:prstGeom prst="rect">
              <a:avLst/>
            </a:prstGeom>
            <a:solidFill>
              <a:srgbClr val="FFFFFF">
                <a:alpha val="8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n w="76200">
                  <a:solidFill>
                    <a:srgbClr val="D60093"/>
                  </a:solidFill>
                </a:ln>
              </a:endParaRPr>
            </a:p>
          </p:txBody>
        </p:sp>
        <p:sp>
          <p:nvSpPr>
            <p:cNvPr id="7" name="6 Rectángulo"/>
            <p:cNvSpPr/>
            <p:nvPr/>
          </p:nvSpPr>
          <p:spPr>
            <a:xfrm>
              <a:off x="0" y="1412776"/>
              <a:ext cx="9144000" cy="144016"/>
            </a:xfrm>
            <a:prstGeom prst="rect">
              <a:avLst/>
            </a:prstGeom>
            <a:solidFill>
              <a:srgbClr val="FF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9552" y="188640"/>
            <a:ext cx="8229600" cy="1143000"/>
          </a:xfrm>
        </p:spPr>
        <p:txBody>
          <a:bodyPr/>
          <a:lstStyle/>
          <a:p>
            <a:endParaRPr lang="es-PE" dirty="0"/>
          </a:p>
        </p:txBody>
      </p:sp>
      <p:pic>
        <p:nvPicPr>
          <p:cNvPr id="4097" name="Picture 1" descr="C:\Users\Elicia\Desktop\IheartRub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640362"/>
            <a:ext cx="4956990" cy="4956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30449">
            <a:off x="333533" y="24463"/>
            <a:ext cx="1068721" cy="1258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930978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7 Grupo"/>
          <p:cNvGrpSpPr/>
          <p:nvPr/>
        </p:nvGrpSpPr>
        <p:grpSpPr>
          <a:xfrm>
            <a:off x="0" y="1412776"/>
            <a:ext cx="9144000" cy="5184576"/>
            <a:chOff x="0" y="1412776"/>
            <a:chExt cx="9144000" cy="5184576"/>
          </a:xfrm>
        </p:grpSpPr>
        <p:sp>
          <p:nvSpPr>
            <p:cNvPr id="4" name="3 Rectángulo"/>
            <p:cNvSpPr/>
            <p:nvPr/>
          </p:nvSpPr>
          <p:spPr>
            <a:xfrm>
              <a:off x="0" y="1412776"/>
              <a:ext cx="9144000" cy="5184576"/>
            </a:xfrm>
            <a:prstGeom prst="rect">
              <a:avLst/>
            </a:prstGeom>
            <a:solidFill>
              <a:srgbClr val="FFFFFF">
                <a:alpha val="8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n w="76200">
                  <a:solidFill>
                    <a:srgbClr val="D60093"/>
                  </a:solidFill>
                </a:ln>
              </a:endParaRPr>
            </a:p>
          </p:txBody>
        </p:sp>
        <p:sp>
          <p:nvSpPr>
            <p:cNvPr id="7" name="6 Rectángulo"/>
            <p:cNvSpPr/>
            <p:nvPr/>
          </p:nvSpPr>
          <p:spPr>
            <a:xfrm>
              <a:off x="0" y="1412776"/>
              <a:ext cx="9144000" cy="144016"/>
            </a:xfrm>
            <a:prstGeom prst="rect">
              <a:avLst/>
            </a:prstGeom>
            <a:solidFill>
              <a:srgbClr val="FF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9552" y="188640"/>
            <a:ext cx="8229600" cy="1143000"/>
          </a:xfrm>
        </p:spPr>
        <p:txBody>
          <a:bodyPr/>
          <a:lstStyle/>
          <a:p>
            <a:endParaRPr lang="es-PE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987969"/>
            <a:ext cx="8297411" cy="3870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37" y="4095750"/>
            <a:ext cx="3762375" cy="276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 descr="http://cleverconsulting.net/wp-content/uploads/2013/01/mockup-ruby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735" y="260648"/>
            <a:ext cx="5305425" cy="477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30449">
            <a:off x="7885762" y="-119553"/>
            <a:ext cx="1068721" cy="1258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41547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7 Grupo"/>
          <p:cNvGrpSpPr/>
          <p:nvPr/>
        </p:nvGrpSpPr>
        <p:grpSpPr>
          <a:xfrm>
            <a:off x="0" y="1412776"/>
            <a:ext cx="9144000" cy="5184576"/>
            <a:chOff x="0" y="1412776"/>
            <a:chExt cx="9144000" cy="5184576"/>
          </a:xfrm>
        </p:grpSpPr>
        <p:sp>
          <p:nvSpPr>
            <p:cNvPr id="4" name="3 Rectángulo"/>
            <p:cNvSpPr/>
            <p:nvPr/>
          </p:nvSpPr>
          <p:spPr>
            <a:xfrm>
              <a:off x="0" y="1412776"/>
              <a:ext cx="9144000" cy="5184576"/>
            </a:xfrm>
            <a:prstGeom prst="rect">
              <a:avLst/>
            </a:prstGeom>
            <a:solidFill>
              <a:srgbClr val="FFFFFF">
                <a:alpha val="8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dirty="0">
                <a:ln w="76200">
                  <a:solidFill>
                    <a:srgbClr val="D60093"/>
                  </a:solidFill>
                </a:ln>
              </a:endParaRPr>
            </a:p>
          </p:txBody>
        </p:sp>
        <p:sp>
          <p:nvSpPr>
            <p:cNvPr id="7" name="6 Rectángulo"/>
            <p:cNvSpPr/>
            <p:nvPr/>
          </p:nvSpPr>
          <p:spPr>
            <a:xfrm>
              <a:off x="0" y="1412776"/>
              <a:ext cx="9144000" cy="144016"/>
            </a:xfrm>
            <a:prstGeom prst="rect">
              <a:avLst/>
            </a:prstGeom>
            <a:solidFill>
              <a:srgbClr val="FF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603" y="186383"/>
            <a:ext cx="8229600" cy="1143000"/>
          </a:xfrm>
        </p:spPr>
        <p:txBody>
          <a:bodyPr>
            <a:normAutofit/>
          </a:bodyPr>
          <a:lstStyle/>
          <a:p>
            <a:r>
              <a:rPr lang="es-PE" b="1" dirty="0" smtClean="0">
                <a:solidFill>
                  <a:schemeClr val="bg1"/>
                </a:solidFill>
                <a:latin typeface="Cooper Black" pitchFamily="18" charset="0"/>
              </a:rPr>
              <a:t>¿Que es Ruby?</a:t>
            </a:r>
            <a:endParaRPr lang="es-PE" dirty="0">
              <a:solidFill>
                <a:schemeClr val="bg1"/>
              </a:solidFill>
              <a:latin typeface="Cooper Black" pitchFamily="18" charset="0"/>
            </a:endParaRPr>
          </a:p>
        </p:txBody>
      </p:sp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30449">
            <a:off x="333533" y="24463"/>
            <a:ext cx="1068721" cy="1258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 descr="http://idata.over-blog.com/2/66/06/36/96f71_ruby-logo-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775" y="1662484"/>
            <a:ext cx="3933825" cy="4829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/>
          <p:cNvSpPr txBox="1"/>
          <p:nvPr/>
        </p:nvSpPr>
        <p:spPr>
          <a:xfrm>
            <a:off x="6372200" y="3497232"/>
            <a:ext cx="25202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6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1995</a:t>
            </a:r>
            <a:endParaRPr lang="es-MX" sz="6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02236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7 Grupo"/>
          <p:cNvGrpSpPr/>
          <p:nvPr/>
        </p:nvGrpSpPr>
        <p:grpSpPr>
          <a:xfrm>
            <a:off x="0" y="1412776"/>
            <a:ext cx="9144000" cy="5184576"/>
            <a:chOff x="0" y="1412776"/>
            <a:chExt cx="9144000" cy="5184576"/>
          </a:xfrm>
        </p:grpSpPr>
        <p:sp>
          <p:nvSpPr>
            <p:cNvPr id="4" name="3 Rectángulo"/>
            <p:cNvSpPr/>
            <p:nvPr/>
          </p:nvSpPr>
          <p:spPr>
            <a:xfrm>
              <a:off x="0" y="1412776"/>
              <a:ext cx="9144000" cy="5184576"/>
            </a:xfrm>
            <a:prstGeom prst="rect">
              <a:avLst/>
            </a:prstGeom>
            <a:solidFill>
              <a:srgbClr val="FFFFFF">
                <a:alpha val="8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dirty="0">
                <a:ln w="76200">
                  <a:solidFill>
                    <a:srgbClr val="D60093"/>
                  </a:solidFill>
                </a:ln>
              </a:endParaRPr>
            </a:p>
          </p:txBody>
        </p:sp>
        <p:sp>
          <p:nvSpPr>
            <p:cNvPr id="7" name="6 Rectángulo"/>
            <p:cNvSpPr/>
            <p:nvPr/>
          </p:nvSpPr>
          <p:spPr>
            <a:xfrm>
              <a:off x="0" y="1412776"/>
              <a:ext cx="9144000" cy="144016"/>
            </a:xfrm>
            <a:prstGeom prst="rect">
              <a:avLst/>
            </a:prstGeom>
            <a:solidFill>
              <a:srgbClr val="FF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603" y="186383"/>
            <a:ext cx="8229600" cy="1143000"/>
          </a:xfrm>
        </p:spPr>
        <p:txBody>
          <a:bodyPr>
            <a:normAutofit/>
          </a:bodyPr>
          <a:lstStyle/>
          <a:p>
            <a:r>
              <a:rPr lang="es-PE" b="1" dirty="0" smtClean="0">
                <a:solidFill>
                  <a:schemeClr val="bg1"/>
                </a:solidFill>
                <a:latin typeface="Cooper Black" pitchFamily="18" charset="0"/>
              </a:rPr>
              <a:t>¿Que es Ruby?</a:t>
            </a:r>
            <a:endParaRPr lang="es-PE" dirty="0">
              <a:solidFill>
                <a:schemeClr val="bg1"/>
              </a:solidFill>
              <a:latin typeface="Cooper Black" pitchFamily="18" charset="0"/>
            </a:endParaRPr>
          </a:p>
        </p:txBody>
      </p:sp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30449">
            <a:off x="333533" y="24463"/>
            <a:ext cx="1068721" cy="1258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uadroTexto 2"/>
          <p:cNvSpPr txBox="1"/>
          <p:nvPr/>
        </p:nvSpPr>
        <p:spPr>
          <a:xfrm>
            <a:off x="2843808" y="3367256"/>
            <a:ext cx="41044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60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OpenSource</a:t>
            </a:r>
            <a:endParaRPr lang="es-MX" sz="6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236841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7 Grupo"/>
          <p:cNvGrpSpPr/>
          <p:nvPr/>
        </p:nvGrpSpPr>
        <p:grpSpPr>
          <a:xfrm>
            <a:off x="0" y="1412776"/>
            <a:ext cx="9144000" cy="5184576"/>
            <a:chOff x="0" y="1412776"/>
            <a:chExt cx="9144000" cy="5184576"/>
          </a:xfrm>
        </p:grpSpPr>
        <p:sp>
          <p:nvSpPr>
            <p:cNvPr id="4" name="3 Rectángulo"/>
            <p:cNvSpPr/>
            <p:nvPr/>
          </p:nvSpPr>
          <p:spPr>
            <a:xfrm>
              <a:off x="0" y="1412776"/>
              <a:ext cx="9144000" cy="5184576"/>
            </a:xfrm>
            <a:prstGeom prst="rect">
              <a:avLst/>
            </a:prstGeom>
            <a:solidFill>
              <a:srgbClr val="FFFFFF">
                <a:alpha val="8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dirty="0">
                <a:ln w="76200">
                  <a:solidFill>
                    <a:srgbClr val="D60093"/>
                  </a:solidFill>
                </a:ln>
              </a:endParaRPr>
            </a:p>
          </p:txBody>
        </p:sp>
        <p:sp>
          <p:nvSpPr>
            <p:cNvPr id="7" name="6 Rectángulo"/>
            <p:cNvSpPr/>
            <p:nvPr/>
          </p:nvSpPr>
          <p:spPr>
            <a:xfrm>
              <a:off x="0" y="1412776"/>
              <a:ext cx="9144000" cy="144016"/>
            </a:xfrm>
            <a:prstGeom prst="rect">
              <a:avLst/>
            </a:prstGeom>
            <a:solidFill>
              <a:srgbClr val="FF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06896" y="188640"/>
            <a:ext cx="8229600" cy="1143000"/>
          </a:xfrm>
        </p:spPr>
        <p:txBody>
          <a:bodyPr/>
          <a:lstStyle/>
          <a:p>
            <a:r>
              <a:rPr lang="es-PE" dirty="0" smtClean="0">
                <a:solidFill>
                  <a:schemeClr val="bg1"/>
                </a:solidFill>
                <a:latin typeface="Cooper Black" pitchFamily="18" charset="0"/>
              </a:rPr>
              <a:t>¿Cómo nació Ruby?</a:t>
            </a:r>
            <a:endParaRPr lang="es-PE" dirty="0">
              <a:solidFill>
                <a:schemeClr val="bg1"/>
              </a:solidFill>
              <a:latin typeface="Cooper Black" pitchFamily="18" charset="0"/>
            </a:endParaRPr>
          </a:p>
        </p:txBody>
      </p:sp>
      <p:pic>
        <p:nvPicPr>
          <p:cNvPr id="3074" name="Picture 2" descr="http://i1.ytimg.com/vi/IGG4l_QEzog/maxresdefaul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556792"/>
            <a:ext cx="8704966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gestionculturalparanovatos.files.wordpress.com/2011/05/emprender-en-cultura-modelos-negocio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0248" y="1268760"/>
            <a:ext cx="1847677" cy="2407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30449">
            <a:off x="333533" y="24463"/>
            <a:ext cx="1068721" cy="1258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03205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07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7 Grupo"/>
          <p:cNvGrpSpPr/>
          <p:nvPr/>
        </p:nvGrpSpPr>
        <p:grpSpPr>
          <a:xfrm>
            <a:off x="0" y="1412776"/>
            <a:ext cx="9144000" cy="5184576"/>
            <a:chOff x="0" y="1412776"/>
            <a:chExt cx="9144000" cy="5184576"/>
          </a:xfrm>
        </p:grpSpPr>
        <p:sp>
          <p:nvSpPr>
            <p:cNvPr id="4" name="3 Rectángulo"/>
            <p:cNvSpPr/>
            <p:nvPr/>
          </p:nvSpPr>
          <p:spPr>
            <a:xfrm>
              <a:off x="0" y="1412776"/>
              <a:ext cx="9144000" cy="5184576"/>
            </a:xfrm>
            <a:prstGeom prst="rect">
              <a:avLst/>
            </a:prstGeom>
            <a:solidFill>
              <a:srgbClr val="FFFFFF">
                <a:alpha val="8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dirty="0">
                <a:ln w="76200">
                  <a:solidFill>
                    <a:srgbClr val="D60093"/>
                  </a:solidFill>
                </a:ln>
              </a:endParaRPr>
            </a:p>
          </p:txBody>
        </p:sp>
        <p:sp>
          <p:nvSpPr>
            <p:cNvPr id="7" name="6 Rectángulo"/>
            <p:cNvSpPr/>
            <p:nvPr/>
          </p:nvSpPr>
          <p:spPr>
            <a:xfrm>
              <a:off x="0" y="1412776"/>
              <a:ext cx="9144000" cy="144016"/>
            </a:xfrm>
            <a:prstGeom prst="rect">
              <a:avLst/>
            </a:prstGeom>
            <a:solidFill>
              <a:srgbClr val="FF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9552" y="188640"/>
            <a:ext cx="8229600" cy="1143000"/>
          </a:xfrm>
        </p:spPr>
        <p:txBody>
          <a:bodyPr/>
          <a:lstStyle/>
          <a:p>
            <a:r>
              <a:rPr lang="es-PE" dirty="0" smtClean="0">
                <a:solidFill>
                  <a:schemeClr val="bg1"/>
                </a:solidFill>
                <a:latin typeface="Cooper Black" pitchFamily="18" charset="0"/>
              </a:rPr>
              <a:t>Lo mejor de…</a:t>
            </a:r>
            <a:endParaRPr lang="es-PE" dirty="0">
              <a:solidFill>
                <a:schemeClr val="bg1"/>
              </a:solidFill>
              <a:latin typeface="Cooper Black" pitchFamily="18" charset="0"/>
            </a:endParaRPr>
          </a:p>
        </p:txBody>
      </p:sp>
      <p:pic>
        <p:nvPicPr>
          <p:cNvPr id="6148" name="Picture 4" descr="http://flanagan.ugr.es/perl/perl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140" y="1772816"/>
            <a:ext cx="3641780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://java.ociweb.com/mark/images/SmalltalkByteCove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1171" y="1700808"/>
            <a:ext cx="1949101" cy="2629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http://rpgmaker.net/media/content/users/105/locker/Rubyprogramminglanguagelogo200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9073" y="5085184"/>
            <a:ext cx="1352550" cy="155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1547664" y="3501008"/>
            <a:ext cx="14029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dirty="0" smtClean="0">
                <a:solidFill>
                  <a:srgbClr val="0070C0"/>
                </a:solidFill>
                <a:latin typeface="Adobe Fangsong Std R" pitchFamily="18" charset="-128"/>
                <a:ea typeface="Adobe Fangsong Std R" pitchFamily="18" charset="-128"/>
              </a:rPr>
              <a:t>Sintaxis</a:t>
            </a:r>
            <a:endParaRPr lang="es-PE" sz="2800" dirty="0">
              <a:solidFill>
                <a:srgbClr val="0070C0"/>
              </a:solidFill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6903196" y="2780928"/>
            <a:ext cx="26373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000" dirty="0" smtClean="0">
                <a:solidFill>
                  <a:srgbClr val="0070C0"/>
                </a:solidFill>
                <a:latin typeface="Adobe Fangsong Std R" pitchFamily="18" charset="-128"/>
                <a:ea typeface="Adobe Fangsong Std R" pitchFamily="18" charset="-128"/>
              </a:rPr>
              <a:t>Orientación a objetos</a:t>
            </a:r>
            <a:endParaRPr lang="es-PE" sz="2000" dirty="0">
              <a:solidFill>
                <a:srgbClr val="0070C0"/>
              </a:solidFill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3995936" y="2564904"/>
            <a:ext cx="72968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8000" dirty="0" smtClean="0">
                <a:solidFill>
                  <a:srgbClr val="FF0000"/>
                </a:solidFill>
                <a:latin typeface="Adobe Fangsong Std R" pitchFamily="18" charset="-128"/>
                <a:ea typeface="Adobe Fangsong Std R" pitchFamily="18" charset="-128"/>
              </a:rPr>
              <a:t>+</a:t>
            </a:r>
            <a:endParaRPr lang="es-PE" sz="8000" dirty="0">
              <a:solidFill>
                <a:srgbClr val="FF0000"/>
              </a:solidFill>
              <a:latin typeface="Adobe Fangsong Std R" pitchFamily="18" charset="-128"/>
              <a:ea typeface="Adobe Fangsong Std R" pitchFamily="18" charset="-128"/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3995936" y="4077072"/>
            <a:ext cx="72968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8000" dirty="0">
                <a:solidFill>
                  <a:srgbClr val="008080"/>
                </a:solidFill>
                <a:latin typeface="Adobe Fangsong Std R" pitchFamily="18" charset="-128"/>
                <a:ea typeface="Adobe Fangsong Std R" pitchFamily="18" charset="-128"/>
              </a:rPr>
              <a:t>=</a:t>
            </a:r>
          </a:p>
        </p:txBody>
      </p:sp>
      <p:pic>
        <p:nvPicPr>
          <p:cNvPr id="15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30449">
            <a:off x="333533" y="24463"/>
            <a:ext cx="1068721" cy="1258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523068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/>
      <p:bldP spid="13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12 Grupo"/>
          <p:cNvGrpSpPr/>
          <p:nvPr/>
        </p:nvGrpSpPr>
        <p:grpSpPr>
          <a:xfrm>
            <a:off x="0" y="1412776"/>
            <a:ext cx="9144000" cy="5184576"/>
            <a:chOff x="0" y="1412776"/>
            <a:chExt cx="9144000" cy="5184576"/>
          </a:xfrm>
        </p:grpSpPr>
        <p:sp>
          <p:nvSpPr>
            <p:cNvPr id="14" name="13 Rectángulo"/>
            <p:cNvSpPr/>
            <p:nvPr/>
          </p:nvSpPr>
          <p:spPr>
            <a:xfrm>
              <a:off x="0" y="1412776"/>
              <a:ext cx="9144000" cy="5184576"/>
            </a:xfrm>
            <a:prstGeom prst="rect">
              <a:avLst/>
            </a:prstGeom>
            <a:solidFill>
              <a:srgbClr val="FFFFFF">
                <a:alpha val="8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n w="76200">
                  <a:solidFill>
                    <a:srgbClr val="D60093"/>
                  </a:solidFill>
                </a:ln>
              </a:endParaRPr>
            </a:p>
          </p:txBody>
        </p:sp>
        <p:sp>
          <p:nvSpPr>
            <p:cNvPr id="15" name="14 Rectángulo"/>
            <p:cNvSpPr/>
            <p:nvPr/>
          </p:nvSpPr>
          <p:spPr>
            <a:xfrm>
              <a:off x="0" y="1412776"/>
              <a:ext cx="9144000" cy="144016"/>
            </a:xfrm>
            <a:prstGeom prst="rect">
              <a:avLst/>
            </a:prstGeom>
            <a:solidFill>
              <a:srgbClr val="FF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3568" y="18864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PE" dirty="0" err="1" smtClean="0">
                <a:solidFill>
                  <a:schemeClr val="bg1"/>
                </a:solidFill>
                <a:latin typeface="Cooper Black" pitchFamily="18" charset="0"/>
                <a:cs typeface="Adobe Devanagari" pitchFamily="18" charset="0"/>
              </a:rPr>
              <a:t>Yukihiro</a:t>
            </a:r>
            <a:r>
              <a:rPr lang="es-PE" dirty="0" smtClean="0">
                <a:solidFill>
                  <a:schemeClr val="bg1"/>
                </a:solidFill>
                <a:latin typeface="Cooper Black" pitchFamily="18" charset="0"/>
                <a:cs typeface="Adobe Devanagari" pitchFamily="18" charset="0"/>
              </a:rPr>
              <a:t> ’</a:t>
            </a:r>
            <a:r>
              <a:rPr lang="es-PE" dirty="0" err="1" smtClean="0">
                <a:solidFill>
                  <a:schemeClr val="bg1"/>
                </a:solidFill>
                <a:latin typeface="Cooper Black" pitchFamily="18" charset="0"/>
                <a:cs typeface="Adobe Devanagari" pitchFamily="18" charset="0"/>
              </a:rPr>
              <a:t>Matz</a:t>
            </a:r>
            <a:r>
              <a:rPr lang="es-PE" dirty="0" smtClean="0">
                <a:solidFill>
                  <a:schemeClr val="bg1"/>
                </a:solidFill>
                <a:latin typeface="Cooper Black" pitchFamily="18" charset="0"/>
                <a:cs typeface="Adobe Devanagari" pitchFamily="18" charset="0"/>
              </a:rPr>
              <a:t>’</a:t>
            </a:r>
            <a:br>
              <a:rPr lang="es-PE" dirty="0" smtClean="0">
                <a:solidFill>
                  <a:schemeClr val="bg1"/>
                </a:solidFill>
                <a:latin typeface="Cooper Black" pitchFamily="18" charset="0"/>
                <a:cs typeface="Adobe Devanagari" pitchFamily="18" charset="0"/>
              </a:rPr>
            </a:br>
            <a:r>
              <a:rPr lang="es-PE" dirty="0" smtClean="0">
                <a:solidFill>
                  <a:schemeClr val="bg1"/>
                </a:solidFill>
                <a:latin typeface="Cooper Black" pitchFamily="18" charset="0"/>
                <a:cs typeface="Adobe Devanagari" pitchFamily="18" charset="0"/>
              </a:rPr>
              <a:t> </a:t>
            </a:r>
            <a:r>
              <a:rPr lang="es-PE" dirty="0" err="1" smtClean="0">
                <a:solidFill>
                  <a:schemeClr val="bg1"/>
                </a:solidFill>
                <a:latin typeface="Cooper Black" pitchFamily="18" charset="0"/>
                <a:cs typeface="Adobe Devanagari" pitchFamily="18" charset="0"/>
              </a:rPr>
              <a:t>Matsumoto</a:t>
            </a:r>
            <a:endParaRPr lang="es-PE" dirty="0">
              <a:solidFill>
                <a:schemeClr val="bg1"/>
              </a:solidFill>
              <a:latin typeface="Cooper Black" pitchFamily="18" charset="0"/>
              <a:cs typeface="Adobe Devanagari" pitchFamily="18" charset="0"/>
            </a:endParaRPr>
          </a:p>
        </p:txBody>
      </p:sp>
      <p:pic>
        <p:nvPicPr>
          <p:cNvPr id="12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30449">
            <a:off x="333533" y="24463"/>
            <a:ext cx="1068721" cy="1258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 descr="J:\yukihiro_matsumoto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88" y="1556792"/>
            <a:ext cx="9212300" cy="5713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5 CuadroTexto"/>
          <p:cNvSpPr txBox="1"/>
          <p:nvPr/>
        </p:nvSpPr>
        <p:spPr>
          <a:xfrm>
            <a:off x="4355976" y="3501008"/>
            <a:ext cx="48326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dirty="0" err="1" smtClean="0">
                <a:solidFill>
                  <a:schemeClr val="bg1"/>
                </a:solidFill>
              </a:rPr>
              <a:t>ruby</a:t>
            </a:r>
            <a:r>
              <a:rPr lang="es-PE" sz="2400" dirty="0" smtClean="0">
                <a:solidFill>
                  <a:schemeClr val="bg1"/>
                </a:solidFill>
              </a:rPr>
              <a:t> 0.95: </a:t>
            </a:r>
            <a:r>
              <a:rPr lang="es-PE" sz="2400" dirty="0">
                <a:solidFill>
                  <a:schemeClr val="bg1"/>
                </a:solidFill>
              </a:rPr>
              <a:t>21 de Diciembre de </a:t>
            </a:r>
            <a:r>
              <a:rPr lang="es-PE" sz="2400" dirty="0" smtClean="0">
                <a:solidFill>
                  <a:schemeClr val="bg1"/>
                </a:solidFill>
              </a:rPr>
              <a:t>1995</a:t>
            </a:r>
          </a:p>
          <a:p>
            <a:r>
              <a:rPr lang="es-PE" sz="2400" dirty="0" smtClean="0">
                <a:solidFill>
                  <a:schemeClr val="bg1"/>
                </a:solidFill>
              </a:rPr>
              <a:t>Ruby 1.0: </a:t>
            </a:r>
            <a:r>
              <a:rPr lang="es-PE" sz="2400" dirty="0">
                <a:solidFill>
                  <a:schemeClr val="bg1"/>
                </a:solidFill>
              </a:rPr>
              <a:t>el 25 de Diciembre de </a:t>
            </a:r>
            <a:r>
              <a:rPr lang="es-PE" sz="2400" dirty="0" smtClean="0">
                <a:solidFill>
                  <a:schemeClr val="bg1"/>
                </a:solidFill>
              </a:rPr>
              <a:t>1996</a:t>
            </a:r>
            <a:endParaRPr lang="es-PE" sz="2400" dirty="0">
              <a:solidFill>
                <a:schemeClr val="bg1"/>
              </a:solidFill>
            </a:endParaRPr>
          </a:p>
        </p:txBody>
      </p:sp>
      <p:pic>
        <p:nvPicPr>
          <p:cNvPr id="2052" name="Picture 4" descr="J:\0ec4920185b657a03edf01fff96b4e9b.jpe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6130227"/>
            <a:ext cx="1043189" cy="1043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960308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7 Grupo"/>
          <p:cNvGrpSpPr/>
          <p:nvPr/>
        </p:nvGrpSpPr>
        <p:grpSpPr>
          <a:xfrm>
            <a:off x="0" y="1412776"/>
            <a:ext cx="9144000" cy="5184576"/>
            <a:chOff x="0" y="1412776"/>
            <a:chExt cx="9144000" cy="5184576"/>
          </a:xfrm>
        </p:grpSpPr>
        <p:sp>
          <p:nvSpPr>
            <p:cNvPr id="4" name="3 Rectángulo"/>
            <p:cNvSpPr/>
            <p:nvPr/>
          </p:nvSpPr>
          <p:spPr>
            <a:xfrm>
              <a:off x="0" y="1412776"/>
              <a:ext cx="9144000" cy="5184576"/>
            </a:xfrm>
            <a:prstGeom prst="rect">
              <a:avLst/>
            </a:prstGeom>
            <a:solidFill>
              <a:srgbClr val="FFFFFF">
                <a:alpha val="8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n w="76200">
                  <a:solidFill>
                    <a:srgbClr val="D60093"/>
                  </a:solidFill>
                </a:ln>
              </a:endParaRPr>
            </a:p>
          </p:txBody>
        </p:sp>
        <p:sp>
          <p:nvSpPr>
            <p:cNvPr id="7" name="6 Rectángulo"/>
            <p:cNvSpPr/>
            <p:nvPr/>
          </p:nvSpPr>
          <p:spPr>
            <a:xfrm>
              <a:off x="0" y="1412776"/>
              <a:ext cx="9144000" cy="144016"/>
            </a:xfrm>
            <a:prstGeom prst="rect">
              <a:avLst/>
            </a:prstGeom>
            <a:solidFill>
              <a:srgbClr val="FF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50912" y="18864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PE" dirty="0" smtClean="0">
                <a:solidFill>
                  <a:schemeClr val="bg1"/>
                </a:solidFill>
                <a:latin typeface="Cooper Black" pitchFamily="18" charset="0"/>
              </a:rPr>
              <a:t>¿Cómo nació Ruby?</a:t>
            </a:r>
            <a:br>
              <a:rPr lang="es-PE" dirty="0" smtClean="0">
                <a:solidFill>
                  <a:schemeClr val="bg1"/>
                </a:solidFill>
                <a:latin typeface="Cooper Black" pitchFamily="18" charset="0"/>
              </a:rPr>
            </a:br>
            <a:r>
              <a:rPr lang="es-MX" u="sng" dirty="0">
                <a:solidFill>
                  <a:schemeClr val="accent1">
                    <a:lumMod val="40000"/>
                    <a:lumOff val="60000"/>
                  </a:schemeClr>
                </a:solidFill>
                <a:hlinkClick r:id="rId2"/>
              </a:rPr>
              <a:t>http://www.ruby-lang.org/es/</a:t>
            </a:r>
            <a:endParaRPr lang="es-PE" u="sng" dirty="0">
              <a:solidFill>
                <a:schemeClr val="accent1">
                  <a:lumMod val="40000"/>
                  <a:lumOff val="60000"/>
                </a:schemeClr>
              </a:solidFill>
              <a:latin typeface="Cooper Black" pitchFamily="18" charset="0"/>
            </a:endParaRPr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30449">
            <a:off x="333533" y="24463"/>
            <a:ext cx="1068721" cy="1258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539552" y="6093296"/>
            <a:ext cx="7776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400" i="1" dirty="0"/>
              <a:t>En la página oficial de Ruby, encontramos una sección dedicada a la </a:t>
            </a:r>
            <a:r>
              <a:rPr lang="es-PE" sz="1400" i="1" dirty="0" smtClean="0"/>
              <a:t>historia y </a:t>
            </a:r>
            <a:r>
              <a:rPr lang="es-PE" sz="1400" i="1" dirty="0"/>
              <a:t>a su creador, desde la cual también podremos descargar la versión actual del lenguaje.</a:t>
            </a:r>
            <a:endParaRPr lang="es-PE" sz="1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22" r="16364"/>
          <a:stretch/>
        </p:blipFill>
        <p:spPr bwMode="auto">
          <a:xfrm>
            <a:off x="899592" y="1441177"/>
            <a:ext cx="7303650" cy="4652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675830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649</TotalTime>
  <Words>205</Words>
  <Application>Microsoft Office PowerPoint</Application>
  <PresentationFormat>Presentación en pantalla (4:3)</PresentationFormat>
  <Paragraphs>48</Paragraphs>
  <Slides>24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31" baseType="lpstr">
      <vt:lpstr>Adobe Devanagari</vt:lpstr>
      <vt:lpstr>Adobe Fangsong Std R</vt:lpstr>
      <vt:lpstr>Arial</vt:lpstr>
      <vt:lpstr>Calibri</vt:lpstr>
      <vt:lpstr>Cooper Black</vt:lpstr>
      <vt:lpstr>Wingdings</vt:lpstr>
      <vt:lpstr>Tema de Office</vt:lpstr>
      <vt:lpstr>Capítulo 1 Introducción   al Lenguaje de Programación  Ruby</vt:lpstr>
      <vt:lpstr>Introducción</vt:lpstr>
      <vt:lpstr>Presentación de PowerPoint</vt:lpstr>
      <vt:lpstr>¿Que es Ruby?</vt:lpstr>
      <vt:lpstr>¿Que es Ruby?</vt:lpstr>
      <vt:lpstr>¿Cómo nació Ruby?</vt:lpstr>
      <vt:lpstr>Lo mejor de…</vt:lpstr>
      <vt:lpstr>Yukihiro ’Matz’  Matsumoto</vt:lpstr>
      <vt:lpstr>¿Cómo nació Ruby? http://www.ruby-lang.org/es/</vt:lpstr>
      <vt:lpstr>¿Cómo nació Ruby?</vt:lpstr>
      <vt:lpstr>¿Cómo nació Ruby?</vt:lpstr>
      <vt:lpstr>¿Cómo nació Ruby?</vt:lpstr>
      <vt:lpstr>Presentación de PowerPoint</vt:lpstr>
      <vt:lpstr>Filosofía y Objetivos de Ruby</vt:lpstr>
      <vt:lpstr>    Principio de mínima sorpresa</vt:lpstr>
      <vt:lpstr>Características de Ruby</vt:lpstr>
      <vt:lpstr>Características de Ruby</vt:lpstr>
      <vt:lpstr>Características de Ruby</vt:lpstr>
      <vt:lpstr>Características de Ruby</vt:lpstr>
      <vt:lpstr>Características de Ruby</vt:lpstr>
      <vt:lpstr>Características de Ruby</vt:lpstr>
      <vt:lpstr>Características de Ruby</vt:lpstr>
      <vt:lpstr>Características de Ruby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Lenguaje de programación Ruby</dc:title>
  <dc:creator>Elicia</dc:creator>
  <cp:lastModifiedBy>Elicia Cordova Lazaro</cp:lastModifiedBy>
  <cp:revision>33</cp:revision>
  <dcterms:created xsi:type="dcterms:W3CDTF">2013-08-07T13:08:05Z</dcterms:created>
  <dcterms:modified xsi:type="dcterms:W3CDTF">2013-09-12T20:59:38Z</dcterms:modified>
</cp:coreProperties>
</file>