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PE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PE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PE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PE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B98791DA-425E-4BD8-9F44-022CB0381F2B}" type="slidenum">
              <a:rPr lang="es-PE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859800-5D7A-4E3E-9CC6-2950FC838A31}" type="slidenum">
              <a:rPr lang="es-PE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86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PE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P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P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P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P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P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P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P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PE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P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P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P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P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P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P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P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404640"/>
            <a:ext cx="8240400" cy="2516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s-PE" sz="3600" b="1">
                <a:solidFill>
                  <a:srgbClr val="C0C0C0"/>
                </a:solidFill>
                <a:latin typeface="Cooper Black"/>
              </a:rPr>
              <a:t>Capítulo 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74" name="Picture 3"/>
          <p:cNvPicPr/>
          <p:nvPr/>
        </p:nvPicPr>
        <p:blipFill>
          <a:blip r:embed="rId3"/>
          <a:stretch>
            <a:fillRect/>
          </a:stretch>
        </p:blipFill>
        <p:spPr>
          <a:xfrm rot="568800">
            <a:off x="286560" y="3566520"/>
            <a:ext cx="2851200" cy="3358440"/>
          </a:xfrm>
          <a:prstGeom prst="rect">
            <a:avLst/>
          </a:prstGeom>
        </p:spPr>
      </p:pic>
      <p:sp>
        <p:nvSpPr>
          <p:cNvPr id="75" name="CustomShape 2"/>
          <p:cNvSpPr/>
          <p:nvPr/>
        </p:nvSpPr>
        <p:spPr>
          <a:xfrm>
            <a:off x="3708000" y="2772000"/>
            <a:ext cx="5433840" cy="41018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PE" sz="2800" b="1" dirty="0" smtClean="0">
                <a:solidFill>
                  <a:srgbClr val="FFFFFF"/>
                </a:solidFill>
                <a:latin typeface="Courier 10 Pitch"/>
              </a:rPr>
              <a:t>_ </a:t>
            </a:r>
            <a:r>
              <a:rPr lang="es-PE" sz="2800" b="1" dirty="0" smtClean="0">
                <a:solidFill>
                  <a:srgbClr val="FFFFFF"/>
                </a:solidFill>
                <a:latin typeface="Courier 10 Pitch"/>
              </a:rPr>
              <a:t>Tipo </a:t>
            </a:r>
            <a:r>
              <a:rPr lang="es-PE" sz="2800" b="1" dirty="0">
                <a:solidFill>
                  <a:srgbClr val="FFFFFF"/>
                </a:solidFill>
                <a:latin typeface="Courier 10 Pitch"/>
              </a:rPr>
              <a:t>de Datos</a:t>
            </a:r>
            <a:endParaRPr sz="2800" dirty="0"/>
          </a:p>
          <a:p>
            <a:pPr>
              <a:lnSpc>
                <a:spcPct val="100000"/>
              </a:lnSpc>
              <a:buFont typeface="StarSymbol"/>
              <a:buChar char=""/>
            </a:pPr>
            <a:endParaRPr sz="2800" dirty="0"/>
          </a:p>
          <a:p>
            <a:pPr>
              <a:lnSpc>
                <a:spcPct val="100000"/>
              </a:lnSpc>
            </a:pPr>
            <a:r>
              <a:rPr lang="es-PE" sz="2800" b="1" dirty="0" smtClean="0">
                <a:solidFill>
                  <a:srgbClr val="FFFFFF"/>
                </a:solidFill>
                <a:latin typeface="Courier 10 Pitch"/>
              </a:rPr>
              <a:t>_ </a:t>
            </a:r>
            <a:r>
              <a:rPr lang="es-PE" sz="2800" b="1" dirty="0" smtClean="0">
                <a:solidFill>
                  <a:srgbClr val="FFFFFF"/>
                </a:solidFill>
                <a:latin typeface="Courier 10 Pitch"/>
              </a:rPr>
              <a:t>Operaciones Básicas </a:t>
            </a:r>
          </a:p>
          <a:p>
            <a:pPr>
              <a:lnSpc>
                <a:spcPct val="100000"/>
              </a:lnSpc>
            </a:pPr>
            <a:r>
              <a:rPr lang="es-PE" sz="2800" b="1" dirty="0">
                <a:solidFill>
                  <a:srgbClr val="FFFFFF"/>
                </a:solidFill>
                <a:latin typeface="Courier 10 Pitch"/>
              </a:rPr>
              <a:t> </a:t>
            </a:r>
            <a:r>
              <a:rPr lang="es-PE" sz="2800" b="1" dirty="0" smtClean="0">
                <a:solidFill>
                  <a:srgbClr val="FFFFFF"/>
                </a:solidFill>
                <a:latin typeface="Courier 10 Pitch"/>
              </a:rPr>
              <a:t>  </a:t>
            </a:r>
            <a:r>
              <a:rPr lang="es-PE" sz="2800" b="1" dirty="0" smtClean="0">
                <a:solidFill>
                  <a:srgbClr val="FFFFFF"/>
                </a:solidFill>
                <a:latin typeface="Courier 10 Pitch"/>
              </a:rPr>
              <a:t>en </a:t>
            </a:r>
            <a:r>
              <a:rPr lang="es-PE" sz="2800" b="1" dirty="0">
                <a:solidFill>
                  <a:srgbClr val="FFFFFF"/>
                </a:solidFill>
                <a:latin typeface="Courier 10 Pitch"/>
              </a:rPr>
              <a:t>Ruby</a:t>
            </a:r>
            <a:endParaRPr sz="280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1412640"/>
            <a:ext cx="9140040" cy="5180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8" name="CustomShape 2"/>
          <p:cNvSpPr/>
          <p:nvPr/>
        </p:nvSpPr>
        <p:spPr>
          <a:xfrm>
            <a:off x="0" y="1412640"/>
            <a:ext cx="9140040" cy="14004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29" name="CustomShape 3"/>
          <p:cNvSpPr/>
          <p:nvPr/>
        </p:nvSpPr>
        <p:spPr>
          <a:xfrm>
            <a:off x="889560" y="144000"/>
            <a:ext cx="8225640" cy="1181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Operaciones Aritmeticas 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Basicas</a:t>
            </a:r>
            <a:endParaRPr/>
          </a:p>
        </p:txBody>
      </p:sp>
      <p:pic>
        <p:nvPicPr>
          <p:cNvPr id="130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200" y="23400"/>
            <a:ext cx="1064880" cy="1254600"/>
          </a:xfrm>
          <a:prstGeom prst="rect">
            <a:avLst/>
          </a:prstGeom>
        </p:spPr>
      </p:pic>
      <p:sp>
        <p:nvSpPr>
          <p:cNvPr id="131" name="CustomShape 4"/>
          <p:cNvSpPr/>
          <p:nvPr/>
        </p:nvSpPr>
        <p:spPr>
          <a:xfrm>
            <a:off x="720000" y="4104000"/>
            <a:ext cx="8024760" cy="3381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576000" y="1728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33" name="132 Imagen"/>
          <p:cNvPicPr/>
          <p:nvPr/>
        </p:nvPicPr>
        <p:blipFill rotWithShape="1">
          <a:blip r:embed="rId3"/>
          <a:srcRect t="1074" b="2364"/>
          <a:stretch/>
        </p:blipFill>
        <p:spPr>
          <a:xfrm>
            <a:off x="2664000" y="1844824"/>
            <a:ext cx="4031280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1412640"/>
            <a:ext cx="9140040" cy="5180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5" name="CustomShape 2"/>
          <p:cNvSpPr/>
          <p:nvPr/>
        </p:nvSpPr>
        <p:spPr>
          <a:xfrm>
            <a:off x="0" y="1412640"/>
            <a:ext cx="9140040" cy="14004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36" name="CustomShape 3"/>
          <p:cNvSpPr/>
          <p:nvPr/>
        </p:nvSpPr>
        <p:spPr>
          <a:xfrm>
            <a:off x="889560" y="144000"/>
            <a:ext cx="8225640" cy="1181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Conversiones entre tipos</a:t>
            </a:r>
            <a:endParaRPr/>
          </a:p>
        </p:txBody>
      </p:sp>
      <p:pic>
        <p:nvPicPr>
          <p:cNvPr id="137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200" y="23400"/>
            <a:ext cx="1064880" cy="1254600"/>
          </a:xfrm>
          <a:prstGeom prst="rect">
            <a:avLst/>
          </a:prstGeom>
        </p:spPr>
      </p:pic>
      <p:sp>
        <p:nvSpPr>
          <p:cNvPr id="138" name="CustomShape 4"/>
          <p:cNvSpPr/>
          <p:nvPr/>
        </p:nvSpPr>
        <p:spPr>
          <a:xfrm>
            <a:off x="720000" y="4104000"/>
            <a:ext cx="8024760" cy="3381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576000" y="1728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0" name="CustomShape 6"/>
          <p:cNvSpPr/>
          <p:nvPr/>
        </p:nvSpPr>
        <p:spPr>
          <a:xfrm>
            <a:off x="540720" y="180072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2200" b="1">
                <a:solidFill>
                  <a:srgbClr val="000080"/>
                </a:solidFill>
                <a:latin typeface="Courier 10 Pitch"/>
              </a:rPr>
              <a:t>i.to_s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2200" b="1">
                <a:solidFill>
                  <a:srgbClr val="000080"/>
                </a:solidFill>
                <a:latin typeface="Courier 10 Pitch"/>
              </a:rPr>
              <a:t>i.to_f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2200" b="1">
                <a:solidFill>
                  <a:srgbClr val="000080"/>
                </a:solidFill>
                <a:latin typeface="Courier 10 Pitch"/>
              </a:rPr>
              <a:t>i.to_i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1412640"/>
            <a:ext cx="9140040" cy="5180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2" name="CustomShape 2"/>
          <p:cNvSpPr/>
          <p:nvPr/>
        </p:nvSpPr>
        <p:spPr>
          <a:xfrm>
            <a:off x="0" y="1412640"/>
            <a:ext cx="9140040" cy="14004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43" name="CustomShape 3"/>
          <p:cNvSpPr/>
          <p:nvPr/>
        </p:nvSpPr>
        <p:spPr>
          <a:xfrm>
            <a:off x="889560" y="144000"/>
            <a:ext cx="8225640" cy="1181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Modulo Math</a:t>
            </a:r>
            <a:endParaRPr/>
          </a:p>
        </p:txBody>
      </p:sp>
      <p:pic>
        <p:nvPicPr>
          <p:cNvPr id="144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200" y="23400"/>
            <a:ext cx="1064880" cy="1254600"/>
          </a:xfrm>
          <a:prstGeom prst="rect">
            <a:avLst/>
          </a:prstGeom>
        </p:spPr>
      </p:pic>
      <p:sp>
        <p:nvSpPr>
          <p:cNvPr id="145" name="CustomShape 4"/>
          <p:cNvSpPr/>
          <p:nvPr/>
        </p:nvSpPr>
        <p:spPr>
          <a:xfrm>
            <a:off x="720000" y="4104000"/>
            <a:ext cx="8024760" cy="3381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576000" y="1728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47" name="146 Imagen"/>
          <p:cNvPicPr/>
          <p:nvPr/>
        </p:nvPicPr>
        <p:blipFill rotWithShape="1">
          <a:blip r:embed="rId3"/>
          <a:srcRect l="27347" t="27445" r="10252" b="35595"/>
          <a:stretch/>
        </p:blipFill>
        <p:spPr>
          <a:xfrm>
            <a:off x="556366" y="2262178"/>
            <a:ext cx="8188393" cy="3039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1412640"/>
            <a:ext cx="9140040" cy="5180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7" name="CustomShape 2"/>
          <p:cNvSpPr/>
          <p:nvPr/>
        </p:nvSpPr>
        <p:spPr>
          <a:xfrm>
            <a:off x="0" y="1412640"/>
            <a:ext cx="9140040" cy="14004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78" name="CustomShape 3"/>
          <p:cNvSpPr/>
          <p:nvPr/>
        </p:nvSpPr>
        <p:spPr>
          <a:xfrm>
            <a:off x="997560" y="144000"/>
            <a:ext cx="8225640" cy="1181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Tipo de Datos</a:t>
            </a:r>
            <a:endParaRPr/>
          </a:p>
        </p:txBody>
      </p:sp>
      <p:pic>
        <p:nvPicPr>
          <p:cNvPr id="79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200" y="23400"/>
            <a:ext cx="1064880" cy="1254600"/>
          </a:xfrm>
          <a:prstGeom prst="rect">
            <a:avLst/>
          </a:prstGeom>
        </p:spPr>
      </p:pic>
      <p:sp>
        <p:nvSpPr>
          <p:cNvPr id="80" name="CustomShape 4"/>
          <p:cNvSpPr/>
          <p:nvPr/>
        </p:nvSpPr>
        <p:spPr>
          <a:xfrm>
            <a:off x="720000" y="4104000"/>
            <a:ext cx="8024760" cy="3381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1" name="CustomShape 5"/>
          <p:cNvSpPr/>
          <p:nvPr/>
        </p:nvSpPr>
        <p:spPr>
          <a:xfrm>
            <a:off x="540000" y="1800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b="1">
                <a:latin typeface="Courier 10 Pitch"/>
              </a:rPr>
              <a:t>Indica la naturaleza de la variable y el rango de valores validos para esa variable.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412640"/>
            <a:ext cx="9140040" cy="5180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3" name="CustomShape 2"/>
          <p:cNvSpPr/>
          <p:nvPr/>
        </p:nvSpPr>
        <p:spPr>
          <a:xfrm>
            <a:off x="0" y="1412640"/>
            <a:ext cx="9140040" cy="14004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84" name="CustomShape 3"/>
          <p:cNvSpPr/>
          <p:nvPr/>
        </p:nvSpPr>
        <p:spPr>
          <a:xfrm>
            <a:off x="997560" y="144000"/>
            <a:ext cx="8225640" cy="1181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Tipo de Datos</a:t>
            </a:r>
            <a:endParaRPr/>
          </a:p>
        </p:txBody>
      </p:sp>
      <p:pic>
        <p:nvPicPr>
          <p:cNvPr id="85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200" y="23400"/>
            <a:ext cx="1064880" cy="1254600"/>
          </a:xfrm>
          <a:prstGeom prst="rect">
            <a:avLst/>
          </a:prstGeom>
        </p:spPr>
      </p:pic>
      <p:sp>
        <p:nvSpPr>
          <p:cNvPr id="86" name="CustomShape 4"/>
          <p:cNvSpPr/>
          <p:nvPr/>
        </p:nvSpPr>
        <p:spPr>
          <a:xfrm>
            <a:off x="720000" y="4104000"/>
            <a:ext cx="8024760" cy="3381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540000" y="1800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b="1">
                <a:latin typeface="Courier 10 Pitch"/>
              </a:rPr>
              <a:t>Clases mas relevantes en Ruby: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800000"/>
                </a:solidFill>
                <a:latin typeface="Courier 10 Pitch"/>
              </a:rPr>
              <a:t>Fixnum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800000"/>
                </a:solidFill>
                <a:latin typeface="Courier 10 Pitch"/>
              </a:rPr>
              <a:t>Bignum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800000"/>
                </a:solidFill>
                <a:latin typeface="Courier 10 Pitch"/>
              </a:rPr>
              <a:t>Float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800000"/>
                </a:solidFill>
                <a:latin typeface="Courier 10 Pitch"/>
              </a:rPr>
              <a:t>Boolean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800000"/>
                </a:solidFill>
                <a:latin typeface="Courier 10 Pitch"/>
              </a:rPr>
              <a:t>String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412640"/>
            <a:ext cx="9140040" cy="5180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9" name="CustomShape 2"/>
          <p:cNvSpPr/>
          <p:nvPr/>
        </p:nvSpPr>
        <p:spPr>
          <a:xfrm>
            <a:off x="0" y="1412640"/>
            <a:ext cx="9140040" cy="14004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90" name="CustomShape 3"/>
          <p:cNvSpPr/>
          <p:nvPr/>
        </p:nvSpPr>
        <p:spPr>
          <a:xfrm>
            <a:off x="889560" y="144000"/>
            <a:ext cx="8225640" cy="1181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Clase Base Integer</a:t>
            </a:r>
            <a:endParaRPr/>
          </a:p>
        </p:txBody>
      </p:sp>
      <p:pic>
        <p:nvPicPr>
          <p:cNvPr id="91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200" y="23400"/>
            <a:ext cx="1064880" cy="1254600"/>
          </a:xfrm>
          <a:prstGeom prst="rect">
            <a:avLst/>
          </a:prstGeom>
        </p:spPr>
      </p:pic>
      <p:sp>
        <p:nvSpPr>
          <p:cNvPr id="92" name="CustomShape 4"/>
          <p:cNvSpPr/>
          <p:nvPr/>
        </p:nvSpPr>
        <p:spPr>
          <a:xfrm>
            <a:off x="720000" y="4104000"/>
            <a:ext cx="8024760" cy="3381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540000" y="1800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b="1">
                <a:latin typeface="Courier 10 Pitch"/>
              </a:rPr>
              <a:t>En un sistema de 32 bits: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008000"/>
                </a:solidFill>
                <a:latin typeface="Courier 10 Pitch"/>
              </a:rPr>
              <a:t>-2,147,483,648 to 2,147,483,647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412640"/>
            <a:ext cx="9140040" cy="5180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5" name="CustomShape 2"/>
          <p:cNvSpPr/>
          <p:nvPr/>
        </p:nvSpPr>
        <p:spPr>
          <a:xfrm>
            <a:off x="0" y="1412640"/>
            <a:ext cx="9140040" cy="14004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96" name="CustomShape 3"/>
          <p:cNvSpPr/>
          <p:nvPr/>
        </p:nvSpPr>
        <p:spPr>
          <a:xfrm>
            <a:off x="889560" y="144000"/>
            <a:ext cx="8225640" cy="1181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Clase Base Integer</a:t>
            </a:r>
            <a:endParaRPr/>
          </a:p>
        </p:txBody>
      </p:sp>
      <p:pic>
        <p:nvPicPr>
          <p:cNvPr id="97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200" y="23400"/>
            <a:ext cx="1064880" cy="1254600"/>
          </a:xfrm>
          <a:prstGeom prst="rect">
            <a:avLst/>
          </a:prstGeom>
        </p:spPr>
      </p:pic>
      <p:sp>
        <p:nvSpPr>
          <p:cNvPr id="98" name="CustomShape 4"/>
          <p:cNvSpPr/>
          <p:nvPr/>
        </p:nvSpPr>
        <p:spPr>
          <a:xfrm>
            <a:off x="720000" y="4104000"/>
            <a:ext cx="8024760" cy="3381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9" name="CustomShape 5"/>
          <p:cNvSpPr/>
          <p:nvPr/>
        </p:nvSpPr>
        <p:spPr>
          <a:xfrm>
            <a:off x="540000" y="1800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000080"/>
                </a:solidFill>
                <a:latin typeface="Courier 10 Pitch"/>
              </a:rPr>
              <a:t>En una arquitectura de 64 bits: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008000"/>
                </a:solidFill>
                <a:latin typeface="Courier 10 Pitch"/>
              </a:rPr>
              <a:t>Class Fixnum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FF0000"/>
                </a:solidFill>
                <a:latin typeface="Courier 10 Pitch"/>
              </a:rPr>
              <a:t>-2^62 to 2^61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008000"/>
                </a:solidFill>
                <a:latin typeface="Courier 10 Pitch"/>
              </a:rPr>
              <a:t>Class BigNum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1412640"/>
            <a:ext cx="9140040" cy="5180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1" name="CustomShape 2"/>
          <p:cNvSpPr/>
          <p:nvPr/>
        </p:nvSpPr>
        <p:spPr>
          <a:xfrm>
            <a:off x="0" y="1412640"/>
            <a:ext cx="9140040" cy="14004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02" name="CustomShape 3"/>
          <p:cNvSpPr/>
          <p:nvPr/>
        </p:nvSpPr>
        <p:spPr>
          <a:xfrm>
            <a:off x="889560" y="144000"/>
            <a:ext cx="8225640" cy="1181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Clase Base Integer</a:t>
            </a:r>
            <a:endParaRPr/>
          </a:p>
        </p:txBody>
      </p:sp>
      <p:pic>
        <p:nvPicPr>
          <p:cNvPr id="103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200" y="23400"/>
            <a:ext cx="1064880" cy="1254600"/>
          </a:xfrm>
          <a:prstGeom prst="rect">
            <a:avLst/>
          </a:prstGeom>
        </p:spPr>
      </p:pic>
      <p:sp>
        <p:nvSpPr>
          <p:cNvPr id="104" name="CustomShape 4"/>
          <p:cNvSpPr/>
          <p:nvPr/>
        </p:nvSpPr>
        <p:spPr>
          <a:xfrm>
            <a:off x="720000" y="4104000"/>
            <a:ext cx="8024760" cy="3381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540000" y="1800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000080"/>
                </a:solidFill>
                <a:latin typeface="Courier 10 Pitch"/>
              </a:rPr>
              <a:t>Bases de representacion: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008000"/>
                </a:solidFill>
                <a:latin typeface="Courier 10 Pitch"/>
              </a:rPr>
              <a:t>Binaria: </a:t>
            </a:r>
            <a:r>
              <a:rPr lang="es-PE" b="1">
                <a:solidFill>
                  <a:srgbClr val="800000"/>
                </a:solidFill>
                <a:latin typeface="Courier 10 Pitch"/>
              </a:rPr>
              <a:t>0b11011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008000"/>
                </a:solidFill>
                <a:latin typeface="Courier 10 Pitch"/>
              </a:rPr>
              <a:t>Octal: </a:t>
            </a:r>
            <a:r>
              <a:rPr lang="es-PE" b="1">
                <a:solidFill>
                  <a:srgbClr val="800000"/>
                </a:solidFill>
                <a:latin typeface="Courier 10 Pitch"/>
              </a:rPr>
              <a:t>02301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solidFill>
                  <a:srgbClr val="008000"/>
                </a:solidFill>
                <a:latin typeface="Courier 10 Pitch"/>
              </a:rPr>
              <a:t>Hexadecimal: </a:t>
            </a:r>
            <a:r>
              <a:rPr lang="es-PE" b="1">
                <a:solidFill>
                  <a:srgbClr val="800000"/>
                </a:solidFill>
                <a:latin typeface="Courier 10 Pitch"/>
              </a:rPr>
              <a:t>0XFF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412640"/>
            <a:ext cx="9140040" cy="5180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7" name="CustomShape 2"/>
          <p:cNvSpPr/>
          <p:nvPr/>
        </p:nvSpPr>
        <p:spPr>
          <a:xfrm>
            <a:off x="0" y="1412640"/>
            <a:ext cx="9140040" cy="14004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08" name="CustomShape 3"/>
          <p:cNvSpPr/>
          <p:nvPr/>
        </p:nvSpPr>
        <p:spPr>
          <a:xfrm>
            <a:off x="889560" y="144000"/>
            <a:ext cx="8225640" cy="1181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Class Float</a:t>
            </a:r>
            <a:endParaRPr/>
          </a:p>
        </p:txBody>
      </p:sp>
      <p:pic>
        <p:nvPicPr>
          <p:cNvPr id="109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200" y="23400"/>
            <a:ext cx="1064880" cy="1254600"/>
          </a:xfrm>
          <a:prstGeom prst="rect">
            <a:avLst/>
          </a:prstGeom>
        </p:spPr>
      </p:pic>
      <p:sp>
        <p:nvSpPr>
          <p:cNvPr id="110" name="CustomShape 4"/>
          <p:cNvSpPr/>
          <p:nvPr/>
        </p:nvSpPr>
        <p:spPr>
          <a:xfrm>
            <a:off x="720000" y="4104000"/>
            <a:ext cx="8024760" cy="3381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576000" y="1728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2" name="CustomShape 6"/>
          <p:cNvSpPr/>
          <p:nvPr/>
        </p:nvSpPr>
        <p:spPr>
          <a:xfrm>
            <a:off x="540000" y="1800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2200" b="1">
                <a:solidFill>
                  <a:srgbClr val="000000"/>
                </a:solidFill>
                <a:latin typeface="Courier 10 Pitch"/>
              </a:rPr>
              <a:t>Numeros reales, tambien llamdos “numeros de punto flotante”,  inclue un decimal entre varios digitos numericos.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2200" b="1">
                <a:solidFill>
                  <a:srgbClr val="008000"/>
                </a:solidFill>
                <a:latin typeface="Courier 10 Pitch"/>
              </a:rPr>
              <a:t>-2434,32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2200" b="1">
                <a:solidFill>
                  <a:srgbClr val="008000"/>
                </a:solidFill>
                <a:latin typeface="Courier 10 Pitch"/>
              </a:rPr>
              <a:t>1.0e6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2200" b="1">
                <a:solidFill>
                  <a:srgbClr val="008000"/>
                </a:solidFill>
                <a:latin typeface="Courier 10 Pitch"/>
              </a:rPr>
              <a:t>4e20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1412640"/>
            <a:ext cx="9140040" cy="5180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4" name="CustomShape 2"/>
          <p:cNvSpPr/>
          <p:nvPr/>
        </p:nvSpPr>
        <p:spPr>
          <a:xfrm>
            <a:off x="0" y="1412640"/>
            <a:ext cx="9140040" cy="14004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15" name="CustomShape 3"/>
          <p:cNvSpPr/>
          <p:nvPr/>
        </p:nvSpPr>
        <p:spPr>
          <a:xfrm>
            <a:off x="889560" y="144000"/>
            <a:ext cx="8225640" cy="1181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Class String</a:t>
            </a:r>
            <a:endParaRPr/>
          </a:p>
        </p:txBody>
      </p:sp>
      <p:pic>
        <p:nvPicPr>
          <p:cNvPr id="116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200" y="23400"/>
            <a:ext cx="1064880" cy="1254600"/>
          </a:xfrm>
          <a:prstGeom prst="rect">
            <a:avLst/>
          </a:prstGeom>
        </p:spPr>
      </p:pic>
      <p:sp>
        <p:nvSpPr>
          <p:cNvPr id="117" name="CustomShape 4"/>
          <p:cNvSpPr/>
          <p:nvPr/>
        </p:nvSpPr>
        <p:spPr>
          <a:xfrm>
            <a:off x="720000" y="4104000"/>
            <a:ext cx="8024760" cy="3381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576000" y="1728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9" name="CustomShape 6"/>
          <p:cNvSpPr/>
          <p:nvPr/>
        </p:nvSpPr>
        <p:spPr>
          <a:xfrm>
            <a:off x="540000" y="1800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2200" b="1" dirty="0">
                <a:latin typeface="Courier 10 Pitch"/>
              </a:rPr>
              <a:t>Son uno o mas caracteres entre comillas dobles o simples..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s-PE" sz="2200" b="1" dirty="0" smtClean="0">
                <a:solidFill>
                  <a:srgbClr val="000000"/>
                </a:solidFill>
                <a:latin typeface="Courier 10 Pitch"/>
              </a:rPr>
              <a:t>”</a:t>
            </a:r>
            <a:r>
              <a:rPr lang="es-PE" sz="2200" b="1" dirty="0" err="1" smtClean="0">
                <a:solidFill>
                  <a:srgbClr val="000000"/>
                </a:solidFill>
                <a:latin typeface="Courier 10 Pitch"/>
              </a:rPr>
              <a:t>Hello</a:t>
            </a:r>
            <a:r>
              <a:rPr lang="es-PE" sz="2200" b="1" dirty="0" smtClean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s-PE" sz="2200" b="1" dirty="0" err="1" smtClean="0">
                <a:solidFill>
                  <a:srgbClr val="000000"/>
                </a:solidFill>
                <a:latin typeface="Courier 10 Pitch"/>
              </a:rPr>
              <a:t>World</a:t>
            </a:r>
            <a:r>
              <a:rPr lang="es-PE" sz="2200" b="1" dirty="0">
                <a:solidFill>
                  <a:srgbClr val="000000"/>
                </a:solidFill>
                <a:latin typeface="Courier 10 Pitch"/>
              </a:rPr>
              <a:t>”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s-PE" sz="2200" b="1" dirty="0" smtClean="0">
                <a:solidFill>
                  <a:srgbClr val="000000"/>
                </a:solidFill>
                <a:latin typeface="Courier 10 Pitch"/>
              </a:rPr>
              <a:t>'</a:t>
            </a:r>
            <a:r>
              <a:rPr lang="es-PE" sz="2200" b="1" dirty="0" err="1" smtClean="0">
                <a:solidFill>
                  <a:srgbClr val="000000"/>
                </a:solidFill>
                <a:latin typeface="Courier 10 Pitch"/>
              </a:rPr>
              <a:t>Hello</a:t>
            </a:r>
            <a:r>
              <a:rPr lang="es-PE" sz="2200" b="1" dirty="0" smtClean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s-PE" sz="2200" b="1" dirty="0" err="1" smtClean="0">
                <a:solidFill>
                  <a:srgbClr val="000000"/>
                </a:solidFill>
                <a:latin typeface="Courier 10 Pitch"/>
              </a:rPr>
              <a:t>World</a:t>
            </a:r>
            <a:r>
              <a:rPr lang="es-PE" sz="2200" b="1" dirty="0">
                <a:solidFill>
                  <a:srgbClr val="000000"/>
                </a:solidFill>
                <a:latin typeface="Courier 10 Pitch"/>
              </a:rPr>
              <a:t>'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412640"/>
            <a:ext cx="9140040" cy="5180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1" name="CustomShape 2"/>
          <p:cNvSpPr/>
          <p:nvPr/>
        </p:nvSpPr>
        <p:spPr>
          <a:xfrm>
            <a:off x="0" y="1412640"/>
            <a:ext cx="9140040" cy="140040"/>
          </a:xfrm>
          <a:prstGeom prst="rect">
            <a:avLst/>
          </a:prstGeom>
          <a:solidFill>
            <a:srgbClr val="FF3366"/>
          </a:solidFill>
        </p:spPr>
      </p:sp>
      <p:sp>
        <p:nvSpPr>
          <p:cNvPr id="122" name="CustomShape 3"/>
          <p:cNvSpPr/>
          <p:nvPr/>
        </p:nvSpPr>
        <p:spPr>
          <a:xfrm>
            <a:off x="889560" y="144000"/>
            <a:ext cx="8225640" cy="1181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Class Boolean</a:t>
            </a:r>
            <a:endParaRPr/>
          </a:p>
        </p:txBody>
      </p:sp>
      <p:pic>
        <p:nvPicPr>
          <p:cNvPr id="123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1200" y="23400"/>
            <a:ext cx="1064880" cy="1254600"/>
          </a:xfrm>
          <a:prstGeom prst="rect">
            <a:avLst/>
          </a:prstGeom>
        </p:spPr>
      </p:pic>
      <p:sp>
        <p:nvSpPr>
          <p:cNvPr id="124" name="CustomShape 4"/>
          <p:cNvSpPr/>
          <p:nvPr/>
        </p:nvSpPr>
        <p:spPr>
          <a:xfrm>
            <a:off x="720000" y="4104000"/>
            <a:ext cx="8024760" cy="3381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576000" y="172800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540360" y="1800360"/>
            <a:ext cx="8024760" cy="4534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2200" b="1">
                <a:latin typeface="Courier 10 Pitch"/>
              </a:rPr>
              <a:t>Los booleanos pueden tener solamente 2 valores: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sz="2200" b="1">
                <a:solidFill>
                  <a:srgbClr val="000000"/>
                </a:solidFill>
                <a:latin typeface="Courier 10 Pitch"/>
              </a:rPr>
              <a:t>true and false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187</Words>
  <Application>Microsoft Office PowerPoint</Application>
  <PresentationFormat>Presentación en pantalla (4:3)</PresentationFormat>
  <Paragraphs>89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Cooper Black</vt:lpstr>
      <vt:lpstr>Courier 10 Pitch</vt:lpstr>
      <vt:lpstr>DejaVu Sans</vt:lpstr>
      <vt:lpstr>StarSymbol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Elicia</dc:creator>
  <cp:lastModifiedBy>Elicia Cordova Lazaro</cp:lastModifiedBy>
  <cp:revision>3</cp:revision>
  <dcterms:modified xsi:type="dcterms:W3CDTF">2013-09-12T21:06:41Z</dcterms:modified>
</cp:coreProperties>
</file>