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PE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PE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3E76631-636E-42E6-9D23-BC328FAE568C}" type="slidenum">
              <a:rPr lang="es-PE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08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8E7B7-B63C-4631-892A-291C99C1221C}" type="slidenum">
              <a:rPr lang="es-PE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564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404640"/>
            <a:ext cx="8240760" cy="2516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s-PE" sz="3600" b="1">
                <a:solidFill>
                  <a:srgbClr val="C0C0C0"/>
                </a:solidFill>
                <a:latin typeface="Cooper Black"/>
              </a:rPr>
              <a:t>Capítulo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4" name="Picture 3"/>
          <p:cNvPicPr/>
          <p:nvPr/>
        </p:nvPicPr>
        <p:blipFill>
          <a:blip r:embed="rId3"/>
          <a:stretch>
            <a:fillRect/>
          </a:stretch>
        </p:blipFill>
        <p:spPr>
          <a:xfrm rot="568800">
            <a:off x="286920" y="3566880"/>
            <a:ext cx="2851560" cy="3358800"/>
          </a:xfrm>
          <a:prstGeom prst="rect">
            <a:avLst/>
          </a:prstGeom>
        </p:spPr>
      </p:pic>
      <p:sp>
        <p:nvSpPr>
          <p:cNvPr id="75" name="CustomShape 2"/>
          <p:cNvSpPr/>
          <p:nvPr/>
        </p:nvSpPr>
        <p:spPr>
          <a:xfrm>
            <a:off x="3456000" y="2376000"/>
            <a:ext cx="5327280" cy="4282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PE" sz="6600" b="1">
                <a:latin typeface="Courier 10 Pitch"/>
              </a:rPr>
              <a:t>Manejo de 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6600" b="1">
                <a:latin typeface="Courier 10 Pitch"/>
              </a:rPr>
              <a:t>Cadenas en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6600" b="1">
                <a:latin typeface="Courier 10 Pitch"/>
              </a:rPr>
              <a:t>Ruby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3528360" y="2412000"/>
            <a:ext cx="5327280" cy="4282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PE" sz="6600" b="1">
                <a:solidFill>
                  <a:srgbClr val="FFFFFF"/>
                </a:solidFill>
                <a:latin typeface="Courier 10 Pitch"/>
              </a:rPr>
              <a:t>Manejo de 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6600" b="1">
                <a:solidFill>
                  <a:srgbClr val="FFFFFF"/>
                </a:solidFill>
                <a:latin typeface="Courier 10 Pitch"/>
              </a:rPr>
              <a:t>Cadenas en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6600" b="1">
                <a:solidFill>
                  <a:srgbClr val="FFFFFF"/>
                </a:solidFill>
                <a:latin typeface="Courier 10 Pitch"/>
              </a:rPr>
              <a:t>Ruby</a:t>
            </a:r>
            <a:endParaRPr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6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27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XD</a:t>
            </a:r>
            <a:endParaRPr/>
          </a:p>
        </p:txBody>
      </p:sp>
      <p:pic>
        <p:nvPicPr>
          <p:cNvPr id="128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129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540000" y="2592000"/>
            <a:ext cx="8025120" cy="3597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8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79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Cadenas</a:t>
            </a:r>
            <a:endParaRPr/>
          </a:p>
        </p:txBody>
      </p:sp>
      <p:pic>
        <p:nvPicPr>
          <p:cNvPr id="80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81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540000" y="720000"/>
            <a:ext cx="8025120" cy="6623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0080"/>
                </a:solidFill>
              </a:rPr>
              <a:t>Las cadenas pertenecen a la clase </a:t>
            </a:r>
            <a:r>
              <a:rPr lang="es-PE" sz="2600" b="1">
                <a:solidFill>
                  <a:srgbClr val="FF3333"/>
                </a:solidFill>
              </a:rPr>
              <a:t>String</a:t>
            </a:r>
            <a:r>
              <a:rPr lang="es-PE" sz="2600" b="1">
                <a:solidFill>
                  <a:srgbClr val="000080"/>
                </a:solidFill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0080"/>
                </a:solidFill>
              </a:rPr>
              <a:t>Una cadena es cualquier símbolo rodeado entre comillas dobles o simples.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0080"/>
                </a:solidFill>
              </a:rPr>
              <a:t>Las cadenas con comillas dobles permiten secuencias de escape, como </a:t>
            </a:r>
            <a:r>
              <a:rPr lang="es-PE" sz="2600" b="1">
                <a:solidFill>
                  <a:srgbClr val="DC2300"/>
                </a:solidFill>
              </a:rPr>
              <a:t>\n</a:t>
            </a:r>
            <a:r>
              <a:rPr lang="es-PE" sz="2600" b="1">
                <a:solidFill>
                  <a:srgbClr val="000080"/>
                </a:solidFill>
              </a:rPr>
              <a:t> o </a:t>
            </a:r>
            <a:r>
              <a:rPr lang="es-PE" sz="2600" b="1">
                <a:solidFill>
                  <a:srgbClr val="DC2300"/>
                </a:solidFill>
              </a:rPr>
              <a:t>\t</a:t>
            </a:r>
            <a:r>
              <a:rPr lang="es-PE" sz="2600" b="1">
                <a:solidFill>
                  <a:srgbClr val="000080"/>
                </a:solidFill>
              </a:rPr>
              <a:t> , y la potente expresión de evaluación </a:t>
            </a:r>
            <a:r>
              <a:rPr lang="es-PE" sz="2600" b="1">
                <a:solidFill>
                  <a:srgbClr val="DC2300"/>
                </a:solidFill>
              </a:rPr>
              <a:t>#{ }</a:t>
            </a:r>
            <a:r>
              <a:rPr lang="es-PE" sz="2600" b="1">
                <a:solidFill>
                  <a:srgbClr val="000080"/>
                </a:solidFill>
              </a:rPr>
              <a:t> . La cadena con comillas simples no hace esa evaluacion.</a:t>
            </a:r>
            <a:endParaRPr/>
          </a:p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8000"/>
                </a:solidFill>
              </a:rPr>
              <a:t>“Tengo #{2*4} manzanas”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4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85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Cadenas</a:t>
            </a:r>
            <a:endParaRPr/>
          </a:p>
        </p:txBody>
      </p:sp>
      <p:pic>
        <p:nvPicPr>
          <p:cNvPr id="86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87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540000" y="3024000"/>
            <a:ext cx="8025120" cy="3597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0080"/>
                </a:solidFill>
              </a:rPr>
              <a:t>Los operadores de suma y multiplicación permiten concatenar y repetir cadenas.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endParaRPr/>
          </a:p>
          <a:p>
            <a:pPr algn="ctr"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8000"/>
                </a:solidFill>
              </a:rPr>
              <a:t>“Hola” *2</a:t>
            </a:r>
            <a:r>
              <a:rPr lang="es-PE" sz="2600" b="1">
                <a:solidFill>
                  <a:srgbClr val="000080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0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91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Cadenas</a:t>
            </a:r>
            <a:endParaRPr/>
          </a:p>
        </p:txBody>
      </p:sp>
      <p:pic>
        <p:nvPicPr>
          <p:cNvPr id="92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93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4" name="CustomShape 5"/>
          <p:cNvSpPr/>
          <p:nvPr/>
        </p:nvSpPr>
        <p:spPr>
          <a:xfrm>
            <a:off x="540000" y="2088000"/>
            <a:ext cx="8025120" cy="4533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PE" sz="2600" b="1"/>
              <a:t>La concatenación de cadenas en C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0080"/>
                </a:solidFill>
              </a:rPr>
              <a:t>char *s = malloc(strlen(s1)+strlen(s2) +1);</a:t>
            </a: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0080"/>
                </a:solidFill>
              </a:rPr>
              <a:t>strcpy(s, s1);</a:t>
            </a: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0080"/>
                </a:solidFill>
              </a:rPr>
              <a:t>strcat(s, s2);</a:t>
            </a: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0080"/>
                </a:solidFill>
              </a:rPr>
              <a:t>/* ... */</a:t>
            </a: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0080"/>
                </a:solidFill>
              </a:rPr>
              <a:t>free(s);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6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97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Cadenas</a:t>
            </a:r>
            <a:endParaRPr/>
          </a:p>
        </p:txBody>
      </p:sp>
      <p:pic>
        <p:nvPicPr>
          <p:cNvPr id="98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99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540000" y="3024000"/>
            <a:ext cx="8025120" cy="3597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0080"/>
                </a:solidFill>
              </a:rPr>
              <a:t>Ruby tiene el operador de adición por el ﬁnal </a:t>
            </a:r>
            <a:r>
              <a:rPr lang="es-PE" sz="2600" b="1">
                <a:solidFill>
                  <a:srgbClr val="DD4814"/>
                </a:solidFill>
              </a:rPr>
              <a:t>&lt;&lt;</a:t>
            </a:r>
            <a:r>
              <a:rPr lang="es-PE" sz="2600" b="1">
                <a:solidFill>
                  <a:srgbClr val="000080"/>
                </a:solidFill>
              </a:rPr>
              <a:t> para concatenar cadenas.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8000"/>
                </a:solidFill>
              </a:rPr>
              <a:t>y=”aaa”</a:t>
            </a: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8000"/>
                </a:solidFill>
              </a:rPr>
              <a:t>y&lt;&lt;”bbb”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600" b="1">
                <a:solidFill>
                  <a:srgbClr val="008000"/>
                </a:solidFill>
              </a:rPr>
              <a:t>aaabbb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2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03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Cadenas</a:t>
            </a:r>
            <a:endParaRPr/>
          </a:p>
        </p:txBody>
      </p:sp>
      <p:pic>
        <p:nvPicPr>
          <p:cNvPr id="104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105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40000" y="2664000"/>
            <a:ext cx="8025120" cy="3597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PE" sz="2600" b="1">
                <a:solidFill>
                  <a:srgbClr val="000080"/>
                </a:solidFill>
              </a:rPr>
              <a:t>Las cadenas se pueden convertir a numeros.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2600" b="1">
                <a:solidFill>
                  <a:srgbClr val="008000"/>
                </a:solidFill>
              </a:rPr>
              <a:t>“123”.oct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2600" b="1">
                <a:solidFill>
                  <a:srgbClr val="008000"/>
                </a:solidFill>
              </a:rPr>
              <a:t>“0x0a”.hex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2600" b="1">
                <a:solidFill>
                  <a:srgbClr val="008000"/>
                </a:solidFill>
              </a:rPr>
              <a:t>“3.2e45”.to_f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8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09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Cadenas</a:t>
            </a:r>
            <a:endParaRPr/>
          </a:p>
        </p:txBody>
      </p:sp>
      <p:pic>
        <p:nvPicPr>
          <p:cNvPr id="110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111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540000" y="2592000"/>
            <a:ext cx="8025120" cy="3597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b="1">
                <a:solidFill>
                  <a:srgbClr val="000080"/>
                </a:solidFill>
              </a:rPr>
              <a:t>Podemos cortar una cadena con el operador de corte [x..y] donde x e y son números enteros.</a:t>
            </a:r>
            <a:endParaRPr/>
          </a:p>
          <a:p>
            <a:pPr>
              <a:lnSpc>
                <a:spcPct val="100000"/>
              </a:lnSpc>
            </a:pPr>
            <a:r>
              <a:rPr lang="es-PE" b="1">
                <a:solidFill>
                  <a:srgbClr val="008000"/>
                </a:solidFill>
              </a:rPr>
              <a:t>El operador devuelve una subcadena formada por los caracteres entre las posiciones x e y de la cadena. </a:t>
            </a:r>
            <a:r>
              <a:rPr lang="es-PE" b="1">
                <a:solidFill>
                  <a:srgbClr val="000080"/>
                </a:solidFill>
              </a:rPr>
              <a:t>Combinado con el operador de asignación el operador de corte sirve para sustituir subcadenas de una cadena.</a:t>
            </a:r>
            <a:endParaRPr/>
          </a:p>
          <a:p>
            <a:pPr>
              <a:lnSpc>
                <a:spcPct val="100000"/>
              </a:lnSpc>
            </a:pPr>
            <a:r>
              <a:rPr lang="es-PE" b="1">
                <a:solidFill>
                  <a:srgbClr val="000080"/>
                </a:solidFill>
              </a:rPr>
              <a:t>Tener en cuenta que el primer carácter de una cadena es el de índice 0,pero además se puede acceder a los caracteres de una cadena en orden inverso utilizando números negativos: el último carácter es el -1, el penúltimo el -2,...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15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Cadenas</a:t>
            </a:r>
            <a:endParaRPr/>
          </a:p>
        </p:txBody>
      </p:sp>
      <p:pic>
        <p:nvPicPr>
          <p:cNvPr id="116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117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540000" y="2592000"/>
            <a:ext cx="8025120" cy="3597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0080"/>
                </a:solidFill>
                <a:latin typeface="Arial"/>
              </a:rPr>
              <a:t>Verificacion de la igualdad: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8000"/>
                </a:solidFill>
                <a:latin typeface="Arial"/>
              </a:rPr>
              <a:t>“qaysen”==”qaysen”</a:t>
            </a: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8000"/>
                </a:solidFill>
                <a:latin typeface="Arial"/>
              </a:rPr>
              <a:t>True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8000"/>
                </a:solidFill>
                <a:latin typeface="Arial"/>
              </a:rPr>
              <a:t>“Qaysen”==”qaysen”</a:t>
            </a: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8000"/>
                </a:solidFill>
                <a:latin typeface="Arial"/>
              </a:rPr>
              <a:t>False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8000"/>
                </a:solidFill>
                <a:latin typeface="Arial"/>
              </a:rPr>
              <a:t>“qaysen” ==”devcode”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412640"/>
            <a:ext cx="9140400" cy="5181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2"/>
          <p:cNvSpPr/>
          <p:nvPr/>
        </p:nvSpPr>
        <p:spPr>
          <a:xfrm>
            <a:off x="0" y="1412640"/>
            <a:ext cx="9140400" cy="14040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21" name="CustomShape 3"/>
          <p:cNvSpPr/>
          <p:nvPr/>
        </p:nvSpPr>
        <p:spPr>
          <a:xfrm>
            <a:off x="997560" y="144000"/>
            <a:ext cx="8226000" cy="118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Puts y Print</a:t>
            </a:r>
            <a:endParaRPr/>
          </a:p>
        </p:txBody>
      </p:sp>
      <p:pic>
        <p:nvPicPr>
          <p:cNvPr id="122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560" y="23400"/>
            <a:ext cx="1065240" cy="1254960"/>
          </a:xfrm>
          <a:prstGeom prst="rect">
            <a:avLst/>
          </a:prstGeom>
        </p:spPr>
      </p:pic>
      <p:sp>
        <p:nvSpPr>
          <p:cNvPr id="123" name="CustomShape 4"/>
          <p:cNvSpPr/>
          <p:nvPr/>
        </p:nvSpPr>
        <p:spPr>
          <a:xfrm>
            <a:off x="720000" y="4104000"/>
            <a:ext cx="8025120" cy="3381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540000" y="3168000"/>
            <a:ext cx="8025120" cy="3597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PE" sz="2000" b="1">
                <a:latin typeface="Arial"/>
              </a:rPr>
              <a:t>Puts: A “puts” se le pueden pasar varios parametros separados por comas. Pinta los parametros cada uno en una linea.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0080"/>
                </a:solidFill>
                <a:latin typeface="Arial"/>
              </a:rPr>
              <a:t>puts “aaa”,”bbb”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0080"/>
                </a:solidFill>
                <a:latin typeface="Arial"/>
              </a:rPr>
              <a:t>aaa</a:t>
            </a: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0080"/>
                </a:solidFill>
                <a:latin typeface="Arial"/>
              </a:rPr>
              <a:t>bbb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8000"/>
                </a:solidFill>
                <a:latin typeface="Arial"/>
              </a:rPr>
              <a:t>Print: Funciona de la misma forma que puts, pero siempre en la misma linea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0080"/>
                </a:solidFill>
                <a:latin typeface="Arial"/>
              </a:rPr>
              <a:t>print “aaa”,”bbb”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000" b="1">
                <a:solidFill>
                  <a:srgbClr val="000080"/>
                </a:solidFill>
                <a:latin typeface="Arial"/>
              </a:rPr>
              <a:t>aaabbb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Presentación en pantalla (4:3)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Cooper Black</vt:lpstr>
      <vt:lpstr>Courier 10 Pitch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Elicia Cordova Lazaro</dc:creator>
  <cp:lastModifiedBy>Elicia Cordova Lazaro</cp:lastModifiedBy>
  <cp:revision>1</cp:revision>
  <dcterms:modified xsi:type="dcterms:W3CDTF">2013-09-12T21:07:43Z</dcterms:modified>
</cp:coreProperties>
</file>