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CF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3618A891-9467-4CC7-A491-0A34A0A97538}" type="datetimeFigureOut">
              <a:rPr lang="es-ES"/>
              <a:pPr/>
              <a:t>25/01/2014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14F9460A-9E81-496F-91AC-92DE7ABF30C4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242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0004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142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58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2147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5087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6239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 latinLnBrk="0">
              <a:buNone/>
              <a:defRPr lang="es-ES" sz="1600" b="0" cap="all" spc="250" baseline="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s-E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s-ES"/>
              <a:pPr/>
              <a:t>25/01/2014</a:t>
            </a:fld>
            <a:endParaRPr lang="es-E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s-E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s-E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 latinLnBrk="0">
              <a:defRPr lang="es-ES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924555-EAFD-4B2F-96F4-A60706EF2138}" type="slidenum">
              <a:rPr/>
              <a:pPr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 latinLnBrk="0">
              <a:defRPr lang="es-ES" sz="4200">
                <a:solidFill>
                  <a:schemeClr val="accent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s-ES"/>
              <a:pPr/>
              <a:t>25/01/2014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s-E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E924555-EAFD-4B2F-96F4-A60706EF2138}" type="slidenum">
              <a:rPr/>
              <a:pPr/>
              <a:t>‹Nº›</a:t>
            </a:fld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s-ES"/>
              <a:pPr/>
              <a:t>25/01/2014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es-ES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s-ES"/>
              <a:pPr/>
              <a:t>25/01/2014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E924555-EAFD-4B2F-96F4-A60706EF2138}" type="slidenum">
              <a:rPr/>
              <a:pPr/>
              <a:t>‹Nº›</a:t>
            </a:fld>
            <a:endParaRPr lang="es-E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 latinLnBrk="0">
              <a:buNone/>
              <a:defRPr lang="es-ES"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s-ES"/>
              <a:pPr/>
              <a:t>25/01/2014</a:t>
            </a:fld>
            <a:endParaRPr lang="es-E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s-E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 latinLnBrk="0">
              <a:defRPr lang="es-ES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924555-EAFD-4B2F-96F4-A60706EF2138}" type="slidenum">
              <a:rPr/>
              <a:pPr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 latinLnBrk="0">
              <a:buNone/>
              <a:defRPr lang="es-ES"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E625E72-7062-4D8E-BA99-F07B9DD1F028}" type="datetimeFigureOut">
              <a:rPr lang="es-ES"/>
              <a:pPr/>
              <a:t>25/01/2014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/>
              <a:pPr/>
              <a:t>‹Nº›</a:t>
            </a:fld>
            <a:endParaRPr lang="es-E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 latinLnBrk="0">
              <a:defRPr lang="es-ES"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 latinLnBrk="0">
              <a:defRPr lang="es-ES"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2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s-E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 latinLnBrk="0">
              <a:buNone/>
              <a:defRPr lang="es-ES" sz="2200" b="1">
                <a:solidFill>
                  <a:srgbClr val="FFFFFF"/>
                </a:solidFill>
              </a:defRPr>
            </a:lvl1pPr>
            <a:lvl2pPr>
              <a:buNone/>
              <a:defRPr lang="es-ES" sz="2000" b="1"/>
            </a:lvl2pPr>
            <a:lvl3pPr>
              <a:buNone/>
              <a:defRPr lang="es-ES" sz="1800" b="1"/>
            </a:lvl3pPr>
            <a:lvl4pPr>
              <a:buNone/>
              <a:defRPr lang="es-ES" sz="1600" b="1"/>
            </a:lvl4pPr>
            <a:lvl5pPr>
              <a:buNone/>
              <a:defRPr lang="es-ES"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 latinLnBrk="0">
              <a:buNone/>
              <a:defRPr lang="es-ES" sz="2200" b="1"/>
            </a:lvl1pPr>
            <a:lvl2pPr>
              <a:buNone/>
              <a:defRPr lang="es-ES" sz="2000" b="1"/>
            </a:lvl2pPr>
            <a:lvl3pPr>
              <a:buNone/>
              <a:defRPr lang="es-ES" sz="1800" b="1"/>
            </a:lvl3pPr>
            <a:lvl4pPr>
              <a:buNone/>
              <a:defRPr lang="es-ES" sz="1600" b="1"/>
            </a:lvl4pPr>
            <a:lvl5pPr>
              <a:buNone/>
              <a:defRPr lang="es-ES"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s-ES"/>
              <a:pPr/>
              <a:t>25/01/2014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s-E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 latinLnBrk="0">
              <a:defRPr lang="es-ES"/>
            </a:lvl1pPr>
          </a:lstStyle>
          <a:p>
            <a:fld id="{BE924555-EAFD-4B2F-96F4-A60706EF2138}" type="slidenum">
              <a:rPr/>
              <a:pPr/>
              <a:t>‹Nº›</a:t>
            </a:fld>
            <a:endParaRPr lang="es-E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s-ES"/>
              <a:pPr/>
              <a:t>25/01/2014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E924555-EAFD-4B2F-96F4-A60706EF2138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s-ES"/>
              <a:pPr/>
              <a:t>25/01/2014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fld id="{BE924555-EAFD-4B2F-96F4-A60706EF2138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2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 latinLnBrk="0">
              <a:buNone/>
              <a:defRPr lang="es-ES"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 latinLnBrk="0">
              <a:spcAft>
                <a:spcPts val="1000"/>
              </a:spcAft>
              <a:buNone/>
              <a:defRPr lang="es-ES" sz="1600">
                <a:solidFill>
                  <a:srgbClr val="FFFFFF"/>
                </a:solidFill>
              </a:defRPr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s-E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 latinLnBrk="0">
              <a:defRPr lang="es-ES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924555-EAFD-4B2F-96F4-A60706EF2138}" type="slidenum">
              <a:rPr/>
              <a:pPr/>
              <a:t>‹Nº›</a:t>
            </a:fld>
            <a:endParaRPr lang="es-E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s-ES"/>
              <a:pPr/>
              <a:t>25/01/2014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2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s-E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s-E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E924555-EAFD-4B2F-96F4-A60706EF2138}" type="slidenum">
              <a:rPr/>
              <a:pPr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 latinLnBrk="0">
              <a:buNone/>
              <a:defRPr lang="es-ES"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 latinLnBrk="0">
              <a:buNone/>
              <a:defRPr lang="es-ES"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 latinLnBrk="0">
              <a:spcAft>
                <a:spcPts val="1000"/>
              </a:spcAft>
              <a:buFontTx/>
              <a:buNone/>
              <a:defRPr lang="es-ES" sz="1600">
                <a:solidFill>
                  <a:srgbClr val="FFFFFF"/>
                </a:solidFill>
              </a:defRPr>
            </a:lvl1pPr>
            <a:lvl2pPr>
              <a:defRPr lang="es-ES" sz="1200"/>
            </a:lvl2pPr>
            <a:lvl3pPr>
              <a:defRPr lang="es-ES" sz="1000"/>
            </a:lvl3pPr>
            <a:lvl4pPr>
              <a:defRPr lang="es-ES" sz="900"/>
            </a:lvl4pPr>
            <a:lvl5pPr>
              <a:defRPr lang="es-ES"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E625E72-7062-4D8E-BA99-F07B9DD1F028}" type="datetimeFigureOut">
              <a:rPr lang="es-ES"/>
              <a:pPr/>
              <a:t>25/01/2014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lang="es-ES" sz="1400">
                <a:solidFill>
                  <a:srgbClr val="FFFFFF"/>
                </a:solidFill>
              </a:defRPr>
            </a:lvl1pPr>
          </a:lstStyle>
          <a:p>
            <a:fld id="{EE625E72-7062-4D8E-BA99-F07B9DD1F028}" type="datetimeFigureOut">
              <a:rPr lang="es-ES"/>
              <a:pPr/>
              <a:t>25/01/2014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lang="es-ES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s-E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s-E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lang="es-ES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924555-EAFD-4B2F-96F4-A60706EF2138}" type="slidenum">
              <a:rPr/>
              <a:pPr/>
              <a:t>‹Nº›</a:t>
            </a:fld>
            <a:endParaRPr lang="es-E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lang="es-ES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2"/>
        </a:buClr>
        <a:buSzPct val="85000"/>
        <a:buFont typeface="Wingdings 2"/>
        <a:buChar char=""/>
        <a:defRPr kumimoji="0" lang="es-ES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lang="es-ES"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2"/>
        </a:buClr>
        <a:buSzPct val="75000"/>
        <a:buFont typeface="Wingdings 2"/>
        <a:buChar char=""/>
        <a:defRPr kumimoji="0" lang="es-ES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"/>
        <a:defRPr kumimoji="0" lang="es-ES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2"/>
        </a:buClr>
        <a:buFontTx/>
        <a:buChar char="•"/>
        <a:defRPr kumimoji="0" lang="es-ES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lang="es-ES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lang="es-ES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lang="es-ES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@</a:t>
            </a:r>
            <a:r>
              <a:rPr lang="es-ES" cap="none" dirty="0" err="1" smtClean="0">
                <a:latin typeface="LM Roman 10" panose="00000500000000000000" pitchFamily="50" charset="0"/>
              </a:rPr>
              <a:t>elioycor</a:t>
            </a:r>
            <a:endParaRPr lang="es-ES" cap="none" dirty="0">
              <a:latin typeface="LM Roman 10" panose="00000500000000000000" pitchFamily="5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2264"/>
            <a:ext cx="7772400" cy="1752600"/>
          </a:xfrm>
        </p:spPr>
        <p:txBody>
          <a:bodyPr>
            <a:normAutofit fontScale="90000"/>
          </a:bodyPr>
          <a:lstStyle/>
          <a:p>
            <a:r>
              <a:rPr lang="es-ES" sz="6000" b="1" dirty="0" smtClean="0">
                <a:latin typeface="LM Roman Caps 10" panose="00000500000000000000" pitchFamily="50" charset="0"/>
              </a:rPr>
              <a:t>Símbolos y Hash en Ruby</a:t>
            </a:r>
            <a:endParaRPr lang="es-ES" sz="6000" b="1" dirty="0">
              <a:latin typeface="LM Roman Caps 10" panose="00000500000000000000" pitchFamily="50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 rot="212728">
            <a:off x="6595818" y="3468940"/>
            <a:ext cx="2139145" cy="2640647"/>
          </a:xfrm>
          <a:prstGeom prst="rect">
            <a:avLst/>
          </a:prstGeom>
        </p:spPr>
      </p:pic>
      <p:pic>
        <p:nvPicPr>
          <p:cNvPr id="5" name="Picture 3"/>
          <p:cNvPicPr/>
          <p:nvPr/>
        </p:nvPicPr>
        <p:blipFill>
          <a:blip r:embed="rId3"/>
          <a:stretch>
            <a:fillRect/>
          </a:stretch>
        </p:blipFill>
        <p:spPr>
          <a:xfrm rot="20987326" flipH="1">
            <a:off x="5675436" y="5084928"/>
            <a:ext cx="912857" cy="1156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Símbolos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2232" y="1844824"/>
            <a:ext cx="8503920" cy="4572000"/>
          </a:xfrm>
        </p:spPr>
        <p:txBody>
          <a:bodyPr>
            <a:normAutofit/>
          </a:bodyPr>
          <a:lstStyle/>
          <a:p>
            <a:r>
              <a:rPr lang="es-ES" sz="2000" dirty="0" smtClean="0"/>
              <a:t>Un símbolo </a:t>
            </a:r>
            <a:r>
              <a:rPr lang="es-ES" sz="2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(Symbol) </a:t>
            </a:r>
            <a:r>
              <a:rPr lang="es-ES" sz="2000" dirty="0" smtClean="0"/>
              <a:t>parece una variable, pero está precedido de dos puntos. Ejemplos:</a:t>
            </a:r>
          </a:p>
          <a:p>
            <a:pPr marL="0" indent="0" algn="ctr">
              <a:buNone/>
            </a:pPr>
            <a:r>
              <a:rPr lang="es-ES" sz="3600" dirty="0" smtClean="0">
                <a:solidFill>
                  <a:srgbClr val="6ACFD4"/>
                </a:solidFill>
              </a:rPr>
              <a:t>:</a:t>
            </a:r>
            <a:r>
              <a:rPr lang="es-ES" sz="3600" dirty="0" err="1" smtClean="0">
                <a:solidFill>
                  <a:srgbClr val="6ACFD4"/>
                </a:solidFill>
              </a:rPr>
              <a:t>action</a:t>
            </a:r>
            <a:endParaRPr lang="es-ES" sz="3600" dirty="0" smtClean="0">
              <a:solidFill>
                <a:srgbClr val="6ACFD4"/>
              </a:solidFill>
            </a:endParaRPr>
          </a:p>
          <a:p>
            <a:pPr marL="0" indent="0" algn="ctr">
              <a:buNone/>
            </a:pPr>
            <a:r>
              <a:rPr lang="es-ES" sz="3600" dirty="0" smtClean="0">
                <a:solidFill>
                  <a:srgbClr val="6ACFD4"/>
                </a:solidFill>
              </a:rPr>
              <a:t>:id  </a:t>
            </a:r>
          </a:p>
          <a:p>
            <a:endParaRPr lang="es-ES" sz="2000" dirty="0" smtClean="0"/>
          </a:p>
          <a:p>
            <a:r>
              <a:rPr lang="es-ES" sz="2000" dirty="0" smtClean="0"/>
              <a:t>Los dos puntos se interpretan como </a:t>
            </a:r>
            <a:r>
              <a:rPr lang="es-E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”la cosa llamada” </a:t>
            </a:r>
            <a:r>
              <a:rPr lang="es-ES" sz="2000" dirty="0" smtClean="0"/>
              <a:t>. </a:t>
            </a:r>
          </a:p>
          <a:p>
            <a:r>
              <a:rPr lang="es-ES" sz="2000" dirty="0" smtClean="0"/>
              <a:t>Los símbolos no contienen valores como las variables.</a:t>
            </a:r>
          </a:p>
          <a:p>
            <a:r>
              <a:rPr lang="es-ES" sz="2000" dirty="0" smtClean="0"/>
              <a:t>Un símbolo es una etiqueta, un nombre nada más.</a:t>
            </a:r>
          </a:p>
          <a:p>
            <a:endParaRPr lang="es-ES" sz="2000" dirty="0" smtClean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 rot="212728">
            <a:off x="202655" y="5808876"/>
            <a:ext cx="658778" cy="768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Símbolos vs </a:t>
            </a:r>
            <a:r>
              <a:rPr lang="es-ES" dirty="0" err="1" smtClean="0"/>
              <a:t>Strings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700808"/>
            <a:ext cx="8503920" cy="5184576"/>
          </a:xfrm>
        </p:spPr>
        <p:txBody>
          <a:bodyPr>
            <a:normAutofit/>
          </a:bodyPr>
          <a:lstStyle/>
          <a:p>
            <a:r>
              <a:rPr lang="es-ES" sz="2000" dirty="0" smtClean="0"/>
              <a:t>Es un nombre y una ID interna.</a:t>
            </a:r>
          </a:p>
          <a:p>
            <a:pPr marL="0" indent="0" algn="ctr">
              <a:buNone/>
            </a:pPr>
            <a:r>
              <a:rPr lang="es-ES" sz="4000" dirty="0" smtClean="0">
                <a:solidFill>
                  <a:srgbClr val="6ACFD4"/>
                </a:solidFill>
              </a:rPr>
              <a:t>¿Porqué?</a:t>
            </a:r>
          </a:p>
          <a:p>
            <a:r>
              <a:rPr lang="es-ES" sz="2000" dirty="0" smtClean="0"/>
              <a:t>Son útiles porque dado un símbolo, se refiere al mismo objeto en todo el programa.</a:t>
            </a:r>
          </a:p>
          <a:p>
            <a:r>
              <a:rPr lang="es-ES" sz="2000" dirty="0" smtClean="0"/>
              <a:t>Son más eficientes que los </a:t>
            </a:r>
            <a:r>
              <a:rPr lang="es-ES" sz="2000" dirty="0" err="1" smtClean="0"/>
              <a:t>strings</a:t>
            </a:r>
            <a:r>
              <a:rPr lang="es-ES" sz="2000" dirty="0" smtClean="0"/>
              <a:t>: Dos </a:t>
            </a:r>
            <a:r>
              <a:rPr lang="es-ES" sz="2000" dirty="0" err="1" smtClean="0"/>
              <a:t>string</a:t>
            </a:r>
            <a:r>
              <a:rPr lang="es-ES" sz="2000" dirty="0" smtClean="0"/>
              <a:t> con el mismo nombre, son dos objetos distintos.</a:t>
            </a:r>
          </a:p>
          <a:p>
            <a:r>
              <a:rPr lang="es-ES" sz="2000" dirty="0" smtClean="0"/>
              <a:t>Ahorro de tiempo y memoria.</a:t>
            </a:r>
          </a:p>
          <a:p>
            <a:pPr algn="ctr"/>
            <a:endParaRPr lang="es-ES" sz="2000" dirty="0" smtClean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 rot="212728">
            <a:off x="202655" y="5808876"/>
            <a:ext cx="658778" cy="76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7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Símbolos vs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276872"/>
            <a:ext cx="8503920" cy="48965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800" dirty="0" smtClean="0"/>
              <a:t>Ruby usa una tabla de símbolos interna con los nombres de las variables, objetos, métodos, clases….</a:t>
            </a:r>
          </a:p>
          <a:p>
            <a:pPr marL="0" indent="0">
              <a:buNone/>
            </a:pPr>
            <a:endParaRPr lang="es-ES" sz="2400" dirty="0"/>
          </a:p>
          <a:p>
            <a:pPr marL="0" indent="0" algn="ctr">
              <a:buNone/>
            </a:pPr>
            <a:r>
              <a:rPr lang="es-ES" sz="2400" dirty="0" err="1" smtClean="0">
                <a:solidFill>
                  <a:srgbClr val="6ACFD4"/>
                </a:solidFill>
              </a:rPr>
              <a:t>Symbol.all_symbols</a:t>
            </a:r>
            <a:endParaRPr lang="es-ES" sz="2400" dirty="0" smtClean="0">
              <a:solidFill>
                <a:srgbClr val="6ACFD4"/>
              </a:solidFill>
            </a:endParaRPr>
          </a:p>
          <a:p>
            <a:pPr marL="0" indent="0">
              <a:buNone/>
            </a:pPr>
            <a:endParaRPr lang="es-ES" sz="2400" dirty="0" smtClean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 rot="212728">
            <a:off x="202655" y="5808876"/>
            <a:ext cx="658778" cy="76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2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¿Donde los aplicamos?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916832"/>
            <a:ext cx="8503920" cy="52565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600" dirty="0" smtClean="0"/>
              <a:t>Los símbolos son útiles para los hashes para poder distinguir claves y valores.</a:t>
            </a:r>
          </a:p>
          <a:p>
            <a:pPr marL="0" indent="0" algn="ctr">
              <a:buNone/>
            </a:pPr>
            <a:endParaRPr lang="es-ES" sz="3600" dirty="0" smtClean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 rot="212728">
            <a:off x="202655" y="5824898"/>
            <a:ext cx="658778" cy="76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5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Hash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700808"/>
            <a:ext cx="8503920" cy="52565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dirty="0" smtClean="0"/>
              <a:t>También llamado vector asociativo, mapa o diccionario, contiene elementos que se pueden acceder a través de claves que puede tener cualquier tipo de valor.</a:t>
            </a:r>
          </a:p>
          <a:p>
            <a:pPr marL="0" indent="0" algn="ctr">
              <a:buNone/>
            </a:pPr>
            <a:endParaRPr lang="es-ES" sz="2400" dirty="0"/>
          </a:p>
          <a:p>
            <a:pPr marL="0" indent="0" algn="ctr">
              <a:buNone/>
            </a:pPr>
            <a:endParaRPr lang="es-ES" sz="2400" dirty="0" smtClean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 rot="212728">
            <a:off x="202655" y="5808876"/>
            <a:ext cx="658778" cy="768842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2699792" y="3140968"/>
            <a:ext cx="850392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lang="es-ES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lang="es-ES"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 2"/>
              <a:buChar char=""/>
              <a:defRPr kumimoji="0" lang="es-ES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"/>
              <a:defRPr kumimoji="0" lang="es-ES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Tx/>
              <a:buChar char="•"/>
              <a:defRPr kumimoji="0" lang="es-E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lang="es-E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lang="es-ES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s-ES" dirty="0" smtClean="0"/>
              <a:t>genios={</a:t>
            </a:r>
          </a:p>
          <a:p>
            <a:pPr marL="0" indent="0">
              <a:buFont typeface="Wingdings 2"/>
              <a:buNone/>
            </a:pPr>
            <a:r>
              <a:rPr lang="es-ES" dirty="0" smtClean="0">
                <a:solidFill>
                  <a:srgbClr val="6ACFD4"/>
                </a:solidFill>
              </a:rPr>
              <a:t>“</a:t>
            </a:r>
            <a:r>
              <a:rPr lang="es-ES" dirty="0" err="1" smtClean="0">
                <a:solidFill>
                  <a:srgbClr val="6ACFD4"/>
                </a:solidFill>
              </a:rPr>
              <a:t>matematicas</a:t>
            </a:r>
            <a:r>
              <a:rPr lang="es-ES" dirty="0" smtClean="0">
                <a:solidFill>
                  <a:srgbClr val="6ACFD4"/>
                </a:solidFill>
              </a:rPr>
              <a:t>” </a:t>
            </a:r>
            <a:r>
              <a:rPr lang="es-ES" dirty="0" smtClean="0"/>
              <a:t>=&gt; </a:t>
            </a:r>
            <a:r>
              <a:rPr lang="es-E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“</a:t>
            </a:r>
            <a:r>
              <a:rPr lang="es-E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Gause</a:t>
            </a:r>
            <a:r>
              <a:rPr lang="es-E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”</a:t>
            </a:r>
            <a:r>
              <a:rPr lang="es-ES" dirty="0" smtClean="0"/>
              <a:t>,</a:t>
            </a:r>
          </a:p>
          <a:p>
            <a:pPr marL="0" indent="0">
              <a:buFont typeface="Wingdings 2"/>
              <a:buNone/>
            </a:pPr>
            <a:r>
              <a:rPr lang="es-ES" dirty="0" smtClean="0">
                <a:solidFill>
                  <a:srgbClr val="6ACFD4"/>
                </a:solidFill>
              </a:rPr>
              <a:t>“</a:t>
            </a:r>
            <a:r>
              <a:rPr lang="es-ES" dirty="0" err="1" smtClean="0">
                <a:solidFill>
                  <a:srgbClr val="6ACFD4"/>
                </a:solidFill>
              </a:rPr>
              <a:t>violin</a:t>
            </a:r>
            <a:r>
              <a:rPr lang="es-ES" dirty="0" smtClean="0">
                <a:solidFill>
                  <a:srgbClr val="6ACFD4"/>
                </a:solidFill>
              </a:rPr>
              <a:t>” </a:t>
            </a:r>
            <a:r>
              <a:rPr lang="es-ES" dirty="0" smtClean="0"/>
              <a:t>=&gt; </a:t>
            </a:r>
            <a:r>
              <a:rPr lang="es-E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“Paganini”  </a:t>
            </a:r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6" name="Abrir llave 5"/>
          <p:cNvSpPr/>
          <p:nvPr/>
        </p:nvSpPr>
        <p:spPr>
          <a:xfrm rot="16200000">
            <a:off x="3327814" y="4385154"/>
            <a:ext cx="400141" cy="1512169"/>
          </a:xfrm>
          <a:prstGeom prst="leftBrace">
            <a:avLst/>
          </a:prstGeom>
          <a:ln>
            <a:solidFill>
              <a:srgbClr val="6ACF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Abrir llave 6"/>
          <p:cNvSpPr/>
          <p:nvPr/>
        </p:nvSpPr>
        <p:spPr>
          <a:xfrm rot="16200000">
            <a:off x="5344037" y="4389153"/>
            <a:ext cx="400141" cy="1512169"/>
          </a:xfrm>
          <a:prstGeom prst="leftBrac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2862531" y="5730529"/>
            <a:ext cx="1440160" cy="504056"/>
          </a:xfrm>
          <a:prstGeom prst="rect">
            <a:avLst/>
          </a:prstGeom>
          <a:solidFill>
            <a:srgbClr val="6AC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key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4788023" y="5698136"/>
            <a:ext cx="1440160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value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512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Crear Hash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539552" y="1628800"/>
            <a:ext cx="8503920" cy="457200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g</a:t>
            </a:r>
            <a:r>
              <a:rPr lang="es-ES" dirty="0" smtClean="0"/>
              <a:t>enios=</a:t>
            </a:r>
            <a:r>
              <a:rPr lang="es-ES" dirty="0" err="1" smtClean="0"/>
              <a:t>Hash.new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g</a:t>
            </a:r>
            <a:r>
              <a:rPr lang="es-ES" dirty="0" smtClean="0"/>
              <a:t>enios[ </a:t>
            </a:r>
            <a:r>
              <a:rPr lang="es-ES" dirty="0" smtClean="0">
                <a:solidFill>
                  <a:srgbClr val="6ACFD4"/>
                </a:solidFill>
              </a:rPr>
              <a:t>“</a:t>
            </a:r>
            <a:r>
              <a:rPr lang="es-ES" dirty="0" err="1" smtClean="0">
                <a:solidFill>
                  <a:srgbClr val="6ACFD4"/>
                </a:solidFill>
              </a:rPr>
              <a:t>matematicas</a:t>
            </a:r>
            <a:r>
              <a:rPr lang="es-ES" dirty="0" smtClean="0">
                <a:solidFill>
                  <a:srgbClr val="6ACFD4"/>
                </a:solidFill>
              </a:rPr>
              <a:t>” </a:t>
            </a:r>
            <a:r>
              <a:rPr lang="es-ES" dirty="0" smtClean="0"/>
              <a:t>]= </a:t>
            </a:r>
            <a:r>
              <a:rPr lang="es-E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“</a:t>
            </a:r>
            <a:r>
              <a:rPr lang="es-E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Gause</a:t>
            </a:r>
            <a:r>
              <a:rPr lang="es-E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”</a:t>
            </a:r>
          </a:p>
          <a:p>
            <a:pPr marL="0" indent="0">
              <a:buNone/>
            </a:pPr>
            <a:r>
              <a:rPr lang="es-ES" dirty="0"/>
              <a:t>g</a:t>
            </a:r>
            <a:r>
              <a:rPr lang="es-ES" dirty="0" smtClean="0"/>
              <a:t>enios[ </a:t>
            </a:r>
            <a:r>
              <a:rPr lang="es-ES" dirty="0" smtClean="0">
                <a:solidFill>
                  <a:srgbClr val="6ACFD4"/>
                </a:solidFill>
              </a:rPr>
              <a:t>“</a:t>
            </a:r>
            <a:r>
              <a:rPr lang="es-ES" dirty="0" err="1" smtClean="0">
                <a:solidFill>
                  <a:srgbClr val="6ACFD4"/>
                </a:solidFill>
              </a:rPr>
              <a:t>violin</a:t>
            </a:r>
            <a:r>
              <a:rPr lang="es-ES" dirty="0" smtClean="0">
                <a:solidFill>
                  <a:srgbClr val="6ACFD4"/>
                </a:solidFill>
              </a:rPr>
              <a:t>” </a:t>
            </a:r>
            <a:r>
              <a:rPr lang="es-ES" dirty="0" smtClean="0"/>
              <a:t>]= </a:t>
            </a:r>
            <a:r>
              <a:rPr lang="es-E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“Paganini”</a:t>
            </a:r>
            <a:endParaRPr lang="es-E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Abrir llave 3"/>
          <p:cNvSpPr/>
          <p:nvPr/>
        </p:nvSpPr>
        <p:spPr>
          <a:xfrm rot="16200000">
            <a:off x="2175687" y="2800978"/>
            <a:ext cx="400141" cy="1512169"/>
          </a:xfrm>
          <a:prstGeom prst="leftBrace">
            <a:avLst/>
          </a:prstGeom>
          <a:ln>
            <a:solidFill>
              <a:srgbClr val="6ACF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Abrir llave 4"/>
          <p:cNvSpPr/>
          <p:nvPr/>
        </p:nvSpPr>
        <p:spPr>
          <a:xfrm rot="16200000">
            <a:off x="4191910" y="2804977"/>
            <a:ext cx="400141" cy="1512169"/>
          </a:xfrm>
          <a:prstGeom prst="leftBrac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1710404" y="4146353"/>
            <a:ext cx="1440160" cy="504056"/>
          </a:xfrm>
          <a:prstGeom prst="rect">
            <a:avLst/>
          </a:prstGeom>
          <a:solidFill>
            <a:srgbClr val="6AC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key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3635896" y="4113960"/>
            <a:ext cx="1440160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value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957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 de los Hash</a:t>
            </a:r>
            <a:endParaRPr lang="es-ES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467544" y="1556792"/>
            <a:ext cx="7848872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lang="es-ES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lang="es-ES"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 2"/>
              <a:buChar char=""/>
              <a:defRPr kumimoji="0" lang="es-ES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"/>
              <a:defRPr kumimoji="0" lang="es-ES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Tx/>
              <a:buChar char="•"/>
              <a:defRPr kumimoji="0" lang="es-E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lang="es-E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lang="es-ES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s-ES" sz="2000" dirty="0" err="1" smtClean="0"/>
              <a:t>miHash</a:t>
            </a:r>
            <a:r>
              <a:rPr lang="es-ES" sz="2000" dirty="0" smtClean="0"/>
              <a:t>={</a:t>
            </a:r>
          </a:p>
          <a:p>
            <a:pPr marL="0" indent="0">
              <a:buFont typeface="Wingdings 2"/>
              <a:buNone/>
            </a:pPr>
            <a:r>
              <a:rPr lang="es-ES" sz="2000" dirty="0" smtClean="0">
                <a:solidFill>
                  <a:srgbClr val="6ACFD4"/>
                </a:solidFill>
              </a:rPr>
              <a:t>“</a:t>
            </a:r>
            <a:r>
              <a:rPr lang="es-ES" sz="2000" dirty="0" err="1" smtClean="0">
                <a:solidFill>
                  <a:srgbClr val="6ACFD4"/>
                </a:solidFill>
              </a:rPr>
              <a:t>matematicas</a:t>
            </a:r>
            <a:r>
              <a:rPr lang="es-ES" sz="2000" dirty="0" smtClean="0">
                <a:solidFill>
                  <a:srgbClr val="6ACFD4"/>
                </a:solidFill>
              </a:rPr>
              <a:t>” </a:t>
            </a:r>
            <a:r>
              <a:rPr lang="es-ES" sz="2000" dirty="0" smtClean="0"/>
              <a:t>=&gt; </a:t>
            </a:r>
            <a:r>
              <a:rPr lang="es-E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“</a:t>
            </a:r>
            <a:r>
              <a:rPr lang="es-ES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Gause</a:t>
            </a:r>
            <a:r>
              <a:rPr lang="es-E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”</a:t>
            </a:r>
            <a:r>
              <a:rPr lang="es-ES" sz="2000" dirty="0" smtClean="0"/>
              <a:t>,</a:t>
            </a:r>
          </a:p>
          <a:p>
            <a:pPr marL="0" indent="0">
              <a:buFont typeface="Wingdings 2"/>
              <a:buNone/>
            </a:pPr>
            <a:r>
              <a:rPr lang="es-ES" sz="2000" dirty="0" smtClean="0">
                <a:solidFill>
                  <a:srgbClr val="6ACFD4"/>
                </a:solidFill>
              </a:rPr>
              <a:t>“numero”</a:t>
            </a:r>
            <a:r>
              <a:rPr lang="es-ES" sz="2000" dirty="0" smtClean="0"/>
              <a:t>=&gt; </a:t>
            </a:r>
            <a:r>
              <a:rPr lang="es-E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345 </a:t>
            </a:r>
            <a:r>
              <a:rPr lang="es-ES" sz="2000" dirty="0" smtClean="0"/>
              <a:t>,</a:t>
            </a:r>
          </a:p>
          <a:p>
            <a:pPr marL="0" indent="0">
              <a:buNone/>
            </a:pPr>
            <a:r>
              <a:rPr lang="es-ES" sz="2000" dirty="0" smtClean="0">
                <a:solidFill>
                  <a:srgbClr val="6ACFD4"/>
                </a:solidFill>
              </a:rPr>
              <a:t>12</a:t>
            </a:r>
            <a:r>
              <a:rPr lang="es-ES" sz="2000" dirty="0" smtClean="0"/>
              <a:t>=&gt; </a:t>
            </a:r>
            <a:r>
              <a:rPr lang="es-E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“</a:t>
            </a:r>
            <a:r>
              <a:rPr lang="es-ES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michael</a:t>
            </a:r>
            <a:r>
              <a:rPr lang="es-E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”</a:t>
            </a:r>
            <a:r>
              <a:rPr lang="es-ES" sz="2000" dirty="0" smtClean="0"/>
              <a:t>  }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75497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XD</a:t>
            </a:r>
            <a:endParaRPr lang="es-ES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467544" y="1556792"/>
            <a:ext cx="7848872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lang="es-ES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lang="es-ES"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 2"/>
              <a:buChar char=""/>
              <a:defRPr kumimoji="0" lang="es-ES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"/>
              <a:defRPr kumimoji="0" lang="es-ES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Tx/>
              <a:buChar char="•"/>
              <a:defRPr kumimoji="0" lang="es-E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lang="es-E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lang="es-ES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94741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A09C266-3A74-4401-A13D-FC4CF6455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TS010220211</Template>
  <TotalTime>0</TotalTime>
  <Words>262</Words>
  <Application>Microsoft Office PowerPoint</Application>
  <PresentationFormat>Presentación en pantalla (4:3)</PresentationFormat>
  <Paragraphs>47</Paragraphs>
  <Slides>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Calibri</vt:lpstr>
      <vt:lpstr>Georgia</vt:lpstr>
      <vt:lpstr>LM Roman 10</vt:lpstr>
      <vt:lpstr>LM Roman Caps 10</vt:lpstr>
      <vt:lpstr>Wingdings</vt:lpstr>
      <vt:lpstr>Wingdings 2</vt:lpstr>
      <vt:lpstr>Civil</vt:lpstr>
      <vt:lpstr>Símbolos y Hash en Ruby</vt:lpstr>
      <vt:lpstr>Símbolos</vt:lpstr>
      <vt:lpstr>Símbolos vs Strings</vt:lpstr>
      <vt:lpstr>Símbolos vs Strings</vt:lpstr>
      <vt:lpstr>¿Donde los aplicamos?</vt:lpstr>
      <vt:lpstr>Hash</vt:lpstr>
      <vt:lpstr>Crear Hash</vt:lpstr>
      <vt:lpstr>Métodos de los Hash</vt:lpstr>
      <vt:lpstr>XD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2013-09-17T17:39:51Z</dcterms:created>
  <dcterms:modified xsi:type="dcterms:W3CDTF">2014-01-25T21:09:30Z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TC102202119990</vt:lpwstr>
  </property>
</Properties>
</file>