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C788E"/>
    <a:srgbClr val="025198"/>
    <a:srgbClr val="000099"/>
    <a:srgbClr val="FFFFFF"/>
    <a:srgbClr val="422C16"/>
    <a:srgbClr val="1C1C1C"/>
    <a:srgbClr val="3333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4652" autoAdjust="0"/>
  </p:normalViewPr>
  <p:slideViewPr>
    <p:cSldViewPr>
      <p:cViewPr varScale="1">
        <p:scale>
          <a:sx n="70" d="100"/>
          <a:sy n="70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81554-0EB0-4779-80BB-EC82207C242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40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50616-0A34-439C-ACEB-8B4BE4043D5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55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0BDF-1D32-4BA1-A7A5-E13120B3C21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16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7F2E0-86D9-4A5D-AD7B-37BCAABD066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93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B914E-8033-425F-9DA0-13CD5E1439F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9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1EFEE-42FA-4703-9008-3938A34B813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05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8358D-C6DB-4705-838B-98D8BE5CB94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6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6A823-F0E8-4391-BEF9-073850AC848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21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9280D-5793-49B2-92F3-5950DAE2FDB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11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0B865-54A9-4C9C-A80E-3440CC6911F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25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7654E-9DA0-4048-AF2A-11D3187A4FE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5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F2F9B5-C0F5-4B65-91EE-95268C6708E1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123728" y="2781870"/>
            <a:ext cx="4967982" cy="719138"/>
          </a:xfrm>
          <a:noFill/>
          <a:ln/>
        </p:spPr>
        <p:txBody>
          <a:bodyPr/>
          <a:lstStyle/>
          <a:p>
            <a:r>
              <a:rPr lang="es-UY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M Roman Caps 10" panose="00000500000000000000" pitchFamily="50" charset="0"/>
              </a:rPr>
              <a:t>Rangos,</a:t>
            </a:r>
            <a:br>
              <a:rPr lang="es-UY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M Roman Caps 10" panose="00000500000000000000" pitchFamily="50" charset="0"/>
              </a:rPr>
            </a:br>
            <a:r>
              <a:rPr lang="es-UY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M Roman Caps 10" panose="00000500000000000000" pitchFamily="50" charset="0"/>
              </a:rPr>
              <a:t>Bloques e </a:t>
            </a:r>
            <a:br>
              <a:rPr lang="es-UY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M Roman Caps 10" panose="00000500000000000000" pitchFamily="50" charset="0"/>
              </a:rPr>
            </a:br>
            <a:r>
              <a:rPr lang="es-UY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M Roman Caps 10" panose="00000500000000000000" pitchFamily="50" charset="0"/>
              </a:rPr>
              <a:t>Iteradores</a:t>
            </a:r>
            <a:endParaRPr lang="es-E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 Roman Caps 10" panose="00000500000000000000" pitchFamily="50" charset="0"/>
            </a:endParaRPr>
          </a:p>
        </p:txBody>
      </p:sp>
      <p:sp>
        <p:nvSpPr>
          <p:cNvPr id="2175" name="Rectangle 127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4221088"/>
            <a:ext cx="6400800" cy="550863"/>
          </a:xfrm>
        </p:spPr>
        <p:txBody>
          <a:bodyPr/>
          <a:lstStyle/>
          <a:p>
            <a:r>
              <a:rPr lang="es-UY" sz="3600" dirty="0">
                <a:solidFill>
                  <a:srgbClr val="660033"/>
                </a:solidFill>
                <a:latin typeface="LM Roman Caps 10" panose="00000500000000000000" pitchFamily="50" charset="0"/>
                <a:ea typeface="Adobe Kaiti Std R" pitchFamily="18" charset="-128"/>
              </a:rPr>
              <a:t>e</a:t>
            </a:r>
            <a:r>
              <a:rPr lang="es-UY" sz="3600" dirty="0" smtClean="0">
                <a:solidFill>
                  <a:srgbClr val="660033"/>
                </a:solidFill>
                <a:latin typeface="LM Roman Caps 10" panose="00000500000000000000" pitchFamily="50" charset="0"/>
                <a:ea typeface="Adobe Kaiti Std R" pitchFamily="18" charset="-128"/>
              </a:rPr>
              <a:t>n Ruby</a:t>
            </a:r>
            <a:endParaRPr lang="es-ES" sz="3600" dirty="0">
              <a:solidFill>
                <a:srgbClr val="660033"/>
              </a:solidFill>
              <a:latin typeface="LM Roman Caps 10" panose="00000500000000000000" pitchFamily="50" charset="0"/>
              <a:ea typeface="Adobe Kaiti Std R" pitchFamily="18" charset="-128"/>
            </a:endParaRPr>
          </a:p>
        </p:txBody>
      </p:sp>
      <p:sp>
        <p:nvSpPr>
          <p:cNvPr id="2" name="Flecha izquierda 1"/>
          <p:cNvSpPr/>
          <p:nvPr/>
        </p:nvSpPr>
        <p:spPr>
          <a:xfrm>
            <a:off x="35496" y="5492030"/>
            <a:ext cx="2448272" cy="1249337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Rangos y Bloques en Ruby</a:t>
            </a:r>
            <a:endParaRPr lang="es-ES" sz="1400" b="1" dirty="0">
              <a:solidFill>
                <a:srgbClr val="660033"/>
              </a:solidFill>
              <a:latin typeface="LM Roman 10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LM Roman 10" panose="00000500000000000000" pitchFamily="50" charset="0"/>
              </a:rPr>
              <a:t>Gracias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2708920"/>
            <a:ext cx="8892480" cy="3888432"/>
          </a:xfrm>
        </p:spPr>
        <p:txBody>
          <a:bodyPr/>
          <a:lstStyle/>
          <a:p>
            <a:pPr marL="0" indent="0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rgbClr val="660033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XD</a:t>
            </a: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LM Roman 10" panose="00000500000000000000" pitchFamily="50" charset="0"/>
              </a:rPr>
              <a:t>Rangos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363272" cy="4525963"/>
          </a:xfrm>
        </p:spPr>
        <p:txBody>
          <a:bodyPr/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s-PE" sz="2800" dirty="0" smtClean="0">
                <a:solidFill>
                  <a:schemeClr val="accent2">
                    <a:lumMod val="75000"/>
                  </a:schemeClr>
                </a:solidFill>
                <a:latin typeface="LM Roman 10" panose="00000500000000000000" pitchFamily="50" charset="0"/>
              </a:rPr>
              <a:t>Un rango es un tipo de variable que representa unos elementos consecutivos.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s-PE" sz="2800" dirty="0" smtClean="0">
                <a:solidFill>
                  <a:schemeClr val="accent2">
                    <a:lumMod val="75000"/>
                  </a:schemeClr>
                </a:solidFill>
                <a:latin typeface="LM Roman 10" panose="00000500000000000000" pitchFamily="50" charset="0"/>
              </a:rPr>
              <a:t>Sintaxis: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PE" sz="24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(desde .. hasta)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  <a:latin typeface="LM Roman 10" panose="00000500000000000000" pitchFamily="50" charset="0"/>
              </a:rPr>
              <a:t>, incluye el «hasta» 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PE" sz="24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(desde ... hasta), </a:t>
            </a:r>
            <a:r>
              <a:rPr lang="es-PE" sz="2400" dirty="0" smtClean="0">
                <a:solidFill>
                  <a:schemeClr val="accent2">
                    <a:lumMod val="75000"/>
                  </a:schemeClr>
                </a:solidFill>
                <a:latin typeface="LM Roman 10" panose="00000500000000000000" pitchFamily="50" charset="0"/>
              </a:rPr>
              <a:t>no incluye el «hasta»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===</a:t>
            </a:r>
            <a:r>
              <a:rPr lang="es-PE" sz="2800" dirty="0" smtClean="0">
                <a:solidFill>
                  <a:schemeClr val="accent2">
                    <a:lumMod val="75000"/>
                  </a:schemeClr>
                </a:solidFill>
                <a:latin typeface="LM Roman 10" panose="00000500000000000000" pitchFamily="50" charset="0"/>
              </a:rPr>
              <a:t> es un comparador, </a:t>
            </a:r>
            <a:r>
              <a:rPr lang="es-PE" sz="2800" dirty="0" err="1" smtClean="0">
                <a:solidFill>
                  <a:schemeClr val="accent2">
                    <a:lumMod val="75000"/>
                  </a:schemeClr>
                </a:solidFill>
                <a:latin typeface="LM Roman 10" panose="00000500000000000000" pitchFamily="50" charset="0"/>
              </a:rPr>
              <a:t>condicion</a:t>
            </a:r>
            <a:r>
              <a:rPr lang="es-PE" sz="2800" dirty="0" smtClean="0">
                <a:solidFill>
                  <a:schemeClr val="accent2">
                    <a:lumMod val="75000"/>
                  </a:schemeClr>
                </a:solidFill>
                <a:latin typeface="LM Roman 10" panose="00000500000000000000" pitchFamily="50" charset="0"/>
              </a:rPr>
              <a:t> de pertenencia al rango.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PE" sz="24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(1..10)</a:t>
            </a:r>
          </a:p>
          <a:p>
            <a:pPr marL="400050" lvl="1" indent="0">
              <a:buClr>
                <a:srgbClr val="FF0000"/>
              </a:buClr>
              <a:buNone/>
            </a:pPr>
            <a:r>
              <a:rPr lang="es-PE" sz="24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(‘</a:t>
            </a:r>
            <a:r>
              <a:rPr lang="es-PE" sz="2400" dirty="0" err="1" smtClean="0">
                <a:solidFill>
                  <a:srgbClr val="C00000"/>
                </a:solidFill>
                <a:latin typeface="LM Roman 10" panose="00000500000000000000" pitchFamily="50" charset="0"/>
              </a:rPr>
              <a:t>b’..’x</a:t>
            </a:r>
            <a:r>
              <a:rPr lang="es-PE" sz="24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’)</a:t>
            </a:r>
          </a:p>
          <a:p>
            <a:pPr marL="0" indent="0">
              <a:buNone/>
            </a:pPr>
            <a:r>
              <a:rPr lang="es-PE" sz="2800" dirty="0" smtClean="0">
                <a:solidFill>
                  <a:schemeClr val="accent2">
                    <a:lumMod val="50000"/>
                  </a:schemeClr>
                </a:solidFill>
                <a:latin typeface="LM Roman 10" panose="00000500000000000000" pitchFamily="50" charset="0"/>
              </a:rPr>
              <a:t> </a:t>
            </a:r>
          </a:p>
          <a:p>
            <a:endParaRPr lang="es-PE" sz="2800" dirty="0" smtClean="0">
              <a:solidFill>
                <a:schemeClr val="accent2">
                  <a:lumMod val="50000"/>
                </a:schemeClr>
              </a:solidFill>
              <a:latin typeface="LM Roman 10" panose="00000500000000000000" pitchFamily="50" charset="0"/>
            </a:endParaRPr>
          </a:p>
          <a:p>
            <a:endParaRPr lang="es-PE" sz="2800" dirty="0" smtClean="0">
              <a:solidFill>
                <a:schemeClr val="accent2">
                  <a:lumMod val="50000"/>
                </a:schemeClr>
              </a:solidFill>
              <a:latin typeface="LM Roman 10" panose="00000500000000000000" pitchFamily="50" charset="0"/>
            </a:endParaRPr>
          </a:p>
          <a:p>
            <a:endParaRPr lang="es-PE" sz="2800" dirty="0">
              <a:solidFill>
                <a:schemeClr val="accent2">
                  <a:lumMod val="50000"/>
                </a:schemeClr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LM Roman 10" panose="00000500000000000000" pitchFamily="50" charset="0"/>
              </a:rPr>
              <a:t>Rangos-Métodos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pPr lvl="1"/>
            <a:r>
              <a:rPr lang="es-PE" dirty="0" err="1" smtClean="0">
                <a:solidFill>
                  <a:srgbClr val="025198"/>
                </a:solidFill>
                <a:latin typeface="LM Roman 10" panose="00000500000000000000" pitchFamily="50" charset="0"/>
              </a:rPr>
              <a:t>include</a:t>
            </a:r>
            <a:r>
              <a:rPr lang="es-PE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?(</a:t>
            </a:r>
            <a:r>
              <a:rPr lang="es-PE" dirty="0" err="1" smtClean="0">
                <a:solidFill>
                  <a:srgbClr val="025198"/>
                </a:solidFill>
                <a:latin typeface="LM Roman 10" panose="00000500000000000000" pitchFamily="50" charset="0"/>
              </a:rPr>
              <a:t>num</a:t>
            </a:r>
            <a:r>
              <a:rPr lang="es-PE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)</a:t>
            </a:r>
          </a:p>
          <a:p>
            <a:pPr lvl="1"/>
            <a:r>
              <a:rPr lang="es-PE" dirty="0">
                <a:solidFill>
                  <a:srgbClr val="025198"/>
                </a:solidFill>
                <a:latin typeface="LM Roman 10" panose="00000500000000000000" pitchFamily="50" charset="0"/>
              </a:rPr>
              <a:t>m</a:t>
            </a:r>
            <a:r>
              <a:rPr lang="es-PE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in</a:t>
            </a:r>
          </a:p>
          <a:p>
            <a:pPr lvl="1"/>
            <a:r>
              <a:rPr lang="es-PE" dirty="0" err="1">
                <a:solidFill>
                  <a:srgbClr val="025198"/>
                </a:solidFill>
                <a:latin typeface="LM Roman 10" panose="00000500000000000000" pitchFamily="50" charset="0"/>
              </a:rPr>
              <a:t>m</a:t>
            </a:r>
            <a:r>
              <a:rPr lang="es-PE" dirty="0" err="1" smtClean="0">
                <a:solidFill>
                  <a:srgbClr val="025198"/>
                </a:solidFill>
                <a:latin typeface="LM Roman 10" panose="00000500000000000000" pitchFamily="50" charset="0"/>
              </a:rPr>
              <a:t>ax</a:t>
            </a:r>
            <a:endParaRPr lang="es-PE" dirty="0" smtClean="0">
              <a:solidFill>
                <a:srgbClr val="025198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PE" dirty="0" smtClean="0">
              <a:solidFill>
                <a:srgbClr val="025198"/>
              </a:solidFill>
              <a:latin typeface="LM Roman 10" panose="00000500000000000000" pitchFamily="50" charset="0"/>
            </a:endParaRPr>
          </a:p>
          <a:p>
            <a:endParaRPr lang="es-PE" dirty="0" smtClean="0">
              <a:solidFill>
                <a:srgbClr val="025198"/>
              </a:solidFill>
              <a:latin typeface="LM Roman 10" panose="00000500000000000000" pitchFamily="50" charset="0"/>
            </a:endParaRPr>
          </a:p>
          <a:p>
            <a:endParaRPr lang="es-PE" dirty="0" smtClean="0">
              <a:solidFill>
                <a:srgbClr val="025198"/>
              </a:solidFill>
              <a:latin typeface="LM Roman 10" panose="00000500000000000000" pitchFamily="50" charset="0"/>
            </a:endParaRPr>
          </a:p>
          <a:p>
            <a:endParaRPr lang="es-PE" dirty="0">
              <a:solidFill>
                <a:srgbClr val="025198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89336"/>
            <a:ext cx="7499176" cy="1143000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LM Roman 10" panose="00000500000000000000" pitchFamily="50" charset="0"/>
              </a:rPr>
              <a:t>Bloques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1529496"/>
            <a:ext cx="8892480" cy="5040560"/>
          </a:xfrm>
        </p:spPr>
        <p:txBody>
          <a:bodyPr/>
          <a:lstStyle/>
          <a:p>
            <a:pPr marL="0" indent="0">
              <a:buNone/>
            </a:pP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Un bloque son líneas de código entre </a:t>
            </a: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{ } 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o entre </a:t>
            </a: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do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y </a:t>
            </a:r>
            <a:r>
              <a:rPr lang="es-PE" sz="2800" dirty="0" err="1" smtClean="0">
                <a:solidFill>
                  <a:srgbClr val="C00000"/>
                </a:solidFill>
                <a:latin typeface="LM Roman 10" panose="00000500000000000000" pitchFamily="50" charset="0"/>
              </a:rPr>
              <a:t>end</a:t>
            </a:r>
            <a:endParaRPr lang="es-PE" sz="2800" dirty="0" smtClean="0">
              <a:solidFill>
                <a:srgbClr val="C00000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{ ….. }  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o </a:t>
            </a: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do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….. </a:t>
            </a:r>
            <a:r>
              <a:rPr lang="es-PE" sz="2800" dirty="0" err="1" smtClean="0">
                <a:solidFill>
                  <a:srgbClr val="C00000"/>
                </a:solidFill>
                <a:latin typeface="LM Roman 10" panose="00000500000000000000" pitchFamily="50" charset="0"/>
              </a:rPr>
              <a:t>end</a:t>
            </a:r>
            <a:endParaRPr lang="es-PE" sz="2800" dirty="0">
              <a:solidFill>
                <a:srgbClr val="C00000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Un bloque puede tener parámetros. Se escriben al principio entre caracteres </a:t>
            </a:r>
            <a:r>
              <a:rPr lang="es-PE" sz="2800" dirty="0" smtClean="0">
                <a:solidFill>
                  <a:srgbClr val="00B050"/>
                </a:solidFill>
                <a:latin typeface="LM Roman 10" panose="00000500000000000000" pitchFamily="50" charset="0"/>
              </a:rPr>
              <a:t>|</a:t>
            </a:r>
            <a:r>
              <a:rPr lang="es-PE" sz="2800" dirty="0" smtClean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</a:p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{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</a:t>
            </a:r>
            <a:r>
              <a:rPr lang="es-PE" sz="2800" dirty="0" smtClean="0">
                <a:solidFill>
                  <a:srgbClr val="00B050"/>
                </a:solidFill>
                <a:latin typeface="LM Roman 10" panose="00000500000000000000" pitchFamily="50" charset="0"/>
              </a:rPr>
              <a:t>|par1| 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..</a:t>
            </a:r>
            <a:r>
              <a:rPr lang="es-PE" sz="2800" dirty="0" smtClean="0">
                <a:solidFill>
                  <a:srgbClr val="00B050"/>
                </a:solidFill>
                <a:latin typeface="LM Roman 10" panose="00000500000000000000" pitchFamily="50" charset="0"/>
              </a:rPr>
              <a:t>|</a:t>
            </a:r>
            <a:r>
              <a:rPr lang="es-PE" sz="2800" dirty="0" err="1" smtClean="0">
                <a:solidFill>
                  <a:srgbClr val="00B050"/>
                </a:solidFill>
                <a:latin typeface="LM Roman 10" panose="00000500000000000000" pitchFamily="50" charset="0"/>
              </a:rPr>
              <a:t>parn</a:t>
            </a:r>
            <a:r>
              <a:rPr lang="es-PE" sz="2800" dirty="0" smtClean="0">
                <a:solidFill>
                  <a:srgbClr val="00B050"/>
                </a:solidFill>
                <a:latin typeface="LM Roman 10" panose="00000500000000000000" pitchFamily="50" charset="0"/>
              </a:rPr>
              <a:t>|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….</a:t>
            </a: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}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</a:t>
            </a:r>
          </a:p>
          <a:p>
            <a:pPr marL="0" indent="0">
              <a:buNone/>
            </a:pP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O</a:t>
            </a:r>
          </a:p>
          <a:p>
            <a:pPr marL="0" indent="0">
              <a:buNone/>
            </a:pPr>
            <a:r>
              <a:rPr lang="es-PE" sz="2800" dirty="0">
                <a:solidFill>
                  <a:srgbClr val="C00000"/>
                </a:solidFill>
                <a:latin typeface="LM Roman 10" panose="00000500000000000000" pitchFamily="50" charset="0"/>
              </a:rPr>
              <a:t>d</a:t>
            </a:r>
            <a:r>
              <a:rPr lang="es-PE" sz="2800" dirty="0" smtClean="0">
                <a:solidFill>
                  <a:srgbClr val="C00000"/>
                </a:solidFill>
                <a:latin typeface="LM Roman 10" panose="00000500000000000000" pitchFamily="50" charset="0"/>
              </a:rPr>
              <a:t>o</a:t>
            </a:r>
          </a:p>
          <a:p>
            <a:pPr marL="0" indent="0">
              <a:buNone/>
            </a:pPr>
            <a:r>
              <a:rPr lang="es-PE" sz="2800" dirty="0">
                <a:solidFill>
                  <a:srgbClr val="00B050"/>
                </a:solidFill>
                <a:latin typeface="LM Roman 10" panose="00000500000000000000" pitchFamily="50" charset="0"/>
              </a:rPr>
              <a:t>p</a:t>
            </a:r>
            <a:r>
              <a:rPr lang="es-PE" sz="2800" dirty="0" smtClean="0">
                <a:solidFill>
                  <a:srgbClr val="00B050"/>
                </a:solidFill>
                <a:latin typeface="LM Roman 10" panose="00000500000000000000" pitchFamily="50" charset="0"/>
              </a:rPr>
              <a:t>ar1|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..</a:t>
            </a:r>
            <a:r>
              <a:rPr lang="es-PE" sz="2800" dirty="0" smtClean="0">
                <a:solidFill>
                  <a:srgbClr val="00B050"/>
                </a:solidFill>
                <a:latin typeface="LM Roman 10" panose="00000500000000000000" pitchFamily="50" charset="0"/>
              </a:rPr>
              <a:t>|</a:t>
            </a:r>
            <a:r>
              <a:rPr lang="es-PE" sz="2800" dirty="0" err="1" smtClean="0">
                <a:solidFill>
                  <a:srgbClr val="00B050"/>
                </a:solidFill>
                <a:latin typeface="LM Roman 10" panose="00000500000000000000" pitchFamily="50" charset="0"/>
              </a:rPr>
              <a:t>parn</a:t>
            </a:r>
            <a:r>
              <a:rPr lang="es-PE" sz="2800" dirty="0" smtClean="0">
                <a:solidFill>
                  <a:srgbClr val="00B050"/>
                </a:solidFill>
                <a:latin typeface="LM Roman 10" panose="00000500000000000000" pitchFamily="50" charset="0"/>
              </a:rPr>
              <a:t>|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…</a:t>
            </a:r>
          </a:p>
          <a:p>
            <a:pPr marL="0" indent="0">
              <a:buNone/>
            </a:pPr>
            <a:r>
              <a:rPr lang="es-PE" sz="2800" dirty="0" err="1">
                <a:solidFill>
                  <a:srgbClr val="C00000"/>
                </a:solidFill>
                <a:latin typeface="LM Roman 10" panose="00000500000000000000" pitchFamily="50" charset="0"/>
              </a:rPr>
              <a:t>e</a:t>
            </a:r>
            <a:r>
              <a:rPr lang="es-PE" sz="2800" dirty="0" err="1" smtClean="0">
                <a:solidFill>
                  <a:srgbClr val="C00000"/>
                </a:solidFill>
                <a:latin typeface="LM Roman 10" panose="00000500000000000000" pitchFamily="50" charset="0"/>
              </a:rPr>
              <a:t>nd</a:t>
            </a:r>
            <a:endParaRPr lang="es-PE" sz="2800" dirty="0" smtClean="0">
              <a:solidFill>
                <a:srgbClr val="C00000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PE" sz="2800" dirty="0">
              <a:solidFill>
                <a:srgbClr val="025198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  <a:latin typeface="LM Roman 10" panose="00000500000000000000" pitchFamily="50" charset="0"/>
              </a:rPr>
              <a:t>Iteradores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92480" cy="5040560"/>
          </a:xfrm>
        </p:spPr>
        <p:txBody>
          <a:bodyPr/>
          <a:lstStyle/>
          <a:p>
            <a:pPr marL="0" indent="0">
              <a:buNone/>
            </a:pP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Un </a:t>
            </a:r>
            <a:r>
              <a:rPr lang="es-PE" sz="2800" dirty="0" err="1" smtClean="0">
                <a:solidFill>
                  <a:srgbClr val="025198"/>
                </a:solidFill>
                <a:latin typeface="LM Roman 10" panose="00000500000000000000" pitchFamily="50" charset="0"/>
              </a:rPr>
              <a:t>iterador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es una función o método al que se le pasa como parámetro un bloque y ejecuta el bloque hasta donde se cumpla la condición.</a:t>
            </a:r>
          </a:p>
          <a:p>
            <a:pPr marL="0" indent="0">
              <a:buNone/>
            </a:pP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Métodos:</a:t>
            </a:r>
          </a:p>
          <a:p>
            <a:pPr marL="0" indent="0" algn="ctr">
              <a:buNone/>
            </a:pPr>
            <a:r>
              <a:rPr lang="es-PE" sz="2800" dirty="0">
                <a:solidFill>
                  <a:srgbClr val="660033"/>
                </a:solidFill>
                <a:latin typeface="LM Roman 10" panose="00000500000000000000" pitchFamily="50" charset="0"/>
              </a:rPr>
              <a:t>t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imes</a:t>
            </a:r>
          </a:p>
          <a:p>
            <a:pPr marL="0" indent="0" algn="ctr">
              <a:buNone/>
            </a:pP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each</a:t>
            </a:r>
            <a:endParaRPr lang="es-PE" sz="2800" dirty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 algn="ctr">
              <a:buNone/>
            </a:pP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each_byte</a:t>
            </a: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 algn="ctr">
              <a:buNone/>
            </a:pPr>
            <a:r>
              <a:rPr lang="es-PE" sz="2800" dirty="0" err="1">
                <a:solidFill>
                  <a:srgbClr val="660033"/>
                </a:solidFill>
                <a:latin typeface="LM Roman 10" panose="00000500000000000000" pitchFamily="50" charset="0"/>
              </a:rPr>
              <a:t>e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ach_line</a:t>
            </a:r>
            <a:endParaRPr lang="es-PE" sz="2800" dirty="0">
              <a:solidFill>
                <a:srgbClr val="660033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  <a:latin typeface="LM Roman 10" panose="00000500000000000000" pitchFamily="50" charset="0"/>
              </a:rPr>
              <a:t>Iteradores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403648" y="2420888"/>
            <a:ext cx="7668344" cy="4176464"/>
          </a:xfrm>
        </p:spPr>
        <p:txBody>
          <a:bodyPr/>
          <a:lstStyle/>
          <a:p>
            <a:pPr marL="0" indent="0">
              <a:buNone/>
            </a:pP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Sintaxis:</a:t>
            </a:r>
          </a:p>
          <a:p>
            <a:pPr marL="0" indent="0">
              <a:buNone/>
            </a:pPr>
            <a:r>
              <a:rPr lang="es-PE" sz="2800" dirty="0" err="1" smtClean="0">
                <a:solidFill>
                  <a:srgbClr val="000099"/>
                </a:solidFill>
                <a:latin typeface="LM Roman 10" panose="00000500000000000000" pitchFamily="50" charset="0"/>
              </a:rPr>
              <a:t>Objeto.método</a:t>
            </a:r>
            <a:r>
              <a:rPr lang="es-PE" sz="2800" dirty="0" smtClean="0">
                <a:solidFill>
                  <a:srgbClr val="000099"/>
                </a:solidFill>
                <a:latin typeface="LM Roman 10" panose="00000500000000000000" pitchFamily="50" charset="0"/>
              </a:rPr>
              <a:t> 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{…}</a:t>
            </a:r>
          </a:p>
          <a:p>
            <a:pPr marL="0" indent="0">
              <a:buNone/>
            </a:pPr>
            <a:r>
              <a:rPr lang="es-PE" sz="2800" dirty="0" err="1">
                <a:solidFill>
                  <a:srgbClr val="000099"/>
                </a:solidFill>
                <a:latin typeface="LM Roman 10" panose="00000500000000000000" pitchFamily="50" charset="0"/>
              </a:rPr>
              <a:t>Objeto.método</a:t>
            </a:r>
            <a:r>
              <a:rPr lang="es-PE" sz="2800" dirty="0">
                <a:solidFill>
                  <a:srgbClr val="000099"/>
                </a:solidFill>
                <a:latin typeface="LM Roman 10" panose="00000500000000000000" pitchFamily="50" charset="0"/>
              </a:rPr>
              <a:t> 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do …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end</a:t>
            </a: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PE" sz="2800" dirty="0">
              <a:solidFill>
                <a:srgbClr val="660033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  <a:latin typeface="LM Roman 10" panose="00000500000000000000" pitchFamily="50" charset="0"/>
              </a:rPr>
              <a:t>Iteradores</a:t>
            </a:r>
            <a:r>
              <a:rPr lang="es-PE" dirty="0" smtClean="0">
                <a:solidFill>
                  <a:schemeClr val="bg1"/>
                </a:solidFill>
                <a:latin typeface="LM Roman 10" panose="00000500000000000000" pitchFamily="50" charset="0"/>
              </a:rPr>
              <a:t>: Times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92480" cy="5040560"/>
          </a:xfrm>
        </p:spPr>
        <p:txBody>
          <a:bodyPr/>
          <a:lstStyle/>
          <a:p>
            <a:pPr marL="0" indent="0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 algn="ctr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10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.times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{ </a:t>
            </a:r>
            <a:r>
              <a:rPr lang="es-PE" sz="2800" dirty="0" smtClean="0">
                <a:solidFill>
                  <a:srgbClr val="0C788E"/>
                </a:solidFill>
                <a:latin typeface="LM Roman 10" panose="00000500000000000000" pitchFamily="50" charset="0"/>
              </a:rPr>
              <a:t>|i|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</a:t>
            </a:r>
            <a:r>
              <a:rPr lang="es-PE" sz="2800" dirty="0" err="1" smtClean="0">
                <a:solidFill>
                  <a:srgbClr val="025198"/>
                </a:solidFill>
                <a:latin typeface="LM Roman 10" panose="00000500000000000000" pitchFamily="50" charset="0"/>
              </a:rPr>
              <a:t>puts</a:t>
            </a:r>
            <a:r>
              <a:rPr lang="es-PE" sz="2800" dirty="0" smtClean="0">
                <a:solidFill>
                  <a:srgbClr val="025198"/>
                </a:solidFill>
                <a:latin typeface="LM Roman 10" panose="00000500000000000000" pitchFamily="50" charset="0"/>
              </a:rPr>
              <a:t> i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}</a:t>
            </a:r>
            <a:endParaRPr lang="es-PE" sz="2800" dirty="0">
              <a:solidFill>
                <a:srgbClr val="660033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  <a:latin typeface="LM Roman 10" panose="00000500000000000000" pitchFamily="50" charset="0"/>
              </a:rPr>
              <a:t>Iteradores</a:t>
            </a:r>
            <a:r>
              <a:rPr lang="es-PE" dirty="0" smtClean="0">
                <a:solidFill>
                  <a:schemeClr val="bg1"/>
                </a:solidFill>
                <a:latin typeface="LM Roman 10" panose="00000500000000000000" pitchFamily="50" charset="0"/>
              </a:rPr>
              <a:t>: </a:t>
            </a:r>
            <a:r>
              <a:rPr lang="es-PE" dirty="0" err="1" smtClean="0">
                <a:solidFill>
                  <a:schemeClr val="bg1"/>
                </a:solidFill>
                <a:latin typeface="LM Roman 10" panose="00000500000000000000" pitchFamily="50" charset="0"/>
              </a:rPr>
              <a:t>Each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92480" cy="5040560"/>
          </a:xfrm>
        </p:spPr>
        <p:txBody>
          <a:bodyPr/>
          <a:lstStyle/>
          <a:p>
            <a:pPr marL="0" indent="0">
              <a:buNone/>
            </a:pP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Each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 de un rango:</a:t>
            </a:r>
          </a:p>
          <a:p>
            <a:pPr marL="0" indent="0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(‘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a’..’b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’).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each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{|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var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|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puts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var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}</a:t>
            </a:r>
            <a:endParaRPr lang="es-PE" sz="2800" dirty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Each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 de un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String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:</a:t>
            </a:r>
          </a:p>
          <a:p>
            <a:pPr marL="0" indent="0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“Hola amigos”.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each_line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(‘ ’) do |palabra|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puts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 palabra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end</a:t>
            </a: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>
          <a:xfrm>
            <a:off x="1177280" y="116632"/>
            <a:ext cx="7499176" cy="1143000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  <a:latin typeface="LM Roman 10" panose="00000500000000000000" pitchFamily="50" charset="0"/>
              </a:rPr>
              <a:t>Iteradores</a:t>
            </a:r>
            <a:r>
              <a:rPr lang="es-PE" dirty="0" smtClean="0">
                <a:solidFill>
                  <a:schemeClr val="bg1"/>
                </a:solidFill>
                <a:latin typeface="LM Roman 10" panose="00000500000000000000" pitchFamily="50" charset="0"/>
              </a:rPr>
              <a:t>: </a:t>
            </a:r>
            <a:r>
              <a:rPr lang="es-PE" dirty="0" err="1" smtClean="0">
                <a:solidFill>
                  <a:schemeClr val="bg1"/>
                </a:solidFill>
                <a:latin typeface="LM Roman 10" panose="00000500000000000000" pitchFamily="50" charset="0"/>
              </a:rPr>
              <a:t>Each_byte</a:t>
            </a:r>
            <a:endParaRPr lang="es-PE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92480" cy="5040560"/>
          </a:xfrm>
        </p:spPr>
        <p:txBody>
          <a:bodyPr/>
          <a:lstStyle/>
          <a:p>
            <a:pPr marL="0" indent="0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  <a:p>
            <a:pPr marL="0" indent="0">
              <a:buNone/>
            </a:pP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“palabra”.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each_byte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 do |byte|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puts</a:t>
            </a:r>
            <a:r>
              <a:rPr lang="es-PE" sz="2800" dirty="0" smtClean="0">
                <a:solidFill>
                  <a:srgbClr val="660033"/>
                </a:solidFill>
                <a:latin typeface="LM Roman 10" panose="00000500000000000000" pitchFamily="50" charset="0"/>
              </a:rPr>
              <a:t> byte </a:t>
            </a:r>
            <a:r>
              <a:rPr lang="es-PE" sz="2800" dirty="0" err="1" smtClean="0">
                <a:solidFill>
                  <a:srgbClr val="660033"/>
                </a:solidFill>
                <a:latin typeface="LM Roman 10" panose="00000500000000000000" pitchFamily="50" charset="0"/>
              </a:rPr>
              <a:t>end</a:t>
            </a:r>
            <a:endParaRPr lang="es-PE" sz="2800" dirty="0" smtClean="0">
              <a:solidFill>
                <a:srgbClr val="660033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 rot="568800">
            <a:off x="311717" y="310873"/>
            <a:ext cx="675127" cy="7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234</Words>
  <Application>Microsoft Office PowerPoint</Application>
  <PresentationFormat>Presentación en pantalla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Adobe Kaiti Std R</vt:lpstr>
      <vt:lpstr>Arial</vt:lpstr>
      <vt:lpstr>Khmer UI</vt:lpstr>
      <vt:lpstr>LM Roman 10</vt:lpstr>
      <vt:lpstr>LM Roman Caps 10</vt:lpstr>
      <vt:lpstr>Diseño predeterminado</vt:lpstr>
      <vt:lpstr>Rangos, Bloques e  Iteradores</vt:lpstr>
      <vt:lpstr>Rangos</vt:lpstr>
      <vt:lpstr>Rangos-Métodos</vt:lpstr>
      <vt:lpstr>Bloques</vt:lpstr>
      <vt:lpstr>Iteradores</vt:lpstr>
      <vt:lpstr>Iteradores</vt:lpstr>
      <vt:lpstr>Iteradores: Times</vt:lpstr>
      <vt:lpstr>Iteradores: Each</vt:lpstr>
      <vt:lpstr>Iteradores: Each_byte</vt:lpstr>
      <vt:lpstr>Gracias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Elicia Cordova Lazaro</cp:lastModifiedBy>
  <cp:revision>700</cp:revision>
  <dcterms:created xsi:type="dcterms:W3CDTF">2010-05-23T14:28:12Z</dcterms:created>
  <dcterms:modified xsi:type="dcterms:W3CDTF">2013-09-15T15:11:35Z</dcterms:modified>
</cp:coreProperties>
</file>