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La impresionante librería de JavaScript</a:t>
            </a:r>
          </a:p>
        </p:txBody>
      </p:sp>
      <p:sp>
        <p:nvSpPr>
          <p:cNvPr id="53" name="Shape 53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2226200" x="457200"/>
            <a:ext cy="4341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>
                <a:solidFill>
                  <a:srgbClr val="EA9999"/>
                </a:solidFill>
              </a:rPr>
              <a:t>- ¿Qué es Jquery?.</a:t>
            </a:r>
          </a:p>
          <a:p>
            <a:pPr rtl="0" lvl="0">
              <a:buNone/>
            </a:pPr>
            <a:r>
              <a:rPr b="1" lang="es">
                <a:solidFill>
                  <a:srgbClr val="EA9999"/>
                </a:solidFill>
              </a:rPr>
              <a:t>- ¿Por qué Jquery?.</a:t>
            </a:r>
          </a:p>
          <a:p>
            <a:pPr rtl="0" lvl="0">
              <a:buNone/>
            </a:pPr>
            <a:r>
              <a:rPr b="1" lang="es">
                <a:solidFill>
                  <a:srgbClr val="1155CC"/>
                </a:solidFill>
              </a:rPr>
              <a:t>- Agregando Jquery a un sitio web</a:t>
            </a:r>
          </a:p>
          <a:p>
            <a:pPr rtl="0" lvl="0">
              <a:buNone/>
            </a:pPr>
            <a:r>
              <a:rPr b="1" lang="es">
                <a:solidFill>
                  <a:srgbClr val="1155CC"/>
                </a:solidFill>
              </a:rPr>
              <a:t>- CDNs Jquery</a:t>
            </a:r>
          </a:p>
          <a:p>
            <a:r>
              <a:t/>
            </a:r>
          </a:p>
        </p:txBody>
      </p:sp>
      <p:sp>
        <p:nvSpPr>
          <p:cNvPr id="61" name="Shape 6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AGREGANDO JQUERY A UN SITIO</a:t>
            </a:r>
          </a:p>
        </p:txBody>
      </p:sp>
      <p:sp>
        <p:nvSpPr>
          <p:cNvPr id="68" name="Shape 68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9" name="Shape 6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y="2745675" x="1493162"/>
            <a:ext cy="2757900" cx="22283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&lt;head&gt;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	&lt;script&gt;</a:t>
            </a:r>
          </a:p>
          <a:p>
            <a:pPr rtl="0" lvl="0">
              <a:buNone/>
            </a:pPr>
            <a:r>
              <a:rPr lang="es"/>
              <a:t>	código javascript</a:t>
            </a:r>
          </a:p>
          <a:p>
            <a:pPr rtl="0" lvl="0">
              <a:buNone/>
            </a:pPr>
            <a:r>
              <a:rPr lang="es"/>
              <a:t>	&lt;/script&gt;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&lt;/head&gt;</a:t>
            </a:r>
          </a:p>
          <a:p>
            <a:pPr rtl="0" lvl="0">
              <a:buNone/>
            </a:pPr>
            <a:r>
              <a:rPr lang="es"/>
              <a:t>&lt;body&gt;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&lt;/body&gt;</a:t>
            </a:r>
          </a:p>
        </p:txBody>
      </p:sp>
      <p:sp>
        <p:nvSpPr>
          <p:cNvPr id="71" name="Shape 71"/>
          <p:cNvSpPr/>
          <p:nvPr/>
        </p:nvSpPr>
        <p:spPr>
          <a:xfrm>
            <a:off y="2745675" x="5422437"/>
            <a:ext cy="2757900" cx="22283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&lt;head&gt;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&lt;/head&gt;</a:t>
            </a:r>
          </a:p>
          <a:p>
            <a:pPr rtl="0" lvl="0">
              <a:buNone/>
            </a:pPr>
            <a:r>
              <a:rPr lang="es"/>
              <a:t>&lt;body&gt;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	&lt;script&gt;</a:t>
            </a:r>
          </a:p>
          <a:p>
            <a:pPr rtl="0" lvl="0">
              <a:buNone/>
            </a:pPr>
            <a:r>
              <a:rPr lang="es"/>
              <a:t>	código javascript</a:t>
            </a:r>
          </a:p>
          <a:p>
            <a:pPr rtl="0" lvl="0">
              <a:buNone/>
            </a:pPr>
            <a:r>
              <a:rPr lang="es"/>
              <a:t>	&lt;/script&gt;</a:t>
            </a:r>
          </a:p>
          <a:p>
            <a:pPr rtl="0" lvl="0">
              <a:buNone/>
            </a:pPr>
            <a:r>
              <a:rPr lang="es"/>
              <a:t>&lt;/body&gt;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905000" x="1225825"/>
            <a:ext cy="408599" cx="67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DENTRO DE HTML: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AGREGANDO JQUERY A UN SITIO</a:t>
            </a:r>
          </a:p>
        </p:txBody>
      </p:sp>
      <p:sp>
        <p:nvSpPr>
          <p:cNvPr id="78" name="Shape 78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y="2970700" x="944250"/>
            <a:ext cy="2178300" cx="35534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&lt;head&gt;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	&lt;script src=”</a:t>
            </a:r>
            <a:r>
              <a:rPr b="1" lang="es"/>
              <a:t>archivoexterno.js”</a:t>
            </a:r>
            <a:r>
              <a:rPr lang="es"/>
              <a:t>&gt;</a:t>
            </a:r>
          </a:p>
          <a:p>
            <a:pPr rtl="0" lvl="0">
              <a:buNone/>
            </a:pPr>
            <a:r>
              <a:rPr lang="es"/>
              <a:t>	&lt;/script&gt;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&lt;/head&gt;</a:t>
            </a:r>
          </a:p>
          <a:p>
            <a:pPr rtl="0" lvl="0">
              <a:buNone/>
            </a:pPr>
            <a:r>
              <a:rPr lang="es"/>
              <a:t>&lt;body&gt;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&lt;/body&gt;</a:t>
            </a:r>
          </a:p>
          <a:p>
            <a:r>
              <a:t/>
            </a:r>
          </a:p>
        </p:txBody>
      </p:sp>
      <p:sp>
        <p:nvSpPr>
          <p:cNvPr id="81" name="Shape 81"/>
          <p:cNvSpPr/>
          <p:nvPr/>
        </p:nvSpPr>
        <p:spPr>
          <a:xfrm>
            <a:off y="2900350" x="5304200"/>
            <a:ext cy="2757900" cx="22283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s"/>
              <a:t>Código de puro Lenguaje JavaScript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905000" x="1225825"/>
            <a:ext cy="408599" cx="67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ARCHIVO EXTERNO: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2435075" x="1242400"/>
            <a:ext cy="296100" cx="2302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misitio.html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2435075" x="4968975"/>
            <a:ext cy="296100" cx="2302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archivoexterno.js</a:t>
            </a:r>
          </a:p>
        </p:txBody>
      </p:sp>
      <p:sp>
        <p:nvSpPr>
          <p:cNvPr id="85" name="Shape 85"/>
          <p:cNvSpPr/>
          <p:nvPr/>
        </p:nvSpPr>
        <p:spPr>
          <a:xfrm>
            <a:off y="2144502" x="3346175"/>
            <a:ext cy="1334200" cx="1938125"/>
          </a:xfrm>
          <a:custGeom>
            <a:pathLst>
              <a:path w="77525" extrusionOk="0" h="53368">
                <a:moveTo>
                  <a:pt y="53368" x="0"/>
                </a:moveTo>
                <a:cubicBezTo>
                  <a:pt y="47956" x="2650"/>
                  <a:pt y="29734" x="8062"/>
                  <a:pt y="20900" x="15903"/>
                </a:cubicBezTo>
                <a:cubicBezTo>
                  <a:pt y="12065" x="23743"/>
                  <a:pt y="1794" x="36774"/>
                  <a:pt y="359" x="47045"/>
                </a:cubicBezTo>
                <a:cubicBezTo>
                  <a:pt y="-1076" x="57315"/>
                  <a:pt y="10298" x="72445"/>
                  <a:pt y="12286" x="77525"/>
                </a:cubicBezTo>
              </a:path>
            </a:pathLst>
          </a:custGeom>
          <a:noFill/>
          <a:ln w="28575" cap="flat">
            <a:solidFill>
              <a:srgbClr val="FF9900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AGREGANDO JQUERY A UN SITIO</a:t>
            </a:r>
          </a:p>
        </p:txBody>
      </p:sp>
      <p:sp>
        <p:nvSpPr>
          <p:cNvPr id="91" name="Shape 9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2" name="Shape 9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3" name="Shape 93"/>
          <p:cNvSpPr txBox="1"/>
          <p:nvPr/>
        </p:nvSpPr>
        <p:spPr>
          <a:xfrm>
            <a:off y="1905000" x="1225825"/>
            <a:ext cy="408599" cx="67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EN NUESTRO CASO:</a:t>
            </a:r>
          </a:p>
        </p:txBody>
      </p:sp>
      <p:sp>
        <p:nvSpPr>
          <p:cNvPr id="94" name="Shape 94"/>
          <p:cNvSpPr/>
          <p:nvPr/>
        </p:nvSpPr>
        <p:spPr>
          <a:xfrm>
            <a:off y="2569200" x="1089162"/>
            <a:ext cy="3043824" cx="698222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AGREGANDO JQUERY A UN SITIO</a:t>
            </a:r>
          </a:p>
        </p:txBody>
      </p:sp>
      <p:sp>
        <p:nvSpPr>
          <p:cNvPr id="100" name="Shape 100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y="2970700" x="944250"/>
            <a:ext cy="2178300" cx="35534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&lt;head&gt;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	&lt;script src=”</a:t>
            </a:r>
            <a:r>
              <a:rPr b="1" lang="es"/>
              <a:t>jquery.js”</a:t>
            </a:r>
            <a:r>
              <a:rPr lang="es"/>
              <a:t>&gt;</a:t>
            </a:r>
          </a:p>
          <a:p>
            <a:pPr rtl="0" lvl="0">
              <a:buNone/>
            </a:pPr>
            <a:r>
              <a:rPr lang="es"/>
              <a:t>	&lt;/script&gt;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&lt;/head&gt;</a:t>
            </a:r>
          </a:p>
          <a:p>
            <a:pPr rtl="0" lvl="0">
              <a:buNone/>
            </a:pPr>
            <a:r>
              <a:rPr lang="es"/>
              <a:t>&lt;body&gt;</a:t>
            </a:r>
          </a:p>
          <a:p>
            <a:pPr rtl="0" lvl="0">
              <a:buNone/>
            </a:pPr>
            <a:r>
              <a:rPr lang="es"/>
              <a:t>	...</a:t>
            </a:r>
          </a:p>
          <a:p>
            <a:pPr rtl="0" lvl="0">
              <a:buNone/>
            </a:pPr>
            <a:r>
              <a:rPr lang="es"/>
              <a:t>&lt;/body&gt;</a:t>
            </a:r>
          </a:p>
          <a:p>
            <a:r>
              <a:t/>
            </a:r>
          </a:p>
        </p:txBody>
      </p:sp>
      <p:sp>
        <p:nvSpPr>
          <p:cNvPr id="103" name="Shape 103"/>
          <p:cNvSpPr/>
          <p:nvPr/>
        </p:nvSpPr>
        <p:spPr>
          <a:xfrm>
            <a:off y="2900350" x="5304200"/>
            <a:ext cy="2757900" cx="2228399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s"/>
              <a:t>Código de puro Lenguaje JavaScript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1905000" x="1225825"/>
            <a:ext cy="408599" cx="6708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EN NUESTRO CASO: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2435075" x="1242400"/>
            <a:ext cy="296100" cx="2302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misitio.html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2435075" x="4968975"/>
            <a:ext cy="296100" cx="2302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jquery.js</a:t>
            </a:r>
          </a:p>
        </p:txBody>
      </p:sp>
      <p:sp>
        <p:nvSpPr>
          <p:cNvPr id="107" name="Shape 107"/>
          <p:cNvSpPr/>
          <p:nvPr/>
        </p:nvSpPr>
        <p:spPr>
          <a:xfrm>
            <a:off y="2144502" x="3346175"/>
            <a:ext cy="1334200" cx="1938125"/>
          </a:xfrm>
          <a:custGeom>
            <a:pathLst>
              <a:path w="77525" extrusionOk="0" h="53368">
                <a:moveTo>
                  <a:pt y="53368" x="0"/>
                </a:moveTo>
                <a:cubicBezTo>
                  <a:pt y="47956" x="2650"/>
                  <a:pt y="29734" x="8062"/>
                  <a:pt y="20900" x="15903"/>
                </a:cubicBezTo>
                <a:cubicBezTo>
                  <a:pt y="12065" x="23743"/>
                  <a:pt y="1794" x="36774"/>
                  <a:pt y="359" x="47045"/>
                </a:cubicBezTo>
                <a:cubicBezTo>
                  <a:pt y="-1076" x="57315"/>
                  <a:pt y="10298" x="72445"/>
                  <a:pt y="12286" x="77525"/>
                </a:cubicBezTo>
              </a:path>
            </a:pathLst>
          </a:custGeom>
          <a:noFill/>
          <a:ln w="28575" cap="flat">
            <a:solidFill>
              <a:srgbClr val="FF9900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