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>
            <a:off y="0" x="0"/>
            <a:ext cy="4691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9" name="Shape 9"/>
          <p:cNvCxnSpPr/>
          <p:nvPr/>
        </p:nvCxnSpPr>
        <p:spPr>
          <a:xfrm>
            <a:off y="4662139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y="2490375" x="685800"/>
            <a:ext cy="2198400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4572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72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y="4836035" x="685800"/>
            <a:ext cy="1032599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90500" mar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trike="noStrike" u="none" b="0" cap="none" baseline="0" sz="30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ITLE_AND_BODY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4" name="Shape 14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defRPr sz="3600"/>
            </a:lvl1pPr>
            <a:lvl2pPr rtl="0">
              <a:defRPr sz="3600"/>
            </a:lvl2pPr>
            <a:lvl3pPr rtl="0">
              <a:defRPr sz="3600"/>
            </a:lvl3pPr>
            <a:lvl4pPr rtl="0">
              <a:defRPr sz="3600"/>
            </a:lvl4pPr>
            <a:lvl5pPr rtl="0">
              <a:defRPr sz="3600"/>
            </a:lvl5pPr>
            <a:lvl6pPr rtl="0">
              <a:defRPr sz="3600"/>
            </a:lvl6pPr>
            <a:lvl7pPr rtl="0">
              <a:defRPr sz="3600"/>
            </a:lvl7pPr>
            <a:lvl8pPr rtl="0">
              <a:defRPr sz="3600"/>
            </a:lvl8pPr>
            <a:lvl9pPr rtl="0">
              <a:defRPr sz="3600"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ITLE_AND_TWO_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19" name="Shape 19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_ONLY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0" x="0"/>
            <a:ext cy="15329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25" name="Shape 25"/>
          <p:cNvCxnSpPr/>
          <p:nvPr/>
        </p:nvCxnSpPr>
        <p:spPr>
          <a:xfrm>
            <a:off y="1503833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y="5875078" x="457200"/>
            <a:ext cy="692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1pPr>
            <a:lvl2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2pPr>
            <a:lvl3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3pPr>
            <a:lvl4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4pPr>
            <a:lvl5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5pPr>
            <a:lvl6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6pPr>
            <a:lvl7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b="0" sz="1800">
                <a:solidFill>
                  <a:schemeClr val="dk2"/>
                </a:solidFill>
              </a:defRPr>
            </a:lvl7pPr>
            <a:lvl8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b="0" sz="1800">
                <a:solidFill>
                  <a:schemeClr val="dk2"/>
                </a:solidFill>
              </a:defRPr>
            </a:lvl8pPr>
            <a:lvl9pPr algn="l" rtl="0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b="0"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y="0" x="4274"/>
            <a:ext cy="58752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cxnSp>
        <p:nvCxnSpPr>
          <p:cNvPr id="30" name="Shape 30"/>
          <p:cNvCxnSpPr/>
          <p:nvPr/>
        </p:nvCxnSpPr>
        <p:spPr>
          <a:xfrm>
            <a:off y="5845828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286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1" cap="none" baseline="0" sz="36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30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24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../media/image01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y="920700" x="685800"/>
            <a:ext cy="2198400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JQUERY</a:t>
            </a:r>
          </a:p>
          <a:p>
            <a:pPr rtl="0" lvl="0">
              <a:buNone/>
            </a:pPr>
            <a:r>
              <a:rPr sz="2400" lang="es" i="1">
                <a:latin typeface="Josefin Slab"/>
                <a:ea typeface="Josefin Slab"/>
                <a:cs typeface="Josefin Slab"/>
                <a:sym typeface="Josefin Slab"/>
              </a:rPr>
              <a:t>WRITE LESS, DO MORE</a:t>
            </a:r>
          </a:p>
        </p:txBody>
      </p:sp>
      <p:sp>
        <p:nvSpPr>
          <p:cNvPr id="34" name="Shape 34"/>
          <p:cNvSpPr/>
          <p:nvPr/>
        </p:nvSpPr>
        <p:spPr>
          <a:xfrm>
            <a:off y="5868625" x="8056350"/>
            <a:ext cy="744150" cx="7582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35" name="Shape 35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restart="never" dur="indefinite" nodeType="tmRoot">
          <p:childTnLst>
            <p:seq nextAc="seek" concurrent="1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fill="hold" presetSubtype="8" presetClass="entr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EVENTOS JQUERY</a:t>
            </a:r>
          </a:p>
        </p:txBody>
      </p:sp>
      <p:sp>
        <p:nvSpPr>
          <p:cNvPr id="41" name="Shape 41"/>
          <p:cNvSpPr/>
          <p:nvPr/>
        </p:nvSpPr>
        <p:spPr>
          <a:xfrm>
            <a:off y="5868625" x="8056350"/>
            <a:ext cy="744150" cx="7582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42" name="Shape 42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43" name="Shape 43"/>
          <p:cNvSpPr txBox="1"/>
          <p:nvPr/>
        </p:nvSpPr>
        <p:spPr>
          <a:xfrm>
            <a:off y="2209325" x="457200"/>
            <a:ext cy="2992500" cx="8229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buNone/>
            </a:pPr>
            <a:r>
              <a:rPr b="1" sz="3000" lang="es"/>
              <a:t>- Interactividad.</a:t>
            </a:r>
          </a:p>
          <a:p>
            <a:pPr algn="just" rtl="0" lvl="0">
              <a:buNone/>
            </a:pPr>
            <a:r>
              <a:rPr b="1" sz="3000" lang="es"/>
              <a:t>- Creacion de paginas web interactivas.</a:t>
            </a:r>
          </a:p>
          <a:p>
            <a:pPr algn="just" rtl="0" lvl="0">
              <a:buNone/>
            </a:pPr>
            <a:r>
              <a:rPr b="1" sz="3000" lang="es"/>
              <a:t>- jQuery        Interactividad.</a:t>
            </a:r>
          </a:p>
          <a:p>
            <a:pPr algn="just" rtl="0" lvl="0">
              <a:buNone/>
            </a:pPr>
            <a:r>
              <a:rPr b="1" sz="3000" lang="es"/>
              <a:t>- Acción y Reacción</a:t>
            </a:r>
          </a:p>
          <a:p>
            <a:pPr algn="just" rtl="0" lvl="0">
              <a:buNone/>
            </a:pPr>
            <a:r>
              <a:rPr b="1" sz="3000" lang="es"/>
              <a:t>- Navegadores programados para reaccionar a las acciones.</a:t>
            </a:r>
          </a:p>
        </p:txBody>
      </p:sp>
      <p:cxnSp>
        <p:nvCxnSpPr>
          <p:cNvPr id="44" name="Shape 44"/>
          <p:cNvCxnSpPr/>
          <p:nvPr/>
        </p:nvCxnSpPr>
        <p:spPr>
          <a:xfrm rot="10800000" flipH="1">
            <a:off y="3421500" x="2180725"/>
            <a:ext cy="14999" cx="496199"/>
          </a:xfrm>
          <a:prstGeom prst="straightConnector1">
            <a:avLst/>
          </a:prstGeom>
          <a:noFill/>
          <a:ln w="3810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EVENTOS JQUERY</a:t>
            </a:r>
          </a:p>
        </p:txBody>
      </p:sp>
      <p:sp>
        <p:nvSpPr>
          <p:cNvPr id="50" name="Shape 50"/>
          <p:cNvSpPr/>
          <p:nvPr/>
        </p:nvSpPr>
        <p:spPr>
          <a:xfrm>
            <a:off y="5868625" x="8056350"/>
            <a:ext cy="744150" cx="7582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52" name="Shape 52"/>
          <p:cNvSpPr txBox="1"/>
          <p:nvPr/>
        </p:nvSpPr>
        <p:spPr>
          <a:xfrm>
            <a:off y="2209325" x="457200"/>
            <a:ext cy="3872399" cx="8229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buNone/>
            </a:pPr>
            <a:r>
              <a:rPr b="1" sz="3000" lang="es"/>
              <a:t>* EL PROBLEMA:  Los handlers, Asociar eventos a objetos de jQuery.</a:t>
            </a:r>
          </a:p>
          <a:p>
            <a:r>
              <a:t/>
            </a:r>
          </a:p>
          <a:p>
            <a:pPr algn="just" rtl="0" lvl="0">
              <a:buNone/>
            </a:pPr>
            <a:r>
              <a:rPr b="1" sz="3000" lang="es">
                <a:solidFill>
                  <a:srgbClr val="FF0000"/>
                </a:solidFill>
              </a:rPr>
              <a:t>Método bind():</a:t>
            </a:r>
          </a:p>
          <a:p>
            <a:r>
              <a:t/>
            </a:r>
          </a:p>
          <a:p>
            <a:pPr algn="just" rtl="0" lvl="0">
              <a:buNone/>
            </a:pPr>
            <a:r>
              <a:rPr b="1" sz="2400" lang="e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$(‘miSelector’).bind(‘click’,function(){</a:t>
            </a:r>
          </a:p>
          <a:p>
            <a:pPr algn="just" rtl="0" lvl="0">
              <a:buNone/>
            </a:pPr>
            <a:r>
              <a:rPr b="1" sz="2400" lang="e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//Código jQuery </a:t>
            </a:r>
          </a:p>
          <a:p>
            <a:pPr algn="just" rtl="0" lvl="0">
              <a:buNone/>
            </a:pPr>
            <a:r>
              <a:rPr b="1" sz="2400" lang="e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EVENTOS JQUERY</a:t>
            </a:r>
          </a:p>
        </p:txBody>
      </p:sp>
      <p:sp>
        <p:nvSpPr>
          <p:cNvPr id="58" name="Shape 58"/>
          <p:cNvSpPr/>
          <p:nvPr/>
        </p:nvSpPr>
        <p:spPr>
          <a:xfrm>
            <a:off y="5868625" x="8056350"/>
            <a:ext cy="744150" cx="7582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60" name="Shape 60"/>
          <p:cNvSpPr txBox="1"/>
          <p:nvPr/>
        </p:nvSpPr>
        <p:spPr>
          <a:xfrm>
            <a:off y="2209325" x="457200"/>
            <a:ext cy="3872399" cx="82296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buNone/>
            </a:pPr>
            <a:r>
              <a:rPr b="1" sz="2400" lang="e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$(‘miSelector’).click(function(){</a:t>
            </a:r>
          </a:p>
          <a:p>
            <a:pPr algn="just" rtl="0" lvl="0">
              <a:buNone/>
            </a:pPr>
            <a:r>
              <a:rPr b="1" sz="2400" lang="e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//Código jQuery </a:t>
            </a:r>
          </a:p>
          <a:p>
            <a:pPr algn="just" rtl="0" lvl="0">
              <a:buNone/>
            </a:pPr>
            <a:r>
              <a:rPr b="1" sz="2400" lang="es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r>
              <a:t/>
            </a:r>
          </a:p>
          <a:p>
            <a:pPr algn="just" rtl="0" lvl="0">
              <a:buNone/>
            </a:pPr>
            <a:r>
              <a:rPr b="1" sz="3000" lang="es">
                <a:solidFill>
                  <a:srgbClr val="FF0000"/>
                </a:solidFill>
              </a:rPr>
              <a:t>Método live().</a:t>
            </a:r>
          </a:p>
          <a:p>
            <a:r>
              <a:t/>
            </a:r>
          </a:p>
          <a:p>
            <a:pPr algn="just" rtl="0" lvl="0">
              <a:buClr>
                <a:srgbClr val="000000"/>
              </a:buClr>
              <a:buSzPct val="36666"/>
              <a:buFont typeface="Arial"/>
              <a:buNone/>
            </a:pPr>
            <a:r>
              <a:rPr b="1" sz="3000" lang="es">
                <a:solidFill>
                  <a:srgbClr val="FF0000"/>
                </a:solidFill>
              </a:rPr>
              <a:t>Método delegate().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EVENTOS JQUERY</a:t>
            </a:r>
          </a:p>
        </p:txBody>
      </p:sp>
      <p:sp>
        <p:nvSpPr>
          <p:cNvPr id="66" name="Shape 66"/>
          <p:cNvSpPr/>
          <p:nvPr/>
        </p:nvSpPr>
        <p:spPr>
          <a:xfrm>
            <a:off y="5868625" x="8056350"/>
            <a:ext cy="744150" cx="7582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67" name="Shape 67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68" name="Shape 68"/>
          <p:cNvSpPr txBox="1"/>
          <p:nvPr/>
        </p:nvSpPr>
        <p:spPr>
          <a:xfrm>
            <a:off y="2209325" x="344400"/>
            <a:ext cy="3872399" cx="8470200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buNone/>
            </a:pPr>
            <a:r>
              <a:rPr b="1" sz="3000" lang="es">
                <a:solidFill>
                  <a:srgbClr val="9900FF"/>
                </a:solidFill>
              </a:rPr>
              <a:t>Método on():</a:t>
            </a:r>
          </a:p>
          <a:p>
            <a:r>
              <a:t/>
            </a:r>
          </a:p>
          <a:p>
            <a:pPr algn="just" rtl="0" lvl="0">
              <a:buNone/>
            </a:pPr>
            <a:r>
              <a:rPr b="1" sz="3000" lang="es"/>
              <a:t>- Reemplaza a los antiguos bind(), live(), delegate() .</a:t>
            </a:r>
          </a:p>
          <a:p>
            <a:r>
              <a:t/>
            </a:r>
          </a:p>
          <a:p>
            <a:pPr rtl="0" lvl="0">
              <a:lnSpc>
                <a:spcPct val="150000"/>
              </a:lnSpc>
              <a:buClr>
                <a:srgbClr val="000000"/>
              </a:buClr>
              <a:buSzPct val="55000"/>
              <a:buFont typeface="Arial"/>
              <a:buNone/>
            </a:pPr>
            <a:r>
              <a:rPr b="1" sz="2000" lang="es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sz="2000" lang="es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2000" lang="es">
                <a:latin typeface="Courier New"/>
                <a:ea typeface="Courier New"/>
                <a:cs typeface="Courier New"/>
                <a:sym typeface="Courier New"/>
              </a:rPr>
              <a:t>elements</a:t>
            </a:r>
            <a:r>
              <a:rPr b="1" sz="2000" lang="es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sz="2000" lang="es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sz="2000" lang="es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sz="2000" lang="es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2000" lang="es">
                <a:latin typeface="Courier New"/>
                <a:ea typeface="Courier New"/>
                <a:cs typeface="Courier New"/>
                <a:sym typeface="Courier New"/>
              </a:rPr>
              <a:t>events </a:t>
            </a:r>
            <a:r>
              <a:rPr b="1" sz="2000" lang="es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sz="2000" lang="es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sz="2000" lang="es">
                <a:latin typeface="Courier New"/>
                <a:ea typeface="Courier New"/>
                <a:cs typeface="Courier New"/>
                <a:sym typeface="Courier New"/>
              </a:rPr>
              <a:t> selector</a:t>
            </a:r>
            <a:r>
              <a:rPr b="1" sz="2000" lang="es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sz="2000"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2000" lang="es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sz="2000" lang="es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sz="2000" lang="es">
                <a:latin typeface="Courier New"/>
                <a:ea typeface="Courier New"/>
                <a:cs typeface="Courier New"/>
                <a:sym typeface="Courier New"/>
              </a:rPr>
              <a:t> data</a:t>
            </a:r>
            <a:r>
              <a:rPr b="1" sz="2000" lang="es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sz="2000" lang="es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sz="2000" lang="es">
                <a:latin typeface="Courier New"/>
                <a:ea typeface="Courier New"/>
                <a:cs typeface="Courier New"/>
                <a:sym typeface="Courier New"/>
              </a:rPr>
              <a:t> handler</a:t>
            </a:r>
            <a:r>
              <a:rPr b="1" sz="2000" lang="es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sz="2000" lang="es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s"/>
              <a:t>EVENTOS JQUERY</a:t>
            </a:r>
          </a:p>
        </p:txBody>
      </p:sp>
      <p:sp>
        <p:nvSpPr>
          <p:cNvPr id="74" name="Shape 74"/>
          <p:cNvSpPr/>
          <p:nvPr/>
        </p:nvSpPr>
        <p:spPr>
          <a:xfrm>
            <a:off y="5868625" x="8056350"/>
            <a:ext cy="744150" cx="7582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y="157675" x="8376049"/>
            <a:ext cy="590274" cx="53202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</p:sp>
      <p:sp>
        <p:nvSpPr>
          <p:cNvPr id="76" name="Shape 76"/>
          <p:cNvSpPr txBox="1"/>
          <p:nvPr/>
        </p:nvSpPr>
        <p:spPr>
          <a:xfrm>
            <a:off y="2209325" x="344400"/>
            <a:ext cy="3872399" cx="8563799"/>
          </a:xfrm>
          <a:prstGeom prst="rect">
            <a:avLst/>
          </a:prstGeom>
          <a:noFill/>
        </p:spPr>
        <p:txBody>
          <a:bodyPr bIns="91425" rIns="91425" lIns="91425" tIns="91425" anchor="t" anchorCtr="0">
            <a:noAutofit/>
          </a:bodyPr>
          <a:lstStyle/>
          <a:p>
            <a:pPr algn="just" rtl="0" lvl="0">
              <a:buNone/>
            </a:pPr>
            <a:r>
              <a:rPr b="1" sz="3000" lang="es">
                <a:solidFill>
                  <a:srgbClr val="9900FF"/>
                </a:solidFill>
              </a:rPr>
              <a:t>Método off():</a:t>
            </a:r>
          </a:p>
          <a:p>
            <a:r>
              <a:t/>
            </a:r>
          </a:p>
          <a:p>
            <a:pPr algn="just" rtl="0" lvl="0">
              <a:buNone/>
            </a:pPr>
            <a:r>
              <a:rPr b="1" sz="3000" lang="es"/>
              <a:t>- Reemplaza a los antiguos unbind(), die(), undelegate() .</a:t>
            </a:r>
          </a:p>
          <a:p>
            <a:r>
              <a:t/>
            </a:r>
          </a:p>
          <a:p>
            <a:pPr rtl="0" lvl="0">
              <a:lnSpc>
                <a:spcPct val="122727"/>
              </a:lnSpc>
              <a:buClr>
                <a:srgbClr val="000000"/>
              </a:buClr>
              <a:buSzPct val="55000"/>
              <a:buFont typeface="Arial"/>
              <a:buNone/>
            </a:pPr>
            <a:r>
              <a:rPr b="1" sz="2000" lang="es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sz="2000" lang="es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2000" lang="es">
                <a:latin typeface="Courier New"/>
                <a:ea typeface="Courier New"/>
                <a:cs typeface="Courier New"/>
                <a:sym typeface="Courier New"/>
              </a:rPr>
              <a:t>elements</a:t>
            </a:r>
            <a:r>
              <a:rPr b="1" sz="2000" lang="es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sz="2000" lang="es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sz="2000" lang="es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off</a:t>
            </a:r>
            <a:r>
              <a:rPr b="1" sz="2000" lang="es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sz="2000"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2000" lang="es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sz="2000" lang="es">
                <a:latin typeface="Courier New"/>
                <a:ea typeface="Courier New"/>
                <a:cs typeface="Courier New"/>
                <a:sym typeface="Courier New"/>
              </a:rPr>
              <a:t> events </a:t>
            </a:r>
            <a:r>
              <a:rPr b="1" sz="2000" lang="es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sz="2000"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2000" lang="es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sz="2000" lang="es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sz="2000" lang="es">
                <a:latin typeface="Courier New"/>
                <a:ea typeface="Courier New"/>
                <a:cs typeface="Courier New"/>
                <a:sym typeface="Courier New"/>
              </a:rPr>
              <a:t> selector</a:t>
            </a:r>
            <a:r>
              <a:rPr b="1" sz="2000" lang="es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sz="2000"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2000" lang="es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sz="2000" lang="es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sz="2000" lang="es">
                <a:latin typeface="Courier New"/>
                <a:ea typeface="Courier New"/>
                <a:cs typeface="Courier New"/>
                <a:sym typeface="Courier New"/>
              </a:rPr>
              <a:t> handler</a:t>
            </a:r>
            <a:r>
              <a:rPr b="1" sz="2000" lang="es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sz="2000" lang="e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2000" lang="es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sz="2000" lang="es">
                <a:solidFill>
                  <a:srgbClr val="3399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