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4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1"/><Relationship Target="tableStyles.xml" Type="http://schemas.openxmlformats.org/officeDocument/2006/relationships/tableStyles" Id="rId3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4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_ONLY"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43" name="Shape 43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1pPr>
            <a:lvl2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4pPr>
            <a:lvl5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7pPr>
            <a:lvl8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/>
          <p:nvPr/>
        </p:nvSpPr>
        <p:spPr>
          <a:xfrm>
            <a:off y="0" x="4274"/>
            <a:ext cy="58752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48" name="Shape 48"/>
          <p:cNvCxnSpPr/>
          <p:nvPr/>
        </p:nvCxnSpPr>
        <p:spPr>
          <a:xfrm>
            <a:off y="5845828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ITLE_AND_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ITLE_AND_TWO_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_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/>
        </p:nvSpPr>
        <p:spPr>
          <a:xfrm>
            <a:off y="0" x="0"/>
            <a:ext cy="4691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7" name="Shape 27"/>
          <p:cNvCxnSpPr/>
          <p:nvPr/>
        </p:nvCxnSpPr>
        <p:spPr>
          <a:xfrm>
            <a:off y="4662139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8" name="Shape 28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ITLE_AND_BODY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32" name="Shape 32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3" name="Shape 3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ITLE_AND_TWO_COLUMNS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37" name="Shape 37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_rels/slideMaster2.xml.rels><?xml version="1.0" encoding="UTF-8" standalone="yes"?><Relationships xmlns="http://schemas.openxmlformats.org/package/2006/relationships"><Relationship Target="../slideLayouts/slideLayout8.xml" Type="http://schemas.openxmlformats.org/officeDocument/2006/relationships/slideLayout" Id="rId2"/><Relationship Target="../slideLayouts/slideLayout7.xml" Type="http://schemas.openxmlformats.org/officeDocument/2006/relationships/slideLayout" Id="rId1"/><Relationship Target="../slideLayouts/slideLayout10.xml" Type="http://schemas.openxmlformats.org/officeDocument/2006/relationships/slideLayout" Id="rId4"/><Relationship Target="../slideLayouts/slideLayout9.xml" Type="http://schemas.openxmlformats.org/officeDocument/2006/relationships/slideLayout" Id="rId3"/><Relationship Target="../slideLayouts/slideLayout12.xml" Type="http://schemas.openxmlformats.org/officeDocument/2006/relationships/slideLayout" Id="rId6"/><Relationship Target="../slideLayouts/slideLayout11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0.jp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0.jp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0.jp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0.jp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0.jpg" Type="http://schemas.openxmlformats.org/officeDocument/2006/relationships/image" Id="rId4"/><Relationship Target="../media/image01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ctrTitle"/>
          </p:nvPr>
        </p:nvSpPr>
        <p:spPr>
          <a:xfrm>
            <a:off y="920700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JQUERY</a:t>
            </a:r>
          </a:p>
          <a:p>
            <a:pPr rtl="0" lvl="0">
              <a:buNone/>
            </a:pPr>
            <a:r>
              <a:rPr sz="2400" lang="es" i="1">
                <a:latin typeface="Josefin Slab"/>
                <a:ea typeface="Josefin Slab"/>
                <a:cs typeface="Josefin Slab"/>
                <a:sym typeface="Josefin Slab"/>
              </a:rPr>
              <a:t>WRITE LESS, DO MORE</a:t>
            </a:r>
          </a:p>
        </p:txBody>
      </p:sp>
      <p:sp>
        <p:nvSpPr>
          <p:cNvPr id="52" name="Shape 52"/>
          <p:cNvSpPr/>
          <p:nvPr/>
        </p:nvSpPr>
        <p:spPr>
          <a:xfrm>
            <a:off y="5868625" x="8056350"/>
            <a:ext cy="744150" cx="7582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3" name="Shape 53"/>
          <p:cNvSpPr/>
          <p:nvPr/>
        </p:nvSpPr>
        <p:spPr>
          <a:xfrm>
            <a:off y="157675" x="8376049"/>
            <a:ext cy="590274" cx="5320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MANIPULACIÓN CSS CON JQUERY </a:t>
            </a:r>
          </a:p>
        </p:txBody>
      </p:sp>
      <p:sp>
        <p:nvSpPr>
          <p:cNvPr id="59" name="Shape 59"/>
          <p:cNvSpPr/>
          <p:nvPr/>
        </p:nvSpPr>
        <p:spPr>
          <a:xfrm>
            <a:off y="5868625" x="8056350"/>
            <a:ext cy="744150" cx="7582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0" name="Shape 60"/>
          <p:cNvSpPr/>
          <p:nvPr/>
        </p:nvSpPr>
        <p:spPr>
          <a:xfrm>
            <a:off y="157675" x="8376049"/>
            <a:ext cy="590274" cx="5320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61" name="Shape 61"/>
          <p:cNvSpPr txBox="1"/>
          <p:nvPr/>
        </p:nvSpPr>
        <p:spPr>
          <a:xfrm>
            <a:off y="2045875" x="586625"/>
            <a:ext cy="2384399" cx="7900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2400" lang="es"/>
              <a:t>- jQuery permite la manipulación de las propiedades CSS que se le puedan dar a cierto elemento.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2400" lang="es"/>
              <a:t>- A través de Métodos denominados como: </a:t>
            </a:r>
            <a:r>
              <a:rPr b="1" sz="2400" lang="es">
                <a:solidFill>
                  <a:srgbClr val="FF0000"/>
                </a:solidFill>
              </a:rPr>
              <a:t>.css(), .attr(), addClass(), .removeClass(), .toggleClass(), .removeAttr(), etc</a:t>
            </a:r>
            <a:r>
              <a:rPr b="1" sz="2400" lang="es"/>
              <a:t>.</a:t>
            </a:r>
          </a:p>
          <a:p>
            <a:r>
              <a:t/>
            </a:r>
          </a:p>
          <a:p>
            <a:pPr>
              <a:buNone/>
            </a:pPr>
            <a:r>
              <a:rPr b="1" sz="2400" lang="es"/>
              <a:t>- También jQuery permite cambiar de una clase a otra.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MANIPULACIÓN CSS CON JQUERY </a:t>
            </a:r>
          </a:p>
        </p:txBody>
      </p:sp>
      <p:sp>
        <p:nvSpPr>
          <p:cNvPr id="67" name="Shape 67"/>
          <p:cNvSpPr/>
          <p:nvPr/>
        </p:nvSpPr>
        <p:spPr>
          <a:xfrm>
            <a:off y="5868625" x="8056350"/>
            <a:ext cy="744150" cx="7582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8" name="Shape 68"/>
          <p:cNvSpPr/>
          <p:nvPr/>
        </p:nvSpPr>
        <p:spPr>
          <a:xfrm>
            <a:off y="157675" x="8376049"/>
            <a:ext cy="590274" cx="5320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69" name="Shape 69"/>
          <p:cNvSpPr/>
          <p:nvPr/>
        </p:nvSpPr>
        <p:spPr>
          <a:xfrm>
            <a:off y="2122675" x="1861000"/>
            <a:ext cy="1143000" cx="16542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sz="1600" lang="es"/>
              <a:t>color: amarillo</a:t>
            </a:r>
          </a:p>
        </p:txBody>
      </p:sp>
      <p:sp>
        <p:nvSpPr>
          <p:cNvPr id="70" name="Shape 70"/>
          <p:cNvSpPr/>
          <p:nvPr/>
        </p:nvSpPr>
        <p:spPr>
          <a:xfrm>
            <a:off y="2122675" x="4908250"/>
            <a:ext cy="1143000" cx="1654200"/>
          </a:xfrm>
          <a:prstGeom prst="rect">
            <a:avLst/>
          </a:prstGeom>
          <a:solidFill>
            <a:srgbClr val="0000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sz="1600" lang="es">
                <a:solidFill>
                  <a:srgbClr val="FFFFFF"/>
                </a:solidFill>
              </a:rPr>
              <a:t>color: azul</a:t>
            </a:r>
          </a:p>
        </p:txBody>
      </p:sp>
      <p:sp>
        <p:nvSpPr>
          <p:cNvPr id="71" name="Shape 71"/>
          <p:cNvSpPr/>
          <p:nvPr/>
        </p:nvSpPr>
        <p:spPr>
          <a:xfrm>
            <a:off y="3584650" x="1861000"/>
            <a:ext cy="1143000" cx="16542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sz="1600" lang="es"/>
              <a:t>bordes: cuadrados</a:t>
            </a:r>
          </a:p>
        </p:txBody>
      </p:sp>
      <p:sp>
        <p:nvSpPr>
          <p:cNvPr id="72" name="Shape 72"/>
          <p:cNvSpPr/>
          <p:nvPr/>
        </p:nvSpPr>
        <p:spPr>
          <a:xfrm>
            <a:off y="3644950" x="4908250"/>
            <a:ext cy="1143000" cx="1654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sz="1600" lang="es"/>
              <a:t>bordes: redondeados</a:t>
            </a:r>
          </a:p>
        </p:txBody>
      </p:sp>
      <p:sp>
        <p:nvSpPr>
          <p:cNvPr id="73" name="Shape 73"/>
          <p:cNvSpPr/>
          <p:nvPr/>
        </p:nvSpPr>
        <p:spPr>
          <a:xfrm>
            <a:off y="5046625" x="1861000"/>
            <a:ext cy="1143000" cx="16542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sz="1600" lang="es"/>
              <a:t>ancho: 100px</a:t>
            </a:r>
          </a:p>
        </p:txBody>
      </p:sp>
      <p:sp>
        <p:nvSpPr>
          <p:cNvPr id="74" name="Shape 74"/>
          <p:cNvSpPr/>
          <p:nvPr/>
        </p:nvSpPr>
        <p:spPr>
          <a:xfrm>
            <a:off y="5046625" x="4908250"/>
            <a:ext cy="1143000" cx="939599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sz="1600" lang="es"/>
              <a:t>ancho: 50px</a:t>
            </a:r>
          </a:p>
        </p:txBody>
      </p:sp>
      <p:sp>
        <p:nvSpPr>
          <p:cNvPr id="75" name="Shape 75"/>
          <p:cNvSpPr/>
          <p:nvPr/>
        </p:nvSpPr>
        <p:spPr>
          <a:xfrm>
            <a:off y="2611550" x="4004875"/>
            <a:ext cy="275699" cx="4136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76" name="Shape 76"/>
          <p:cNvSpPr/>
          <p:nvPr/>
        </p:nvSpPr>
        <p:spPr>
          <a:xfrm>
            <a:off y="5425050" x="4004875"/>
            <a:ext cy="275699" cx="4136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77" name="Shape 77"/>
          <p:cNvSpPr/>
          <p:nvPr/>
        </p:nvSpPr>
        <p:spPr>
          <a:xfrm>
            <a:off y="4018287" x="4004875"/>
            <a:ext cy="275699" cx="4136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78" name="Shape 78"/>
          <p:cNvSpPr txBox="1"/>
          <p:nvPr/>
        </p:nvSpPr>
        <p:spPr>
          <a:xfrm>
            <a:off y="1632312" x="999700"/>
            <a:ext cy="275699" cx="2515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s"/>
              <a:t>Una Propiedad CSS: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MANIPULACIÓN CSS CON JQUERY </a:t>
            </a:r>
          </a:p>
        </p:txBody>
      </p:sp>
      <p:sp>
        <p:nvSpPr>
          <p:cNvPr id="84" name="Shape 84"/>
          <p:cNvSpPr/>
          <p:nvPr/>
        </p:nvSpPr>
        <p:spPr>
          <a:xfrm>
            <a:off y="5868625" x="8056350"/>
            <a:ext cy="744150" cx="7582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85" name="Shape 85"/>
          <p:cNvSpPr/>
          <p:nvPr/>
        </p:nvSpPr>
        <p:spPr>
          <a:xfrm>
            <a:off y="157675" x="8376049"/>
            <a:ext cy="590274" cx="5320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86" name="Shape 86"/>
          <p:cNvSpPr/>
          <p:nvPr/>
        </p:nvSpPr>
        <p:spPr>
          <a:xfrm>
            <a:off y="2484525" x="1947150"/>
            <a:ext cy="1143000" cx="16542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sz="1600" lang="es"/>
              <a:t>ancho: 100px</a:t>
            </a:r>
          </a:p>
          <a:p>
            <a:pPr rtl="0" lvl="0">
              <a:buNone/>
            </a:pPr>
            <a:r>
              <a:rPr b="1" sz="1600" lang="es"/>
              <a:t>altura: 70px</a:t>
            </a:r>
          </a:p>
          <a:p>
            <a:pPr>
              <a:buNone/>
            </a:pPr>
            <a:r>
              <a:rPr b="1" sz="1600" lang="es"/>
              <a:t>color: amarillo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y="1632325" x="999700"/>
            <a:ext cy="275699" cx="3188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s"/>
              <a:t>Varias Propiedades CSS:</a:t>
            </a:r>
          </a:p>
        </p:txBody>
      </p:sp>
      <p:sp>
        <p:nvSpPr>
          <p:cNvPr id="88" name="Shape 88"/>
          <p:cNvSpPr/>
          <p:nvPr/>
        </p:nvSpPr>
        <p:spPr>
          <a:xfrm>
            <a:off y="2918175" x="3987625"/>
            <a:ext cy="275699" cx="4136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9" name="Shape 89"/>
          <p:cNvSpPr/>
          <p:nvPr/>
        </p:nvSpPr>
        <p:spPr>
          <a:xfrm>
            <a:off y="2117300" x="4787600"/>
            <a:ext cy="1510200" cx="2403899"/>
          </a:xfrm>
          <a:prstGeom prst="rect">
            <a:avLst/>
          </a:prstGeom>
          <a:solidFill>
            <a:srgbClr val="0000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Clr>
                <a:srgbClr val="000000"/>
              </a:buClr>
              <a:buSzPct val="68750"/>
              <a:buFont typeface="Arial"/>
              <a:buNone/>
            </a:pPr>
            <a:r>
              <a:rPr b="1" sz="1600" lang="es">
                <a:solidFill>
                  <a:srgbClr val="FFFFFF"/>
                </a:solidFill>
              </a:rPr>
              <a:t>ancho: 150px</a:t>
            </a:r>
          </a:p>
          <a:p>
            <a:pPr rtl="0" lvl="0">
              <a:buClr>
                <a:srgbClr val="000000"/>
              </a:buClr>
              <a:buSzPct val="68750"/>
              <a:buFont typeface="Arial"/>
              <a:buNone/>
            </a:pPr>
            <a:r>
              <a:rPr b="1" sz="1600" lang="es">
                <a:solidFill>
                  <a:srgbClr val="FFFFFF"/>
                </a:solidFill>
              </a:rPr>
              <a:t>altura: 100px</a:t>
            </a:r>
          </a:p>
          <a:p>
            <a:pPr rtl="0" lvl="0">
              <a:buClr>
                <a:srgbClr val="000000"/>
              </a:buClr>
              <a:buSzPct val="68750"/>
              <a:buFont typeface="Arial"/>
              <a:buNone/>
            </a:pPr>
            <a:r>
              <a:rPr b="1" sz="1600" lang="es">
                <a:solidFill>
                  <a:srgbClr val="FFFFFF"/>
                </a:solidFill>
              </a:rPr>
              <a:t>color: azul</a:t>
            </a:r>
          </a:p>
        </p:txBody>
      </p:sp>
      <p:sp>
        <p:nvSpPr>
          <p:cNvPr id="90" name="Shape 90"/>
          <p:cNvSpPr/>
          <p:nvPr/>
        </p:nvSpPr>
        <p:spPr>
          <a:xfrm>
            <a:off y="4043625" x="1543150"/>
            <a:ext cy="1510200" cx="2196300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sz="1600" lang="es">
                <a:solidFill>
                  <a:srgbClr val="FFFFFF"/>
                </a:solidFill>
              </a:rPr>
              <a:t>ancho: 140px</a:t>
            </a:r>
          </a:p>
          <a:p>
            <a:pPr rtl="0" lvl="0">
              <a:buNone/>
            </a:pPr>
            <a:r>
              <a:rPr b="1" sz="1600" lang="es">
                <a:solidFill>
                  <a:srgbClr val="FFFFFF"/>
                </a:solidFill>
              </a:rPr>
              <a:t>altura: 100px</a:t>
            </a:r>
          </a:p>
          <a:p>
            <a:pPr rtl="0" lvl="0">
              <a:buNone/>
            </a:pPr>
            <a:r>
              <a:rPr b="1" sz="1600" lang="es">
                <a:solidFill>
                  <a:srgbClr val="FFFFFF"/>
                </a:solidFill>
              </a:rPr>
              <a:t>color: rojo</a:t>
            </a:r>
          </a:p>
          <a:p>
            <a:pPr rtl="0" lvl="0">
              <a:buNone/>
            </a:pPr>
            <a:r>
              <a:rPr b="1" sz="1600" lang="es">
                <a:solidFill>
                  <a:srgbClr val="FFFFFF"/>
                </a:solidFill>
              </a:rPr>
              <a:t>bordes:cuadrados</a:t>
            </a:r>
          </a:p>
        </p:txBody>
      </p:sp>
      <p:sp>
        <p:nvSpPr>
          <p:cNvPr id="91" name="Shape 91"/>
          <p:cNvSpPr/>
          <p:nvPr/>
        </p:nvSpPr>
        <p:spPr>
          <a:xfrm>
            <a:off y="4694400" x="3987625"/>
            <a:ext cy="275699" cx="4136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2" name="Shape 92"/>
          <p:cNvSpPr/>
          <p:nvPr/>
        </p:nvSpPr>
        <p:spPr>
          <a:xfrm>
            <a:off y="4043625" x="4787600"/>
            <a:ext cy="1510200" cx="19302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Clr>
                <a:srgbClr val="000000"/>
              </a:buClr>
              <a:buSzPct val="68750"/>
              <a:buFont typeface="Arial"/>
              <a:buNone/>
            </a:pPr>
            <a:r>
              <a:rPr b="1" sz="1600" lang="es">
                <a:solidFill>
                  <a:srgbClr val="FFFFFF"/>
                </a:solidFill>
              </a:rPr>
              <a:t>ancho: 110px</a:t>
            </a:r>
          </a:p>
          <a:p>
            <a:pPr rtl="0" lvl="0">
              <a:buClr>
                <a:srgbClr val="000000"/>
              </a:buClr>
              <a:buSzPct val="68750"/>
              <a:buFont typeface="Arial"/>
              <a:buNone/>
            </a:pPr>
            <a:r>
              <a:rPr b="1" sz="1600" lang="es">
                <a:solidFill>
                  <a:srgbClr val="FFFFFF"/>
                </a:solidFill>
              </a:rPr>
              <a:t>altura: 100px</a:t>
            </a:r>
          </a:p>
          <a:p>
            <a:pPr rtl="0" lvl="0">
              <a:buNone/>
            </a:pPr>
            <a:r>
              <a:rPr b="1" sz="1600" lang="es">
                <a:solidFill>
                  <a:srgbClr val="FFFFFF"/>
                </a:solidFill>
              </a:rPr>
              <a:t>color: azul</a:t>
            </a:r>
          </a:p>
          <a:p>
            <a:pPr rtl="0" lvl="0">
              <a:buClr>
                <a:srgbClr val="000000"/>
              </a:buClr>
              <a:buSzPct val="68750"/>
              <a:buFont typeface="Arial"/>
              <a:buNone/>
            </a:pPr>
            <a:r>
              <a:rPr b="1" sz="1600" lang="es">
                <a:solidFill>
                  <a:srgbClr val="FFFFFF"/>
                </a:solidFill>
              </a:rPr>
              <a:t>bordes: redondeados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MANIPULACIÓN CSS CON JQUERY </a:t>
            </a:r>
          </a:p>
        </p:txBody>
      </p:sp>
      <p:sp>
        <p:nvSpPr>
          <p:cNvPr id="98" name="Shape 98"/>
          <p:cNvSpPr/>
          <p:nvPr/>
        </p:nvSpPr>
        <p:spPr>
          <a:xfrm>
            <a:off y="5868625" x="8056350"/>
            <a:ext cy="744150" cx="7582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99" name="Shape 99"/>
          <p:cNvSpPr/>
          <p:nvPr/>
        </p:nvSpPr>
        <p:spPr>
          <a:xfrm>
            <a:off y="157675" x="8376049"/>
            <a:ext cy="590274" cx="5320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00" name="Shape 100"/>
          <p:cNvSpPr txBox="1"/>
          <p:nvPr/>
        </p:nvSpPr>
        <p:spPr>
          <a:xfrm>
            <a:off y="1632325" x="999700"/>
            <a:ext cy="275699" cx="3188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2400" lang="es"/>
              <a:t>Cambiar de clases: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y="2236800" x="621600"/>
            <a:ext cy="4219499" cx="7900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2400" lang="es" i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.ClasesitaUno</a:t>
            </a:r>
            <a:r>
              <a:rPr b="1" sz="2400" lang="es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rtl="0" lvl="0">
              <a:buNone/>
            </a:pPr>
            <a:r>
              <a:rPr b="1" sz="2400" lang="es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sz="2400"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background-color:</a:t>
            </a:r>
            <a:r>
              <a:rPr b="1" sz="2400"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24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#454545;</a:t>
            </a:r>
          </a:p>
          <a:p>
            <a:pPr rtl="0" lvl="0">
              <a:buNone/>
            </a:pPr>
            <a:r>
              <a:rPr b="1" sz="2400" lang="es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sz="2400"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width:</a:t>
            </a:r>
            <a:r>
              <a:rPr b="1" sz="2400"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24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300px;</a:t>
            </a:r>
          </a:p>
          <a:p>
            <a:pPr rtl="0" lvl="0">
              <a:buNone/>
            </a:pPr>
            <a:r>
              <a:rPr b="1" sz="2400" lang="es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sz="2400"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height:</a:t>
            </a:r>
            <a:r>
              <a:rPr b="1" sz="2400"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24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200px;</a:t>
            </a:r>
          </a:p>
          <a:p>
            <a:pPr rtl="0" lvl="0">
              <a:buNone/>
            </a:pPr>
            <a:r>
              <a:rPr b="1" sz="2400" lang="es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b="1" sz="2400" lang="es" i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.ClasesitaDos</a:t>
            </a:r>
            <a:r>
              <a:rPr b="1" sz="2400" lang="es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b="1" sz="2400" lang="es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sz="2400"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background-color:</a:t>
            </a:r>
            <a:r>
              <a:rPr b="1" sz="2400"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24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black;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b="1" sz="2400" lang="es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sz="2400"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width:</a:t>
            </a:r>
            <a:r>
              <a:rPr b="1" sz="2400"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24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300px;</a:t>
            </a:r>
          </a:p>
          <a:p>
            <a:pPr rtl="0" lvl="0">
              <a:buNone/>
            </a:pPr>
            <a:r>
              <a:rPr b="1" sz="2400" lang="es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sz="2400"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height:</a:t>
            </a:r>
            <a:r>
              <a:rPr b="1" sz="2400"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24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200px;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b="1" sz="2400" lang="e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border-radius:</a:t>
            </a:r>
            <a:r>
              <a:rPr b="1" sz="2400"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24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3px;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b="1" sz="2400" lang="es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r>
              <a:t/>
            </a:r>
          </a:p>
        </p:txBody>
      </p:sp>
      <p:sp>
        <p:nvSpPr>
          <p:cNvPr id="102" name="Shape 102"/>
          <p:cNvSpPr/>
          <p:nvPr/>
        </p:nvSpPr>
        <p:spPr>
          <a:xfrm>
            <a:off y="2981100" x="6427425"/>
            <a:ext cy="275699" cx="37919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3" name="Shape 103"/>
          <p:cNvSpPr/>
          <p:nvPr/>
        </p:nvSpPr>
        <p:spPr>
          <a:xfrm>
            <a:off y="4820250" x="6427425"/>
            <a:ext cy="275699" cx="37919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