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Roboto" panose="02000000000000000000" pitchFamily="2" charset="0"/>
      <p:regular r:id="rId12"/>
    </p:embeddedFont>
    <p:embeddedFont>
      <p:font typeface="Roboto Slab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3" d="100"/>
          <a:sy n="33" d="100"/>
        </p:scale>
        <p:origin x="45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43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Unlocking Business Potential: A Data-Driven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Welcome! I'm Abhay, and I'm excited to share insights from your company's data. This analysis will help guide your next business prospects.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1612" y="401955"/>
            <a:ext cx="4419362" cy="456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Seasonal Revenue Trends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11612" y="1151096"/>
            <a:ext cx="13607177" cy="233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Retail sales show clear seasonality, with significant growth in the latter part of the year.</a:t>
            </a:r>
            <a:endParaRPr lang="en-US" sz="1150" dirty="0"/>
          </a:p>
        </p:txBody>
      </p:sp>
      <p:sp>
        <p:nvSpPr>
          <p:cNvPr id="5" name="Text 2"/>
          <p:cNvSpPr/>
          <p:nvPr/>
        </p:nvSpPr>
        <p:spPr>
          <a:xfrm>
            <a:off x="616387" y="7710725"/>
            <a:ext cx="13607177" cy="233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remained stable at $685K monthly from January to August, then surged 40% in September, peaking at $1.5M in November. December data is insufficient.</a:t>
            </a:r>
            <a:endParaRPr lang="en-US" sz="1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457FB-4421-C767-5FC0-8B93EAD2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16" y="1134266"/>
            <a:ext cx="13555967" cy="5725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C8287-4D10-1DA0-D1C1-DF97567D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48" y="842506"/>
            <a:ext cx="13641704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6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3351"/>
            <a:ext cx="96740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Top Growth Markets (Excluding UK)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65440"/>
            <a:ext cx="6407944" cy="12192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40" y="2255758"/>
            <a:ext cx="680442" cy="680442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14" y="2425898"/>
            <a:ext cx="272177" cy="34016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051084" y="3162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Netherlands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1051084" y="3653314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unit sales and revenue.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8" y="2565440"/>
            <a:ext cx="6408063" cy="121920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298" y="2255758"/>
            <a:ext cx="680442" cy="680442"/>
          </a:xfrm>
          <a:prstGeom prst="rect">
            <a:avLst/>
          </a:prstGeom>
        </p:spPr>
      </p:pic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371" y="2425898"/>
            <a:ext cx="272177" cy="340162"/>
          </a:xfrm>
          <a:prstGeom prst="rect">
            <a:avLst/>
          </a:prstGeom>
        </p:spPr>
      </p:pic>
      <p:sp>
        <p:nvSpPr>
          <p:cNvPr id="11" name="Text 3"/>
          <p:cNvSpPr/>
          <p:nvPr/>
        </p:nvSpPr>
        <p:spPr>
          <a:xfrm>
            <a:off x="7685842" y="3162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Ireland</a:t>
            </a:r>
            <a:endParaRPr lang="en-US" sz="2200" dirty="0"/>
          </a:p>
        </p:txBody>
      </p:sp>
      <p:sp>
        <p:nvSpPr>
          <p:cNvPr id="12" name="Text 4"/>
          <p:cNvSpPr/>
          <p:nvPr/>
        </p:nvSpPr>
        <p:spPr>
          <a:xfrm>
            <a:off x="7685842" y="3653314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Strong sales performance.</a:t>
            </a:r>
            <a:endParaRPr lang="en-US" sz="1750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10006"/>
            <a:ext cx="6407944" cy="121920"/>
          </a:xfrm>
          <a:prstGeom prst="rect">
            <a:avLst/>
          </a:prstGeom>
        </p:spPr>
      </p:pic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40" y="4500324"/>
            <a:ext cx="680442" cy="680442"/>
          </a:xfrm>
          <a:prstGeom prst="rect">
            <a:avLst/>
          </a:prstGeom>
        </p:spPr>
      </p:pic>
      <p:pic>
        <p:nvPicPr>
          <p:cNvPr id="15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1614" y="4670465"/>
            <a:ext cx="272177" cy="340162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1051084" y="5407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Germany</a:t>
            </a:r>
            <a:endParaRPr lang="en-US" sz="2200" dirty="0"/>
          </a:p>
        </p:txBody>
      </p:sp>
      <p:sp>
        <p:nvSpPr>
          <p:cNvPr id="17" name="Text 6"/>
          <p:cNvSpPr/>
          <p:nvPr/>
        </p:nvSpPr>
        <p:spPr>
          <a:xfrm>
            <a:off x="1051084" y="5897880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Significant market potential.</a:t>
            </a:r>
            <a:endParaRPr lang="en-US" sz="1750" dirty="0"/>
          </a:p>
        </p:txBody>
      </p:sp>
      <p:pic>
        <p:nvPicPr>
          <p:cNvPr id="18" name="Image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8" y="4810006"/>
            <a:ext cx="6408063" cy="121920"/>
          </a:xfrm>
          <a:prstGeom prst="rect">
            <a:avLst/>
          </a:prstGeom>
        </p:spPr>
      </p:pic>
      <p:pic>
        <p:nvPicPr>
          <p:cNvPr id="19" name="Image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298" y="4500324"/>
            <a:ext cx="680442" cy="680442"/>
          </a:xfrm>
          <a:prstGeom prst="rect">
            <a:avLst/>
          </a:prstGeom>
        </p:spPr>
      </p:pic>
      <p:pic>
        <p:nvPicPr>
          <p:cNvPr id="20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6371" y="4670465"/>
            <a:ext cx="272177" cy="340162"/>
          </a:xfrm>
          <a:prstGeom prst="rect">
            <a:avLst/>
          </a:prstGeom>
        </p:spPr>
      </p:pic>
      <p:sp>
        <p:nvSpPr>
          <p:cNvPr id="21" name="Text 7"/>
          <p:cNvSpPr/>
          <p:nvPr/>
        </p:nvSpPr>
        <p:spPr>
          <a:xfrm>
            <a:off x="7685842" y="5407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France</a:t>
            </a:r>
            <a:endParaRPr lang="en-US" sz="2200" dirty="0"/>
          </a:p>
        </p:txBody>
      </p:sp>
      <p:sp>
        <p:nvSpPr>
          <p:cNvPr id="22" name="Text 8"/>
          <p:cNvSpPr/>
          <p:nvPr/>
        </p:nvSpPr>
        <p:spPr>
          <a:xfrm>
            <a:off x="7685842" y="5897880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 demand and sales.</a:t>
            </a:r>
            <a:endParaRPr lang="en-US" sz="1750" dirty="0"/>
          </a:p>
        </p:txBody>
      </p:sp>
      <p:sp>
        <p:nvSpPr>
          <p:cNvPr id="23" name="Text 9"/>
          <p:cNvSpPr/>
          <p:nvPr/>
        </p:nvSpPr>
        <p:spPr>
          <a:xfrm>
            <a:off x="793790" y="6773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these countries to further capture and expand market share, as they show high sales and revenue.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5513"/>
            <a:ext cx="78646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Consumer Purchase Analysis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99604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344852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top 10 consumers show minimal differences in purchases, indicating no reliance on a few high-spending individuals.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474130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highest revenue-producing consumer spent only 17% more than the second highest, limiting consumer negotiation power and reflecting a healthy business state.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D8BAAA-5328-7418-F674-0A18198F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02" y="3144364"/>
            <a:ext cx="6732584" cy="2951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Geographic Revenue Hotspots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Beyond the UK, the Netherlands, Ireland, Germany, France, and Australia are key profit generators.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87308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Market Expansion Opportunities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Current Focus: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Majority of sales concentrated in the European zone.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presence in the American region.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Untapped Markets: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market for products in Africa or Asia, including Russia.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new strategy targeting these areas could significantly boost sales and profitability.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40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878860" y="339899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4343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Seasonal Sales Peak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924776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surges in the last four months of the year.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33564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8" name="Text 6"/>
          <p:cNvSpPr/>
          <p:nvPr/>
        </p:nvSpPr>
        <p:spPr>
          <a:xfrm>
            <a:off x="7541955" y="339899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000" y="3434358"/>
            <a:ext cx="3105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High-Growth Countries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000" y="3924776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Netherlands, Ireland, Germany, and France offer significant potential.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10"/>
          <p:cNvSpPr/>
          <p:nvPr/>
        </p:nvSpPr>
        <p:spPr>
          <a:xfrm>
            <a:off x="878860" y="514671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182076"/>
            <a:ext cx="34991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Diversified Customer Base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72495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over-reliance on a few top consumers.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6884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7541955" y="514671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000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Global Expansion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000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Untapped markets in Africa, Asia, and parts of America.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879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Next Steps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83690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 you for your time. I'm available to answer any questions or provide further analysis.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817864"/>
            <a:ext cx="1943457" cy="623768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994" y="4817864"/>
            <a:ext cx="2790111" cy="623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340</Words>
  <Application>Microsoft Office PowerPoint</Application>
  <PresentationFormat>Custom</PresentationFormat>
  <Paragraphs>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 Slab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Abhay Chikte</cp:lastModifiedBy>
  <cp:revision>2</cp:revision>
  <dcterms:created xsi:type="dcterms:W3CDTF">2025-07-19T13:18:12Z</dcterms:created>
  <dcterms:modified xsi:type="dcterms:W3CDTF">2025-07-19T13:34:01Z</dcterms:modified>
</cp:coreProperties>
</file>