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80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9" autoAdjust="0"/>
  </p:normalViewPr>
  <p:slideViewPr>
    <p:cSldViewPr>
      <p:cViewPr varScale="1">
        <p:scale>
          <a:sx n="97" d="100"/>
          <a:sy n="97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18CA-7016-4B40-88E0-5A0BC529F7A6}" type="datetimeFigureOut">
              <a:rPr lang="fr-FR" smtClean="0"/>
              <a:pPr/>
              <a:t>23/06/2013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FB338-CEC1-4985-9DC3-3A46A0B5F1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présente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capgemini</a:t>
            </a:r>
            <a:r>
              <a:rPr lang="fr-FR" baseline="0" dirty="0" smtClean="0"/>
              <a:t> en tant que groupe </a:t>
            </a:r>
            <a:r>
              <a:rPr lang="fr-FR" baseline="0" dirty="0" err="1" smtClean="0"/>
              <a:t>internationnal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Je passe à </a:t>
            </a:r>
            <a:r>
              <a:rPr lang="fr-FR" baseline="0" dirty="0" err="1" smtClean="0"/>
              <a:t>capgemini</a:t>
            </a:r>
            <a:r>
              <a:rPr lang="fr-FR" baseline="0" dirty="0" smtClean="0"/>
              <a:t> Maroc , et son activité</a:t>
            </a:r>
          </a:p>
          <a:p>
            <a:r>
              <a:rPr lang="fr-FR" baseline="0" dirty="0" smtClean="0"/>
              <a:t>Je précise le projet dans lequel j’ai été affecté ( projet SNCF,  avec une petite présentation de fret SNCF)</a:t>
            </a:r>
          </a:p>
          <a:p>
            <a:r>
              <a:rPr lang="fr-FR" baseline="0" dirty="0" smtClean="0"/>
              <a:t>Je présente le pôle cmd &amp; flux qui m’a accueilli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 défini le cadre du projet de stage</a:t>
            </a:r>
            <a:r>
              <a:rPr lang="fr-FR" baseline="0" dirty="0" smtClean="0"/>
              <a:t>, MLMC</a:t>
            </a:r>
          </a:p>
          <a:p>
            <a:r>
              <a:rPr lang="fr-FR" baseline="0" dirty="0" smtClean="0"/>
              <a:t>Je donne une description du service avant et </a:t>
            </a:r>
            <a:r>
              <a:rPr lang="fr-FR" baseline="0" dirty="0" err="1" smtClean="0"/>
              <a:t>apres</a:t>
            </a:r>
            <a:r>
              <a:rPr lang="fr-FR" baseline="0" dirty="0" smtClean="0"/>
              <a:t> réforme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J’explique en</a:t>
            </a:r>
            <a:r>
              <a:rPr lang="fr-FR" baseline="0" dirty="0" smtClean="0"/>
              <a:t> gros le processus de saisie d’une commande ( les prévisions du client sur trimestre, mois et semaine; la saisie du commercial via le portail </a:t>
            </a:r>
            <a:r>
              <a:rPr lang="fr-FR" baseline="0" dirty="0" err="1" smtClean="0"/>
              <a:t>EDIfret</a:t>
            </a:r>
            <a:r>
              <a:rPr lang="fr-FR" baseline="0" dirty="0" smtClean="0"/>
              <a:t>; le </a:t>
            </a:r>
            <a:r>
              <a:rPr lang="fr-FR" baseline="0" dirty="0" err="1" smtClean="0"/>
              <a:t>backOffice</a:t>
            </a:r>
            <a:r>
              <a:rPr lang="fr-FR" baseline="0" dirty="0" smtClean="0"/>
              <a:t> géré par MLMC-prgcmd)</a:t>
            </a:r>
          </a:p>
          <a:p>
            <a:r>
              <a:rPr lang="fr-FR" baseline="0" dirty="0" smtClean="0"/>
              <a:t>J’en déduis l’effet que ça a sur les ressources (taille grande , temps de traitement long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J’explique la problématique au</a:t>
            </a:r>
            <a:r>
              <a:rPr lang="fr-FR" baseline="0" dirty="0" smtClean="0"/>
              <a:t> niveau de l’équipe MLMC dans son activité de développement e de maintenance</a:t>
            </a:r>
          </a:p>
          <a:p>
            <a:r>
              <a:rPr lang="fr-FR" baseline="0" dirty="0" smtClean="0"/>
              <a:t>Procédure manuelle</a:t>
            </a:r>
          </a:p>
          <a:p>
            <a:r>
              <a:rPr lang="fr-FR" baseline="0" dirty="0" smtClean="0"/>
              <a:t>Risques encourus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</a:t>
            </a:r>
            <a:r>
              <a:rPr lang="fr-FR" baseline="0" dirty="0" smtClean="0"/>
              <a:t> objectifs de l’application qui répond à la problématique </a:t>
            </a:r>
          </a:p>
          <a:p>
            <a:r>
              <a:rPr lang="fr-FR" dirty="0" smtClean="0"/>
              <a:t>Je</a:t>
            </a:r>
            <a:r>
              <a:rPr lang="fr-FR" baseline="0" dirty="0" smtClean="0"/>
              <a:t> mentionne que les besoins de l’équipe ne sont pas constants, et qu’ils dépendent du développement de l’application</a:t>
            </a:r>
          </a:p>
          <a:p>
            <a:r>
              <a:rPr lang="fr-FR" baseline="0" dirty="0" smtClean="0"/>
              <a:t>Ceci va expliquer la méthode adoptée pour le développement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Description de la méthode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Description des différentes</a:t>
            </a:r>
            <a:r>
              <a:rPr lang="fr-FR" baseline="0" dirty="0" smtClean="0"/>
              <a:t> phases du développement </a:t>
            </a:r>
          </a:p>
          <a:p>
            <a:r>
              <a:rPr lang="fr-FR" baseline="0" dirty="0" smtClean="0"/>
              <a:t>Ainsi que les itérations sont en nombre de 5, répondant chacune à un des objectifs vus précédemment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Description de l’architecture du grand projet et</a:t>
            </a:r>
            <a:r>
              <a:rPr lang="fr-FR" baseline="0" dirty="0" smtClean="0"/>
              <a:t> son interaction avec d’autres applications ( dont le portail EDIFret)</a:t>
            </a:r>
          </a:p>
          <a:p>
            <a:r>
              <a:rPr lang="fr-FR" baseline="0" dirty="0" smtClean="0"/>
              <a:t>Remarque sur la non existante d’IHM pour la gestion délocalisée des ressources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Description du</a:t>
            </a:r>
            <a:r>
              <a:rPr lang="fr-FR" baseline="0" dirty="0" smtClean="0"/>
              <a:t> schéma qui montre les couches de l’application </a:t>
            </a:r>
          </a:p>
          <a:p>
            <a:r>
              <a:rPr lang="fr-FR" baseline="0" dirty="0" smtClean="0"/>
              <a:t>Les flèches rouges montrent les entrée sorties de </a:t>
            </a:r>
            <a:r>
              <a:rPr lang="fr-FR" baseline="0" dirty="0" smtClean="0"/>
              <a:t>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FB338-CEC1-4985-9DC3-3A46A0B5F16B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C6C1-330B-45C7-ABD0-C45A9F3CF358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09E3-C661-415C-B696-BB09B32FDA0E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E746-433B-4FCE-9F83-ED6BFAFEC4D5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9C16-3963-4A34-96AC-A3A1A8CB5F6E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21C-603E-42BE-A9E1-43CF0BF22318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5F87-BA6D-4F7C-9C0B-52FC6617FF3A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0E2-7404-46EF-BFF0-30475FF3DC3C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BC1B-1A9D-48E9-B3AE-6A2F04977C3C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EBC0-8B5A-4521-97E9-FF9D2C6856F9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3454-6568-40DD-A4BD-0A049B7F75BC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222C-E22A-4283-8483-07DAA6822952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61F0-A3CF-4BD7-B67E-9FCDB79696D0}" type="datetime1">
              <a:rPr lang="fr-FR" smtClean="0"/>
              <a:pPr/>
              <a:t>23/06/2013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2856"/>
            <a:ext cx="914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Mise en place d’une application de gestion 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délocalisée de commandes Fret SNCF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Xhabloo\Desktop\capge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32656"/>
            <a:ext cx="1699535" cy="1296144"/>
          </a:xfrm>
          <a:prstGeom prst="rect">
            <a:avLst/>
          </a:prstGeom>
          <a:noFill/>
        </p:spPr>
      </p:pic>
      <p:pic>
        <p:nvPicPr>
          <p:cNvPr id="6" name="Picture 3" descr="D:\Desktop\Gwafix\logos\ens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6672"/>
            <a:ext cx="1273185" cy="1080120"/>
          </a:xfrm>
          <a:prstGeom prst="rect">
            <a:avLst/>
          </a:prstGeom>
          <a:noFill/>
        </p:spPr>
      </p:pic>
      <p:sp>
        <p:nvSpPr>
          <p:cNvPr id="9" name="Text Box 135"/>
          <p:cNvSpPr txBox="1">
            <a:spLocks noChangeArrowheads="1"/>
          </p:cNvSpPr>
          <p:nvPr/>
        </p:nvSpPr>
        <p:spPr bwMode="auto">
          <a:xfrm>
            <a:off x="3491880" y="4077072"/>
            <a:ext cx="6084168" cy="21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u="sng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Sous la direction 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 :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Mounia FREDJ, Présidente du Jury  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Karim BAINA, Examinateur              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Ahmed ZELLOU, Encadrant ENSIAS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l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Mr. Saad LAMOURI, Encadrant Externe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CAPGEMINI Maroc</a:t>
            </a:r>
          </a:p>
          <a:p>
            <a:pPr marL="0" marR="0" lvl="1" indent="0" algn="l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Mr. Etienne NASSE, Encadrant Externe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CAPGEMINI France</a:t>
            </a:r>
            <a:endParaRPr kumimoji="0" lang="fr-F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36"/>
          <p:cNvSpPr txBox="1">
            <a:spLocks noChangeArrowheads="1"/>
          </p:cNvSpPr>
          <p:nvPr/>
        </p:nvSpPr>
        <p:spPr bwMode="auto">
          <a:xfrm>
            <a:off x="323528" y="4077072"/>
            <a:ext cx="216024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u="sng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Soutenu par</a:t>
            </a:r>
            <a:r>
              <a:rPr lang="fr-FR" sz="16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 :</a:t>
            </a:r>
          </a:p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Achraf </a:t>
            </a:r>
            <a:r>
              <a:rPr lang="fr-FR" sz="1400" b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KARIMI</a:t>
            </a:r>
            <a:endParaRPr lang="fr-FR" sz="1400" b="1" dirty="0"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51820" y="645653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Année universitaire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2012-2013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87824" y="33265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Projet de Fin d’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tudes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 du grand projet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grpSp>
        <p:nvGrpSpPr>
          <p:cNvPr id="47" name="Groupe 46"/>
          <p:cNvGrpSpPr/>
          <p:nvPr/>
        </p:nvGrpSpPr>
        <p:grpSpPr>
          <a:xfrm>
            <a:off x="683568" y="1484784"/>
            <a:ext cx="7745104" cy="4703440"/>
            <a:chOff x="-25920" y="813792"/>
            <a:chExt cx="8934970" cy="5230417"/>
          </a:xfrm>
        </p:grpSpPr>
        <p:sp>
          <p:nvSpPr>
            <p:cNvPr id="4" name="Line 25"/>
            <p:cNvSpPr>
              <a:spLocks noChangeShapeType="1"/>
            </p:cNvSpPr>
            <p:nvPr/>
          </p:nvSpPr>
          <p:spPr bwMode="auto">
            <a:xfrm>
              <a:off x="2549525" y="3369667"/>
              <a:ext cx="1588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6" name="Line 56"/>
            <p:cNvSpPr>
              <a:spLocks noChangeShapeType="1"/>
            </p:cNvSpPr>
            <p:nvPr/>
          </p:nvSpPr>
          <p:spPr bwMode="auto">
            <a:xfrm>
              <a:off x="5946775" y="3376017"/>
              <a:ext cx="1588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auto">
            <a:xfrm>
              <a:off x="4384675" y="3376017"/>
              <a:ext cx="1588" cy="9509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76338" y="2593380"/>
              <a:ext cx="6049962" cy="3429000"/>
            </a:xfrm>
            <a:prstGeom prst="rect">
              <a:avLst/>
            </a:prstGeom>
            <a:solidFill>
              <a:srgbClr val="CCFFFF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766206" y="3499279"/>
              <a:ext cx="4625969" cy="3249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normAutofit fontScale="40000" lnSpcReduction="20000"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b="0" dirty="0"/>
            </a:p>
            <a:p>
              <a:pPr algn="ctr" defTabSz="4572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800" b="0" dirty="0"/>
                <a:t>Service Pilote</a:t>
              </a:r>
            </a:p>
            <a:p>
              <a:pPr algn="ctr" defTabSz="4572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800" b="0" dirty="0"/>
            </a:p>
          </p:txBody>
        </p:sp>
        <p:sp>
          <p:nvSpPr>
            <p:cNvPr id="10" name="Disque magnétique 17"/>
            <p:cNvSpPr/>
            <p:nvPr/>
          </p:nvSpPr>
          <p:spPr>
            <a:xfrm>
              <a:off x="3833538" y="5158779"/>
              <a:ext cx="792486" cy="885430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100" b="0" dirty="0"/>
                <a:t>données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-25920" y="1850430"/>
              <a:ext cx="1584845" cy="4746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Portail EDIFret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203200" y="866180"/>
              <a:ext cx="1028700" cy="501650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54288" y="1720255"/>
              <a:ext cx="1387475" cy="4826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>
                  <a:solidFill>
                    <a:schemeClr val="tx1"/>
                  </a:solidFill>
                </a:rPr>
                <a:t>Bricmlmc</a:t>
              </a:r>
            </a:p>
            <a:p>
              <a:pPr algn="ctr"/>
              <a:r>
                <a:rPr lang="fr-FR" sz="1600">
                  <a:solidFill>
                    <a:schemeClr val="tx1"/>
                  </a:solidFill>
                </a:rPr>
                <a:t>TdB</a:t>
              </a: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668338" y="1350367"/>
              <a:ext cx="0" cy="496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454150" y="2426692"/>
              <a:ext cx="238125" cy="66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641350" y="2715617"/>
              <a:ext cx="94773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fr-FR" sz="1000">
                  <a:solidFill>
                    <a:srgbClr val="33CC33"/>
                  </a:solidFill>
                </a:rPr>
                <a:t>HTTP/REST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725988" y="4314597"/>
              <a:ext cx="1704330" cy="7919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hangingPunct="1">
                <a:lnSpc>
                  <a:spcPct val="100000"/>
                </a:lnSpc>
              </a:pPr>
              <a:r>
                <a:rPr lang="fr-FR" sz="1400">
                  <a:solidFill>
                    <a:srgbClr val="000000"/>
                  </a:solidFill>
                  <a:ea typeface="ヒラギノ角ゴ Pro W3" charset="-128"/>
                </a:rPr>
                <a:t>Silo Précommandes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607369" y="4330472"/>
              <a:ext cx="1497555" cy="7919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hangingPunct="1">
                <a:lnSpc>
                  <a:spcPct val="100000"/>
                </a:lnSpc>
              </a:pPr>
              <a:r>
                <a:rPr lang="fr-FR" sz="1400" dirty="0">
                  <a:solidFill>
                    <a:srgbClr val="000000"/>
                  </a:solidFill>
                  <a:ea typeface="ヒラギノ角ゴ Pro W3" charset="-128"/>
                </a:rPr>
                <a:t>Silo Commandes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5175819" y="4327297"/>
              <a:ext cx="1497555" cy="79199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hangingPunct="1">
                <a:lnSpc>
                  <a:spcPct val="100000"/>
                </a:lnSpc>
              </a:pPr>
              <a:r>
                <a:rPr lang="fr-FR" sz="1400">
                  <a:solidFill>
                    <a:srgbClr val="000000"/>
                  </a:solidFill>
                  <a:ea typeface="ヒラギノ角ゴ Pro W3" charset="-128"/>
                </a:rPr>
                <a:t>Silo Répartitions</a:t>
              </a:r>
            </a:p>
          </p:txBody>
        </p:sp>
        <p:sp>
          <p:nvSpPr>
            <p:cNvPr id="20" name="Text Box 59"/>
            <p:cNvSpPr txBox="1">
              <a:spLocks noChangeArrowheads="1"/>
            </p:cNvSpPr>
            <p:nvPr/>
          </p:nvSpPr>
          <p:spPr bwMode="auto">
            <a:xfrm>
              <a:off x="3825926" y="5316016"/>
              <a:ext cx="800100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000" dirty="0">
                  <a:solidFill>
                    <a:schemeClr val="tx1"/>
                  </a:solidFill>
                </a:rPr>
                <a:t>PRGCMD</a:t>
              </a:r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5270500" y="2226667"/>
              <a:ext cx="0" cy="892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3086100" y="2369542"/>
              <a:ext cx="94773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fr-FR" sz="1000" dirty="0">
                  <a:solidFill>
                    <a:srgbClr val="33CC33"/>
                  </a:solidFill>
                </a:rPr>
                <a:t>HTTP/REST</a:t>
              </a:r>
            </a:p>
          </p:txBody>
        </p:sp>
        <p:sp>
          <p:nvSpPr>
            <p:cNvPr id="23" name="laptop"/>
            <p:cNvSpPr>
              <a:spLocks noEditPoints="1" noChangeArrowheads="1"/>
            </p:cNvSpPr>
            <p:nvPr/>
          </p:nvSpPr>
          <p:spPr bwMode="auto">
            <a:xfrm>
              <a:off x="2771775" y="872530"/>
              <a:ext cx="938213" cy="520700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200">
                  <a:solidFill>
                    <a:schemeClr val="tx1"/>
                  </a:solidFill>
                </a:rPr>
                <a:t>PAC</a:t>
              </a: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auto">
            <a:xfrm flipH="1">
              <a:off x="3246438" y="1423392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60863" y="1707555"/>
              <a:ext cx="1387475" cy="4826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dirty="0" err="1">
                  <a:solidFill>
                    <a:schemeClr val="tx1"/>
                  </a:solidFill>
                </a:rPr>
                <a:t>Bricmlmc</a:t>
              </a:r>
              <a:endParaRPr lang="fr-FR" sz="16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Batch</a:t>
              </a:r>
            </a:p>
          </p:txBody>
        </p:sp>
        <p:sp>
          <p:nvSpPr>
            <p:cNvPr id="26" name="Line 68"/>
            <p:cNvSpPr>
              <a:spLocks noChangeShapeType="1"/>
            </p:cNvSpPr>
            <p:nvPr/>
          </p:nvSpPr>
          <p:spPr bwMode="auto">
            <a:xfrm>
              <a:off x="5029200" y="2220317"/>
              <a:ext cx="9525" cy="879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>
              <a:off x="5273675" y="2823567"/>
              <a:ext cx="94773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fr-FR" sz="1000">
                  <a:solidFill>
                    <a:srgbClr val="33CC33"/>
                  </a:solidFill>
                </a:rPr>
                <a:t>HTTP/REST</a:t>
              </a: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V="1">
              <a:off x="5746750" y="1893292"/>
              <a:ext cx="381000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29" name="AutoShape 71"/>
            <p:cNvSpPr>
              <a:spLocks/>
            </p:cNvSpPr>
            <p:nvPr/>
          </p:nvSpPr>
          <p:spPr bwMode="auto">
            <a:xfrm rot="5400000">
              <a:off x="6280150" y="1540867"/>
              <a:ext cx="247650" cy="304800"/>
            </a:xfrm>
            <a:prstGeom prst="rightBracket">
              <a:avLst>
                <a:gd name="adj" fmla="val 102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0" name="AutoShape 72"/>
            <p:cNvSpPr>
              <a:spLocks/>
            </p:cNvSpPr>
            <p:nvPr/>
          </p:nvSpPr>
          <p:spPr bwMode="auto">
            <a:xfrm rot="5400000">
              <a:off x="6496050" y="1756767"/>
              <a:ext cx="247650" cy="304800"/>
            </a:xfrm>
            <a:prstGeom prst="rightBracket">
              <a:avLst>
                <a:gd name="adj" fmla="val 102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1" name="AutoShape 73"/>
            <p:cNvSpPr>
              <a:spLocks/>
            </p:cNvSpPr>
            <p:nvPr/>
          </p:nvSpPr>
          <p:spPr bwMode="auto">
            <a:xfrm rot="5400000">
              <a:off x="6711950" y="1972667"/>
              <a:ext cx="247650" cy="304800"/>
            </a:xfrm>
            <a:prstGeom prst="rightBracket">
              <a:avLst>
                <a:gd name="adj" fmla="val 102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407275" y="1628180"/>
              <a:ext cx="1501775" cy="4746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>
                  <a:solidFill>
                    <a:schemeClr val="tx1"/>
                  </a:solidFill>
                </a:rPr>
                <a:t>RUSPROD</a:t>
              </a:r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 flipV="1">
              <a:off x="7029450" y="1880592"/>
              <a:ext cx="381000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4" name="laptop"/>
            <p:cNvSpPr>
              <a:spLocks noEditPoints="1" noChangeArrowheads="1"/>
            </p:cNvSpPr>
            <p:nvPr/>
          </p:nvSpPr>
          <p:spPr bwMode="auto">
            <a:xfrm>
              <a:off x="7466013" y="813792"/>
              <a:ext cx="1090612" cy="56832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00" dirty="0">
                  <a:solidFill>
                    <a:schemeClr val="tx1"/>
                  </a:solidFill>
                </a:rPr>
                <a:t>Pilote d’axe</a:t>
              </a:r>
            </a:p>
          </p:txBody>
        </p:sp>
        <p:sp>
          <p:nvSpPr>
            <p:cNvPr id="35" name="Line 78"/>
            <p:cNvSpPr>
              <a:spLocks noChangeShapeType="1"/>
            </p:cNvSpPr>
            <p:nvPr/>
          </p:nvSpPr>
          <p:spPr bwMode="auto">
            <a:xfrm>
              <a:off x="7986713" y="1382117"/>
              <a:ext cx="9525" cy="220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6" name="Line 79"/>
            <p:cNvSpPr>
              <a:spLocks noChangeShapeType="1"/>
            </p:cNvSpPr>
            <p:nvPr/>
          </p:nvSpPr>
          <p:spPr bwMode="auto">
            <a:xfrm flipV="1">
              <a:off x="3105150" y="2223492"/>
              <a:ext cx="0" cy="854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7" name="Line 80"/>
            <p:cNvSpPr>
              <a:spLocks noChangeShapeType="1"/>
            </p:cNvSpPr>
            <p:nvPr/>
          </p:nvSpPr>
          <p:spPr bwMode="auto">
            <a:xfrm flipH="1" flipV="1">
              <a:off x="1546225" y="2379067"/>
              <a:ext cx="257175" cy="71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8" name="Text Box 81"/>
            <p:cNvSpPr txBox="1">
              <a:spLocks noChangeArrowheads="1"/>
            </p:cNvSpPr>
            <p:nvPr/>
          </p:nvSpPr>
          <p:spPr bwMode="auto">
            <a:xfrm>
              <a:off x="1962150" y="3903067"/>
              <a:ext cx="54768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rgbClr val="33CC33"/>
                  </a:solidFill>
                </a:rPr>
                <a:t>API</a:t>
              </a:r>
            </a:p>
          </p:txBody>
        </p:sp>
        <p:sp>
          <p:nvSpPr>
            <p:cNvPr id="39" name="Text Box 82"/>
            <p:cNvSpPr txBox="1">
              <a:spLocks noChangeArrowheads="1"/>
            </p:cNvSpPr>
            <p:nvPr/>
          </p:nvSpPr>
          <p:spPr bwMode="auto">
            <a:xfrm>
              <a:off x="3778250" y="3918942"/>
              <a:ext cx="54768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rgbClr val="33CC33"/>
                  </a:solidFill>
                </a:rPr>
                <a:t>API</a:t>
              </a:r>
            </a:p>
          </p:txBody>
        </p:sp>
        <p:sp>
          <p:nvSpPr>
            <p:cNvPr id="40" name="Text Box 83"/>
            <p:cNvSpPr txBox="1">
              <a:spLocks noChangeArrowheads="1"/>
            </p:cNvSpPr>
            <p:nvPr/>
          </p:nvSpPr>
          <p:spPr bwMode="auto">
            <a:xfrm>
              <a:off x="5387975" y="3909417"/>
              <a:ext cx="547688" cy="222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rgbClr val="33CC33"/>
                  </a:solidFill>
                </a:rPr>
                <a:t>API</a:t>
              </a:r>
            </a:p>
          </p:txBody>
        </p:sp>
        <p:sp>
          <p:nvSpPr>
            <p:cNvPr id="46" name="AutoShape 93"/>
            <p:cNvSpPr>
              <a:spLocks noChangeArrowheads="1"/>
            </p:cNvSpPr>
            <p:nvPr/>
          </p:nvSpPr>
          <p:spPr bwMode="auto">
            <a:xfrm>
              <a:off x="1717675" y="3122017"/>
              <a:ext cx="4752975" cy="161925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b="0">
                  <a:solidFill>
                    <a:schemeClr val="tx1"/>
                  </a:solidFill>
                </a:rPr>
                <a:t>Couche REST</a:t>
              </a:r>
            </a:p>
          </p:txBody>
        </p:sp>
      </p:grpSp>
      <p:graphicFrame>
        <p:nvGraphicFramePr>
          <p:cNvPr id="48" name="Tableau 47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Forme libre 49"/>
          <p:cNvSpPr/>
          <p:nvPr/>
        </p:nvSpPr>
        <p:spPr>
          <a:xfrm>
            <a:off x="1730477" y="2113935"/>
            <a:ext cx="5250426" cy="4050891"/>
          </a:xfrm>
          <a:custGeom>
            <a:avLst/>
            <a:gdLst>
              <a:gd name="connsiteX0" fmla="*/ 9833 w 5250426"/>
              <a:gd name="connsiteY0" fmla="*/ 4041059 h 4050891"/>
              <a:gd name="connsiteX1" fmla="*/ 5250426 w 5250426"/>
              <a:gd name="connsiteY1" fmla="*/ 4050891 h 4050891"/>
              <a:gd name="connsiteX2" fmla="*/ 5250426 w 5250426"/>
              <a:gd name="connsiteY2" fmla="*/ 973394 h 4050891"/>
              <a:gd name="connsiteX3" fmla="*/ 4129549 w 5250426"/>
              <a:gd name="connsiteY3" fmla="*/ 973394 h 4050891"/>
              <a:gd name="connsiteX4" fmla="*/ 4129549 w 5250426"/>
              <a:gd name="connsiteY4" fmla="*/ 0 h 4050891"/>
              <a:gd name="connsiteX5" fmla="*/ 963562 w 5250426"/>
              <a:gd name="connsiteY5" fmla="*/ 0 h 4050891"/>
              <a:gd name="connsiteX6" fmla="*/ 963562 w 5250426"/>
              <a:gd name="connsiteY6" fmla="*/ 973394 h 4050891"/>
              <a:gd name="connsiteX7" fmla="*/ 0 w 5250426"/>
              <a:gd name="connsiteY7" fmla="*/ 973394 h 4050891"/>
              <a:gd name="connsiteX8" fmla="*/ 9833 w 5250426"/>
              <a:gd name="connsiteY8" fmla="*/ 4041059 h 405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0426" h="4050891">
                <a:moveTo>
                  <a:pt x="9833" y="4041059"/>
                </a:moveTo>
                <a:lnTo>
                  <a:pt x="5250426" y="4050891"/>
                </a:lnTo>
                <a:lnTo>
                  <a:pt x="5250426" y="973394"/>
                </a:lnTo>
                <a:lnTo>
                  <a:pt x="4129549" y="973394"/>
                </a:lnTo>
                <a:lnTo>
                  <a:pt x="4129549" y="0"/>
                </a:lnTo>
                <a:lnTo>
                  <a:pt x="963562" y="0"/>
                </a:lnTo>
                <a:lnTo>
                  <a:pt x="963562" y="973394"/>
                </a:lnTo>
                <a:lnTo>
                  <a:pt x="0" y="973394"/>
                </a:lnTo>
                <a:cubicBezTo>
                  <a:pt x="3278" y="1995949"/>
                  <a:pt x="6555" y="3018504"/>
                  <a:pt x="9833" y="40410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laptop"/>
          <p:cNvSpPr>
            <a:spLocks noEditPoints="1" noChangeArrowheads="1"/>
          </p:cNvSpPr>
          <p:nvPr/>
        </p:nvSpPr>
        <p:spPr bwMode="auto">
          <a:xfrm>
            <a:off x="7452320" y="3717032"/>
            <a:ext cx="936104" cy="59512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Equipe</a:t>
            </a:r>
          </a:p>
          <a:p>
            <a:pPr algn="ctr"/>
            <a:r>
              <a:rPr lang="fr-FR" sz="1000" dirty="0" smtClean="0"/>
              <a:t>MLMC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308304" y="4365104"/>
            <a:ext cx="1202705" cy="43397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 err="1">
                <a:solidFill>
                  <a:schemeClr val="tx1"/>
                </a:solidFill>
              </a:rPr>
              <a:t>Bricmlmc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Prgcmd IHM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3" name="Line 60"/>
          <p:cNvSpPr>
            <a:spLocks noChangeShapeType="1"/>
          </p:cNvSpPr>
          <p:nvPr/>
        </p:nvSpPr>
        <p:spPr bwMode="auto">
          <a:xfrm flipH="1" flipV="1">
            <a:off x="6372200" y="3501008"/>
            <a:ext cx="864096" cy="3600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54" name="Line 68"/>
          <p:cNvSpPr>
            <a:spLocks noChangeShapeType="1"/>
          </p:cNvSpPr>
          <p:nvPr/>
        </p:nvSpPr>
        <p:spPr bwMode="auto">
          <a:xfrm>
            <a:off x="6372200" y="3645024"/>
            <a:ext cx="879211" cy="3531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1730477" y="2113935"/>
            <a:ext cx="7039897" cy="4050891"/>
          </a:xfrm>
          <a:custGeom>
            <a:avLst/>
            <a:gdLst>
              <a:gd name="connsiteX0" fmla="*/ 5240594 w 7039897"/>
              <a:gd name="connsiteY0" fmla="*/ 983226 h 4050891"/>
              <a:gd name="connsiteX1" fmla="*/ 4149213 w 7039897"/>
              <a:gd name="connsiteY1" fmla="*/ 973394 h 4050891"/>
              <a:gd name="connsiteX2" fmla="*/ 4139381 w 7039897"/>
              <a:gd name="connsiteY2" fmla="*/ 0 h 4050891"/>
              <a:gd name="connsiteX3" fmla="*/ 973394 w 7039897"/>
              <a:gd name="connsiteY3" fmla="*/ 9833 h 4050891"/>
              <a:gd name="connsiteX4" fmla="*/ 983226 w 7039897"/>
              <a:gd name="connsiteY4" fmla="*/ 973394 h 4050891"/>
              <a:gd name="connsiteX5" fmla="*/ 9833 w 7039897"/>
              <a:gd name="connsiteY5" fmla="*/ 973394 h 4050891"/>
              <a:gd name="connsiteX6" fmla="*/ 0 w 7039897"/>
              <a:gd name="connsiteY6" fmla="*/ 4041059 h 4050891"/>
              <a:gd name="connsiteX7" fmla="*/ 5260258 w 7039897"/>
              <a:gd name="connsiteY7" fmla="*/ 4050891 h 4050891"/>
              <a:gd name="connsiteX8" fmla="*/ 5270091 w 7039897"/>
              <a:gd name="connsiteY8" fmla="*/ 2900517 h 4050891"/>
              <a:gd name="connsiteX9" fmla="*/ 7039897 w 7039897"/>
              <a:gd name="connsiteY9" fmla="*/ 2900517 h 4050891"/>
              <a:gd name="connsiteX10" fmla="*/ 7039897 w 7039897"/>
              <a:gd name="connsiteY10" fmla="*/ 1415846 h 4050891"/>
              <a:gd name="connsiteX11" fmla="*/ 5260258 w 7039897"/>
              <a:gd name="connsiteY11" fmla="*/ 1415846 h 4050891"/>
              <a:gd name="connsiteX12" fmla="*/ 5240594 w 7039897"/>
              <a:gd name="connsiteY12" fmla="*/ 983226 h 405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39897" h="4050891">
                <a:moveTo>
                  <a:pt x="5240594" y="983226"/>
                </a:moveTo>
                <a:lnTo>
                  <a:pt x="4149213" y="973394"/>
                </a:lnTo>
                <a:cubicBezTo>
                  <a:pt x="4145936" y="648929"/>
                  <a:pt x="4142658" y="324465"/>
                  <a:pt x="4139381" y="0"/>
                </a:cubicBezTo>
                <a:lnTo>
                  <a:pt x="973394" y="9833"/>
                </a:lnTo>
                <a:lnTo>
                  <a:pt x="983226" y="973394"/>
                </a:lnTo>
                <a:lnTo>
                  <a:pt x="9833" y="973394"/>
                </a:lnTo>
                <a:cubicBezTo>
                  <a:pt x="6555" y="1995949"/>
                  <a:pt x="3278" y="3018504"/>
                  <a:pt x="0" y="4041059"/>
                </a:cubicBezTo>
                <a:lnTo>
                  <a:pt x="5260258" y="4050891"/>
                </a:lnTo>
                <a:cubicBezTo>
                  <a:pt x="5263536" y="3667433"/>
                  <a:pt x="5266813" y="3283975"/>
                  <a:pt x="5270091" y="2900517"/>
                </a:cubicBezTo>
                <a:lnTo>
                  <a:pt x="7039897" y="2900517"/>
                </a:lnTo>
                <a:lnTo>
                  <a:pt x="7039897" y="1415846"/>
                </a:lnTo>
                <a:lnTo>
                  <a:pt x="5260258" y="1415846"/>
                </a:lnTo>
                <a:lnTo>
                  <a:pt x="5240594" y="983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/>
          <p:cNvCxnSpPr/>
          <p:nvPr/>
        </p:nvCxnSpPr>
        <p:spPr>
          <a:xfrm>
            <a:off x="5580112" y="1556792"/>
            <a:ext cx="0" cy="504056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Couches de l’application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79512" y="1772816"/>
            <a:ext cx="1152128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Ressource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043609" y="2780928"/>
            <a:ext cx="1152128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339753" y="2780928"/>
            <a:ext cx="1152128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Mapping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635896" y="2780928"/>
            <a:ext cx="119975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Generic Mapping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372200" y="2780928"/>
            <a:ext cx="122413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0" name="Flèche angle droit à deux pointes 9"/>
          <p:cNvSpPr/>
          <p:nvPr/>
        </p:nvSpPr>
        <p:spPr>
          <a:xfrm>
            <a:off x="7812360" y="2564904"/>
            <a:ext cx="576064" cy="1152128"/>
          </a:xfrm>
          <a:prstGeom prst="leftUpArrow">
            <a:avLst>
              <a:gd name="adj1" fmla="val 20348"/>
              <a:gd name="adj2" fmla="val 15465"/>
              <a:gd name="adj3" fmla="val 1485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004048" y="2780928"/>
            <a:ext cx="1224136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Services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24328" y="1844824"/>
            <a:ext cx="1368152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22" name="Flèche angle droit à deux pointes 21"/>
          <p:cNvSpPr/>
          <p:nvPr/>
        </p:nvSpPr>
        <p:spPr>
          <a:xfrm flipH="1">
            <a:off x="323528" y="2564904"/>
            <a:ext cx="611560" cy="1152128"/>
          </a:xfrm>
          <a:prstGeom prst="leftUpArrow">
            <a:avLst>
              <a:gd name="adj1" fmla="val 20348"/>
              <a:gd name="adj2" fmla="val 15158"/>
              <a:gd name="adj3" fmla="val 1485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Carré corné 30"/>
          <p:cNvSpPr/>
          <p:nvPr/>
        </p:nvSpPr>
        <p:spPr>
          <a:xfrm>
            <a:off x="1115616" y="4941168"/>
            <a:ext cx="936104" cy="1008112"/>
          </a:xfrm>
          <a:prstGeom prst="foldedCorner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&lt;XML&gt;</a:t>
            </a:r>
            <a:endParaRPr lang="fr-FR" dirty="0"/>
          </a:p>
        </p:txBody>
      </p:sp>
      <p:sp>
        <p:nvSpPr>
          <p:cNvPr id="32" name="Carré corné 31"/>
          <p:cNvSpPr/>
          <p:nvPr/>
        </p:nvSpPr>
        <p:spPr>
          <a:xfrm>
            <a:off x="2411760" y="4941168"/>
            <a:ext cx="936104" cy="1008112"/>
          </a:xfrm>
          <a:prstGeom prst="foldedCorner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Java</a:t>
            </a:r>
          </a:p>
          <a:p>
            <a:pPr algn="ctr"/>
            <a:r>
              <a:rPr lang="fr-FR" dirty="0" smtClean="0"/>
              <a:t>Object</a:t>
            </a:r>
            <a:endParaRPr lang="fr-FR" dirty="0"/>
          </a:p>
        </p:txBody>
      </p:sp>
      <p:sp>
        <p:nvSpPr>
          <p:cNvPr id="33" name="Carré corné 32"/>
          <p:cNvSpPr/>
          <p:nvPr/>
        </p:nvSpPr>
        <p:spPr>
          <a:xfrm>
            <a:off x="3779912" y="4941168"/>
            <a:ext cx="936104" cy="1008112"/>
          </a:xfrm>
          <a:prstGeom prst="foldedCorner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Generic</a:t>
            </a:r>
          </a:p>
          <a:p>
            <a:pPr algn="ctr"/>
            <a:r>
              <a:rPr lang="fr-FR" dirty="0" smtClean="0"/>
              <a:t>Java</a:t>
            </a:r>
          </a:p>
          <a:p>
            <a:pPr algn="ctr"/>
            <a:r>
              <a:rPr lang="fr-FR" dirty="0" smtClean="0"/>
              <a:t>Object</a:t>
            </a:r>
            <a:endParaRPr lang="fr-FR" dirty="0"/>
          </a:p>
        </p:txBody>
      </p:sp>
      <p:sp>
        <p:nvSpPr>
          <p:cNvPr id="34" name="Carré corné 33"/>
          <p:cNvSpPr/>
          <p:nvPr/>
        </p:nvSpPr>
        <p:spPr>
          <a:xfrm>
            <a:off x="5148064" y="4941168"/>
            <a:ext cx="936104" cy="1008112"/>
          </a:xfrm>
          <a:prstGeom prst="foldedCorner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Generic</a:t>
            </a:r>
          </a:p>
          <a:p>
            <a:pPr algn="ctr"/>
            <a:r>
              <a:rPr lang="fr-FR" dirty="0" smtClean="0"/>
              <a:t>AS</a:t>
            </a:r>
          </a:p>
          <a:p>
            <a:pPr algn="ctr"/>
            <a:r>
              <a:rPr lang="fr-FR" dirty="0" smtClean="0"/>
              <a:t>Object</a:t>
            </a:r>
            <a:endParaRPr lang="fr-FR" dirty="0"/>
          </a:p>
        </p:txBody>
      </p:sp>
      <p:sp>
        <p:nvSpPr>
          <p:cNvPr id="35" name="Carré corné 34"/>
          <p:cNvSpPr/>
          <p:nvPr/>
        </p:nvSpPr>
        <p:spPr>
          <a:xfrm>
            <a:off x="6516216" y="4941168"/>
            <a:ext cx="936104" cy="1008112"/>
          </a:xfrm>
          <a:prstGeom prst="foldedCorner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Graphic</a:t>
            </a:r>
          </a:p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131840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084168" y="19888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Flex/AS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6699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cas d’utilisation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6115685" cy="295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915816" y="5877272"/>
            <a:ext cx="32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Gestion des sources de données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2420888"/>
            <a:ext cx="2160240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915816" y="4623640"/>
            <a:ext cx="21602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cas d’utilisation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4" name="Image 3" descr="C:\Users\Xhabloo\Desktop\ressources rapport\UC_navigatio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69619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55776" y="6165304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Navigation dans le contenu d’une ressource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627784" y="1576456"/>
            <a:ext cx="158417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536112" y="2967456"/>
            <a:ext cx="158417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627784" y="4581128"/>
            <a:ext cx="158417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cas d’utilisation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7170" name="Picture 2" descr="C:\Users\Xhabloo\Desktop\Rapport\ressources rapport\modifier.png"/>
          <p:cNvPicPr>
            <a:picLocks noChangeAspect="1" noChangeArrowheads="1"/>
          </p:cNvPicPr>
          <p:nvPr/>
        </p:nvPicPr>
        <p:blipFill>
          <a:blip r:embed="rId2" cstate="print"/>
          <a:srcRect l="16221" r="15265" b="34945"/>
          <a:stretch>
            <a:fillRect/>
          </a:stretch>
        </p:blipFill>
        <p:spPr bwMode="auto">
          <a:xfrm>
            <a:off x="1619672" y="1412776"/>
            <a:ext cx="5688632" cy="4729104"/>
          </a:xfrm>
          <a:prstGeom prst="rect">
            <a:avLst/>
          </a:prstGeom>
          <a:noFill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55776" y="6165304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Modification du contenu d’une ressource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079496" y="2564904"/>
            <a:ext cx="1800200" cy="55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843808" y="3563184"/>
            <a:ext cx="1872208" cy="55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719456" y="4509120"/>
            <a:ext cx="1584176" cy="55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cas d’utilisation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509120"/>
            <a:ext cx="43924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Xhabloo\Desktop\Rapport\ressources rapport\restric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84784"/>
            <a:ext cx="3456384" cy="1774649"/>
          </a:xfrm>
          <a:prstGeom prst="rect">
            <a:avLst/>
          </a:prstGeom>
          <a:noFill/>
        </p:spPr>
      </p:pic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347864" y="3356992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Validation des modifications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75856" y="6237312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Enregistrement de la ressource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256" y="1979008"/>
            <a:ext cx="7905750" cy="724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-396552" y="-1683568"/>
            <a:ext cx="10153128" cy="3077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252536" y="6093296"/>
            <a:ext cx="10153128" cy="152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</a:t>
            </a:r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séquences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268760"/>
            <a:ext cx="75914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8" name="Rectangle 17"/>
          <p:cNvSpPr/>
          <p:nvPr/>
        </p:nvSpPr>
        <p:spPr>
          <a:xfrm>
            <a:off x="827584" y="1988840"/>
            <a:ext cx="72008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27584" y="2924944"/>
            <a:ext cx="72008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27584" y="3645024"/>
            <a:ext cx="7200800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27584" y="2636912"/>
            <a:ext cx="288032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27584" y="3645024"/>
            <a:ext cx="720080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27584" y="5013176"/>
            <a:ext cx="799288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278 L 0.0007 -0.396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classes général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9236" name="Picture 20" descr="C:\Users\Xhabloo\Desktop\Rapport\ressources rapport\CLS_liaison12345.png"/>
          <p:cNvPicPr>
            <a:picLocks noChangeAspect="1" noChangeArrowheads="1"/>
          </p:cNvPicPr>
          <p:nvPr/>
        </p:nvPicPr>
        <p:blipFill>
          <a:blip r:embed="rId2" cstate="print"/>
          <a:srcRect l="4918" t="15056" r="10775" b="14685"/>
          <a:stretch>
            <a:fillRect/>
          </a:stretch>
        </p:blipFill>
        <p:spPr bwMode="auto">
          <a:xfrm>
            <a:off x="251520" y="1844824"/>
            <a:ext cx="8640960" cy="3024336"/>
          </a:xfrm>
          <a:prstGeom prst="rect">
            <a:avLst/>
          </a:prstGeom>
          <a:noFill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1520" y="1628800"/>
            <a:ext cx="2664296" cy="34563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987824" y="1628800"/>
            <a:ext cx="1296144" cy="34563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55976" y="1628800"/>
            <a:ext cx="1584176" cy="34563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012160" y="1628800"/>
            <a:ext cx="1224136" cy="34563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308304" y="1628800"/>
            <a:ext cx="1584176" cy="345638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259632" y="508518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DAO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40352" y="5085184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228184" y="5085184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72000" y="5085184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GenericMapping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275856" y="508518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Mapping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classes de DAO &amp; Mapping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30722" name="Picture 2" descr="C:\Users\Xhabloo\Desktop\Rapport\ressources rapport\CLS_4_ProvidersBis.png"/>
          <p:cNvPicPr>
            <a:picLocks noChangeAspect="1" noChangeArrowheads="1"/>
          </p:cNvPicPr>
          <p:nvPr/>
        </p:nvPicPr>
        <p:blipFill>
          <a:blip r:embed="rId2" cstate="print"/>
          <a:srcRect l="3510" t="5285" r="5078" b="4871"/>
          <a:stretch>
            <a:fillRect/>
          </a:stretch>
        </p:blipFill>
        <p:spPr bwMode="auto">
          <a:xfrm>
            <a:off x="323528" y="1340768"/>
            <a:ext cx="8424936" cy="4896544"/>
          </a:xfrm>
          <a:prstGeom prst="rect">
            <a:avLst/>
          </a:prstGeom>
          <a:noFill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411760" y="623731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Couche DAO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00192" y="623731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Couche Mapping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032" y="3857864"/>
            <a:ext cx="100811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5940152" y="3442016"/>
            <a:ext cx="2736304" cy="2723288"/>
            <a:chOff x="5940152" y="3442016"/>
            <a:chExt cx="2736304" cy="2723288"/>
          </a:xfrm>
        </p:grpSpPr>
        <p:sp>
          <p:nvSpPr>
            <p:cNvPr id="10" name="Rectangle 9"/>
            <p:cNvSpPr/>
            <p:nvPr/>
          </p:nvSpPr>
          <p:spPr>
            <a:xfrm>
              <a:off x="6804248" y="3442016"/>
              <a:ext cx="1872208" cy="2723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0152" y="4221088"/>
              <a:ext cx="1872208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classes de GenericMapping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1746" name="Picture 2" descr="C:\Users\Xhabloo\Desktop\Rapport\ressources rapport\CLS_1_Generic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5076327" cy="3803672"/>
          </a:xfrm>
          <a:prstGeom prst="rect">
            <a:avLst/>
          </a:prstGeom>
          <a:noFill/>
        </p:spPr>
      </p:pic>
      <p:pic>
        <p:nvPicPr>
          <p:cNvPr id="1028" name="Picture 4" descr="C:\Users\Xhabloo\Desktop\Rapport\ressources rapport\CLS_5_Restric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560" y="2258204"/>
            <a:ext cx="6725816" cy="274510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131840" y="6237312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Couche GenericMapping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39 L -0.25 0.0013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7384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75656" y="385254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/>
              <a:t> Mise en œuvre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475656" y="234888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/>
              <a:t> Contexte général du projet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475656" y="284364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/>
              <a:t> Analyse et Spécifications 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475656" y="335699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/>
              <a:t> Conception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475656" y="436510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400" dirty="0" smtClean="0"/>
              <a:t> Conclusion &amp; Perspectives</a:t>
            </a:r>
            <a:endParaRPr lang="fr-FR" sz="24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Diagrammes de classes de Display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32770" name="Picture 2" descr="C:\Users\Xhabloo\Desktop\Rapport\ressources rapport\CLS_2_Dis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432419" cy="5020365"/>
          </a:xfrm>
          <a:prstGeom prst="rect">
            <a:avLst/>
          </a:prstGeom>
          <a:noFill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635896" y="623731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Couche Display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Outils de réalisation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Mise en Œuvre</a:t>
                      </a:r>
                      <a:endParaRPr lang="fr-F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Vidéo démonstrative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Mise en Œuvre</a:t>
                      </a:r>
                      <a:endParaRPr lang="fr-F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et Perspectives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Analyse et Spécifications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Mise en Œuvre</a:t>
                      </a:r>
                      <a:endParaRPr lang="fr-F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Conclusion</a:t>
                      </a:r>
                      <a:endParaRPr lang="fr-F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1259632" y="2132856"/>
            <a:ext cx="1444626" cy="1346666"/>
            <a:chOff x="1043608" y="1844824"/>
            <a:chExt cx="1444626" cy="1346666"/>
          </a:xfrm>
        </p:grpSpPr>
        <p:pic>
          <p:nvPicPr>
            <p:cNvPr id="8" name="Picture 2" descr="C:\Users\Xhabloo\Desktop\ressources présentation\dev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331640" y="1844824"/>
              <a:ext cx="720080" cy="1013362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1043608" y="2852936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Équipe MLMC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923928" y="1700808"/>
            <a:ext cx="1152128" cy="1008112"/>
            <a:chOff x="4283968" y="1700808"/>
            <a:chExt cx="1152128" cy="1008112"/>
          </a:xfrm>
        </p:grpSpPr>
        <p:sp>
          <p:nvSpPr>
            <p:cNvPr id="10" name="Rectangle 9"/>
            <p:cNvSpPr/>
            <p:nvPr/>
          </p:nvSpPr>
          <p:spPr>
            <a:xfrm>
              <a:off x="4283968" y="1700808"/>
              <a:ext cx="1152128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457480" y="2060848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SGBD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923928" y="2924944"/>
            <a:ext cx="1152128" cy="1008112"/>
            <a:chOff x="4283968" y="1700808"/>
            <a:chExt cx="1152128" cy="1008112"/>
          </a:xfrm>
        </p:grpSpPr>
        <p:sp>
          <p:nvSpPr>
            <p:cNvPr id="14" name="Rectangle 13"/>
            <p:cNvSpPr/>
            <p:nvPr/>
          </p:nvSpPr>
          <p:spPr>
            <a:xfrm>
              <a:off x="4283968" y="1700808"/>
              <a:ext cx="1152128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427984" y="1916832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Editeur de texte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156176" y="2132856"/>
            <a:ext cx="1505027" cy="1296144"/>
            <a:chOff x="6660232" y="2492896"/>
            <a:chExt cx="1505027" cy="1296144"/>
          </a:xfrm>
        </p:grpSpPr>
        <p:pic>
          <p:nvPicPr>
            <p:cNvPr id="17" name="Picture 3" descr="C:\Users\Xhabloo\Desktop\ressources présentation\server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48264" y="2492896"/>
              <a:ext cx="968896" cy="968896"/>
            </a:xfrm>
            <a:prstGeom prst="rect">
              <a:avLst/>
            </a:prstGeom>
            <a:noFill/>
          </p:spPr>
        </p:pic>
        <p:sp>
          <p:nvSpPr>
            <p:cNvPr id="18" name="ZoneTexte 17"/>
            <p:cNvSpPr txBox="1"/>
            <p:nvPr/>
          </p:nvSpPr>
          <p:spPr>
            <a:xfrm>
              <a:off x="6660232" y="3450486"/>
              <a:ext cx="1505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MLMC-prgcmd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3871584" y="2276872"/>
            <a:ext cx="1274708" cy="1008112"/>
            <a:chOff x="4234808" y="1700808"/>
            <a:chExt cx="1274708" cy="1008112"/>
          </a:xfrm>
        </p:grpSpPr>
        <p:sp>
          <p:nvSpPr>
            <p:cNvPr id="20" name="Rectangle 19"/>
            <p:cNvSpPr/>
            <p:nvPr/>
          </p:nvSpPr>
          <p:spPr>
            <a:xfrm>
              <a:off x="4283968" y="1700808"/>
              <a:ext cx="1152128" cy="10081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34808" y="1946328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Application</a:t>
              </a:r>
            </a:p>
            <a:p>
              <a:pPr algn="ctr"/>
              <a:r>
                <a:rPr lang="fr-FR" dirty="0" smtClean="0">
                  <a:latin typeface="Times New Roman" pitchFamily="18" charset="0"/>
                  <a:cs typeface="Times New Roman" pitchFamily="18" charset="0"/>
                </a:rPr>
                <a:t>web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Plus 25"/>
          <p:cNvSpPr/>
          <p:nvPr/>
        </p:nvSpPr>
        <p:spPr>
          <a:xfrm>
            <a:off x="1259632" y="4509120"/>
            <a:ext cx="432048" cy="432048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763688" y="4571296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Rapidité de gestion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Plus 27"/>
          <p:cNvSpPr/>
          <p:nvPr/>
        </p:nvSpPr>
        <p:spPr>
          <a:xfrm>
            <a:off x="1259632" y="4951000"/>
            <a:ext cx="432048" cy="432048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763688" y="5013176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Facilité de manipulation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Plus 29"/>
          <p:cNvSpPr/>
          <p:nvPr/>
        </p:nvSpPr>
        <p:spPr>
          <a:xfrm>
            <a:off x="1259632" y="5373216"/>
            <a:ext cx="432048" cy="432048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763688" y="5435392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Réduction du risque d’erreur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Moins 31"/>
          <p:cNvSpPr/>
          <p:nvPr/>
        </p:nvSpPr>
        <p:spPr>
          <a:xfrm>
            <a:off x="5292080" y="4581128"/>
            <a:ext cx="504056" cy="360040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868144" y="4581128"/>
            <a:ext cx="265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Temps de transformation long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259632" y="4437112"/>
            <a:ext cx="4588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Court terme : </a:t>
            </a:r>
          </a:p>
          <a:p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176213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Terminer la cinquième itération</a:t>
            </a:r>
          </a:p>
          <a:p>
            <a:pPr marL="354013" indent="-176213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Intégrer dans l’environnement de développement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176213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Rédiger un manuel d’utilisateur</a:t>
            </a: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259632" y="4437112"/>
            <a:ext cx="32130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Moyen terme : </a:t>
            </a:r>
          </a:p>
          <a:p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54013" indent="-176213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Ajouter d’autres fonctionnalités </a:t>
            </a:r>
          </a:p>
          <a:p>
            <a:pPr marL="354013" indent="-176213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Optimiser </a:t>
            </a:r>
            <a:r>
              <a:rPr lang="fr-FR" sz="1600" smtClean="0">
                <a:latin typeface="Times New Roman" pitchFamily="18" charset="0"/>
                <a:cs typeface="Times New Roman" pitchFamily="18" charset="0"/>
              </a:rPr>
              <a:t>certains traitements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2871E-6 L 2.5E-6 0.08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01874E-6 L 2.5E-6 -0.0943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29" grpId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3" grpId="0"/>
      <p:bldP spid="33" grpId="1"/>
      <p:bldP spid="34" grpId="0"/>
      <p:bldP spid="34" grpId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1403648" y="246676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i="1" dirty="0" smtClean="0">
                <a:latin typeface="Times New Roman" pitchFamily="18" charset="0"/>
                <a:cs typeface="Times New Roman" pitchFamily="18" charset="0"/>
              </a:rPr>
              <a:t>Merci de votre </a:t>
            </a:r>
            <a:r>
              <a:rPr lang="fr-FR" sz="5400" i="1" dirty="0" smtClean="0">
                <a:latin typeface="Times New Roman" pitchFamily="18" charset="0"/>
                <a:cs typeface="Times New Roman" pitchFamily="18" charset="0"/>
              </a:rPr>
              <a:t>attention</a:t>
            </a:r>
            <a:endParaRPr lang="fr-FR" sz="5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2856"/>
            <a:ext cx="9144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Mise en place d’une application de gestion </a:t>
            </a:r>
            <a:br>
              <a:rPr lang="fr-FR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délocalisée de commandes Fret SNCF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Xhabloo\Desktop\capge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32656"/>
            <a:ext cx="1699535" cy="1296144"/>
          </a:xfrm>
          <a:prstGeom prst="rect">
            <a:avLst/>
          </a:prstGeom>
          <a:noFill/>
        </p:spPr>
      </p:pic>
      <p:pic>
        <p:nvPicPr>
          <p:cNvPr id="6" name="Picture 3" descr="D:\Desktop\Gwafix\logos\ens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6672"/>
            <a:ext cx="1273185" cy="1080120"/>
          </a:xfrm>
          <a:prstGeom prst="rect">
            <a:avLst/>
          </a:prstGeom>
          <a:noFill/>
        </p:spPr>
      </p:pic>
      <p:sp>
        <p:nvSpPr>
          <p:cNvPr id="9" name="Text Box 135"/>
          <p:cNvSpPr txBox="1">
            <a:spLocks noChangeArrowheads="1"/>
          </p:cNvSpPr>
          <p:nvPr/>
        </p:nvSpPr>
        <p:spPr bwMode="auto">
          <a:xfrm>
            <a:off x="3491880" y="4077072"/>
            <a:ext cx="6084168" cy="21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u="sng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Sous la direction de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 :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Mounia FREDJ, Présidente du Jury  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Karim BAINA, Examinateur              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just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Pr. Ahmed ZELLOU, Encadrant ENSIAS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Professeur à l’ENSIAS</a:t>
            </a:r>
          </a:p>
          <a:p>
            <a:pPr marL="0" marR="0" lvl="1" indent="0" algn="l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Mr. Saad LAMOURI, Encadrant Externe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CAPGEMINI Maroc</a:t>
            </a:r>
          </a:p>
          <a:p>
            <a:pPr marL="0" marR="0" lvl="1" indent="0" algn="l" defTabSz="914400" eaLnBrk="1" fontAlgn="base" latinLnBrk="0" hangingPunct="1"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Mr. Etienne NASSE, Encadrant Externe        </a:t>
            </a:r>
            <a:r>
              <a:rPr kumimoji="0" lang="fr-F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 </a:t>
            </a:r>
            <a:r>
              <a:rPr kumimoji="0" lang="fr-FR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CAPGEMINI France</a:t>
            </a:r>
            <a:endParaRPr kumimoji="0" lang="fr-F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36"/>
          <p:cNvSpPr txBox="1">
            <a:spLocks noChangeArrowheads="1"/>
          </p:cNvSpPr>
          <p:nvPr/>
        </p:nvSpPr>
        <p:spPr bwMode="auto">
          <a:xfrm>
            <a:off x="323528" y="4077072"/>
            <a:ext cx="216024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u="sng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Soutenu par</a:t>
            </a:r>
            <a:r>
              <a:rPr lang="fr-FR" sz="1600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 :</a:t>
            </a:r>
          </a:p>
          <a:p>
            <a:pPr marL="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Achraf </a:t>
            </a:r>
            <a:r>
              <a:rPr lang="fr-FR" sz="1400" b="1" dirty="0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 KARIMI</a:t>
            </a:r>
            <a:endParaRPr lang="fr-FR" sz="1400" b="1" dirty="0"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51820" y="645653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Année universitaire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2012-2013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87824" y="33265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Projet de Fin d’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tudes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Organisme d’accueil</a:t>
            </a:r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pic>
        <p:nvPicPr>
          <p:cNvPr id="1026" name="Picture 2" descr="C:\Users\Xhabloo\Desktop\ressources présentation\CBE_Label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637"/>
            <a:ext cx="1138238" cy="1143000"/>
          </a:xfrm>
          <a:prstGeom prst="rect">
            <a:avLst/>
          </a:prstGeom>
          <a:noFill/>
        </p:spPr>
      </p:pic>
      <p:pic>
        <p:nvPicPr>
          <p:cNvPr id="1027" name="Picture 3" descr="C:\Users\Xhabloo\Desktop\ressources présentation\logo-snc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797152"/>
            <a:ext cx="1296144" cy="69991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699792" y="1916832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Fondé en 1967 à Grenoble sous le nom de SOGETI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Un des leaders mondiaux du consulting et des services informatiques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Plus de 40 acquisitions d’entreprises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Internationalisation à partir des années 70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Présent dans 40 pays dont le Maroc</a:t>
            </a:r>
          </a:p>
        </p:txBody>
      </p:sp>
      <p:pic>
        <p:nvPicPr>
          <p:cNvPr id="1029" name="Picture 5" descr="C:\Users\Xhabloo\Desktop\ressources présentation\maroc 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708920"/>
            <a:ext cx="421928" cy="418194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2699792" y="2033553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Installé au Maroc depuis 2007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Plus de 600 collaborateurs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Activité sur le secteurs public, d’énergie, de services financiers, et des télécoms</a:t>
            </a:r>
          </a:p>
          <a:p>
            <a:pPr indent="177800">
              <a:buFont typeface="Arial" pitchFamily="34" charset="0"/>
              <a:buChar char="•"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699792" y="472514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Fret SNCF est le premier transporteur de marchandises en France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Deuxième transporteur ferroviaire en Europe</a:t>
            </a:r>
          </a:p>
          <a:p>
            <a:pPr lvl="0"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Mai 2012 : renouvellement du contrat pour 5 ans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771800" y="3861048"/>
            <a:ext cx="108012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Convoi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779912" y="5949280"/>
            <a:ext cx="1296144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Cmd &amp; Flux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96136" y="5013176"/>
            <a:ext cx="108012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Gestion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76056" y="3861048"/>
            <a:ext cx="108012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Tempo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979712" y="5013176"/>
            <a:ext cx="1080120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SAP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3923928" y="4509120"/>
            <a:ext cx="1288134" cy="1143000"/>
            <a:chOff x="3707904" y="4509120"/>
            <a:chExt cx="1288134" cy="1143000"/>
          </a:xfrm>
        </p:grpSpPr>
        <p:pic>
          <p:nvPicPr>
            <p:cNvPr id="21" name="Picture 2" descr="C:\Users\Xhabloo\Desktop\ressources présentation\CBE_Label_RGB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4509120"/>
              <a:ext cx="1138238" cy="1143000"/>
            </a:xfrm>
            <a:prstGeom prst="rect">
              <a:avLst/>
            </a:prstGeom>
            <a:noFill/>
          </p:spPr>
        </p:pic>
        <p:pic>
          <p:nvPicPr>
            <p:cNvPr id="22" name="Picture 3" descr="C:\Users\Xhabloo\Desktop\ressources présentation\logo-sncf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99992" y="5373216"/>
              <a:ext cx="496046" cy="267862"/>
            </a:xfrm>
            <a:prstGeom prst="rect">
              <a:avLst/>
            </a:prstGeom>
            <a:noFill/>
          </p:spPr>
        </p:pic>
      </p:grpSp>
      <p:sp>
        <p:nvSpPr>
          <p:cNvPr id="24" name="Ellipse 23"/>
          <p:cNvSpPr/>
          <p:nvPr/>
        </p:nvSpPr>
        <p:spPr>
          <a:xfrm>
            <a:off x="1691680" y="4365104"/>
            <a:ext cx="1368152" cy="12961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MLMC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5724128" y="4365104"/>
            <a:ext cx="1368152" cy="129614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DEF</a:t>
            </a:r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 rot="8745668">
            <a:off x="3087256" y="4476465"/>
            <a:ext cx="852411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 rot="2037697">
            <a:off x="4887892" y="4517758"/>
            <a:ext cx="852411" cy="3600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4.44444E-6 L 0 0.0851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EFF6D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13" grpId="0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4" descr="C:\Users\Xhabloo\Desktop\ressources présentation\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844824"/>
            <a:ext cx="558800" cy="8568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Contexte métier du projet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899592" y="1916832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Multi Lots Multi Clients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Produit commercial destiné aux industriels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Se base sur la notion du wagon isolé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796136" y="2060848"/>
            <a:ext cx="744083" cy="1130641"/>
            <a:chOff x="575556" y="3068960"/>
            <a:chExt cx="1116124" cy="1592076"/>
          </a:xfrm>
        </p:grpSpPr>
        <p:pic>
          <p:nvPicPr>
            <p:cNvPr id="2052" name="Picture 4" descr="C:\Users\Xhabloo\Desktop\ressources présentation\cl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068960"/>
              <a:ext cx="838200" cy="1206500"/>
            </a:xfrm>
            <a:prstGeom prst="rect">
              <a:avLst/>
            </a:prstGeom>
            <a:noFill/>
          </p:spPr>
        </p:pic>
        <p:sp>
          <p:nvSpPr>
            <p:cNvPr id="10" name="ZoneTexte 9"/>
            <p:cNvSpPr txBox="1"/>
            <p:nvPr/>
          </p:nvSpPr>
          <p:spPr>
            <a:xfrm>
              <a:off x="575556" y="4184312"/>
              <a:ext cx="1116124" cy="47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7740352" y="2060848"/>
            <a:ext cx="744083" cy="1130641"/>
            <a:chOff x="4103950" y="3068960"/>
            <a:chExt cx="1116125" cy="1592076"/>
          </a:xfrm>
        </p:grpSpPr>
        <p:pic>
          <p:nvPicPr>
            <p:cNvPr id="2053" name="Picture 5" descr="C:\Users\Xhabloo\Desktop\ressources présentation\commercia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211960" y="3068960"/>
              <a:ext cx="864096" cy="1193800"/>
            </a:xfrm>
            <a:prstGeom prst="rect">
              <a:avLst/>
            </a:prstGeom>
            <a:noFill/>
          </p:spPr>
        </p:pic>
        <p:sp>
          <p:nvSpPr>
            <p:cNvPr id="13" name="ZoneTexte 12"/>
            <p:cNvSpPr txBox="1"/>
            <p:nvPr/>
          </p:nvSpPr>
          <p:spPr>
            <a:xfrm>
              <a:off x="4103950" y="4184312"/>
              <a:ext cx="1116125" cy="47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SNCF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Ellipse 14"/>
          <p:cNvSpPr/>
          <p:nvPr/>
        </p:nvSpPr>
        <p:spPr>
          <a:xfrm>
            <a:off x="1691680" y="4725144"/>
            <a:ext cx="216024" cy="21602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403648" y="43651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A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724128" y="43651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B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012160" y="4725144"/>
            <a:ext cx="216024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971600" y="5373216"/>
            <a:ext cx="216024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568" y="501317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A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763688" y="6093296"/>
            <a:ext cx="216024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971600" y="60932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A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28184" y="52292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B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516216" y="5589240"/>
            <a:ext cx="216024" cy="21602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364088" y="60932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Lieu B</a:t>
            </a:r>
            <a:r>
              <a:rPr lang="fr-FR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5220072" y="6021288"/>
            <a:ext cx="216024" cy="216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2483768" y="5301208"/>
            <a:ext cx="216024" cy="216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5292080" y="5301208"/>
            <a:ext cx="216024" cy="2160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411760" y="544522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Gare A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20072" y="544522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Gare B</a:t>
            </a:r>
            <a:endParaRPr lang="fr-FR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Connecteur droit 34"/>
          <p:cNvCxnSpPr>
            <a:stCxn id="15" idx="5"/>
            <a:endCxn id="30" idx="1"/>
          </p:cNvCxnSpPr>
          <p:nvPr/>
        </p:nvCxnSpPr>
        <p:spPr>
          <a:xfrm>
            <a:off x="1876068" y="4909532"/>
            <a:ext cx="639336" cy="4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2" idx="6"/>
            <a:endCxn id="30" idx="2"/>
          </p:cNvCxnSpPr>
          <p:nvPr/>
        </p:nvCxnSpPr>
        <p:spPr>
          <a:xfrm flipV="1">
            <a:off x="1187624" y="5409220"/>
            <a:ext cx="12961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24" idx="7"/>
            <a:endCxn id="30" idx="3"/>
          </p:cNvCxnSpPr>
          <p:nvPr/>
        </p:nvCxnSpPr>
        <p:spPr>
          <a:xfrm flipV="1">
            <a:off x="1948076" y="5485596"/>
            <a:ext cx="567328" cy="63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30" idx="6"/>
            <a:endCxn id="31" idx="2"/>
          </p:cNvCxnSpPr>
          <p:nvPr/>
        </p:nvCxnSpPr>
        <p:spPr>
          <a:xfrm>
            <a:off x="2699792" y="54092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1" idx="7"/>
            <a:endCxn id="18" idx="3"/>
          </p:cNvCxnSpPr>
          <p:nvPr/>
        </p:nvCxnSpPr>
        <p:spPr>
          <a:xfrm flipV="1">
            <a:off x="5476468" y="4909532"/>
            <a:ext cx="567328" cy="42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1" idx="6"/>
            <a:endCxn id="27" idx="2"/>
          </p:cNvCxnSpPr>
          <p:nvPr/>
        </p:nvCxnSpPr>
        <p:spPr>
          <a:xfrm>
            <a:off x="5508104" y="5409220"/>
            <a:ext cx="100811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1" idx="4"/>
            <a:endCxn id="29" idx="0"/>
          </p:cNvCxnSpPr>
          <p:nvPr/>
        </p:nvCxnSpPr>
        <p:spPr>
          <a:xfrm flipH="1">
            <a:off x="5328084" y="5517232"/>
            <a:ext cx="7200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 descr="C:\Users\Xhabloo\Desktop\ressources présentation\locomotiv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815233" y="5202729"/>
            <a:ext cx="648072" cy="314503"/>
          </a:xfrm>
          <a:prstGeom prst="rect">
            <a:avLst/>
          </a:prstGeom>
          <a:noFill/>
        </p:spPr>
      </p:pic>
      <p:pic>
        <p:nvPicPr>
          <p:cNvPr id="2056" name="Picture 8" descr="C:\Users\Xhabloo\Desktop\ressources présentation\wag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849985" y="4854871"/>
            <a:ext cx="427991" cy="268610"/>
          </a:xfrm>
          <a:prstGeom prst="rect">
            <a:avLst/>
          </a:prstGeom>
          <a:noFill/>
        </p:spPr>
      </p:pic>
      <p:pic>
        <p:nvPicPr>
          <p:cNvPr id="62" name="Picture 8" descr="C:\Users\Xhabloo\Desktop\ressources présentation\wag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763688" y="5964520"/>
            <a:ext cx="427991" cy="268610"/>
          </a:xfrm>
          <a:prstGeom prst="rect">
            <a:avLst/>
          </a:prstGeom>
          <a:noFill/>
        </p:spPr>
      </p:pic>
      <p:pic>
        <p:nvPicPr>
          <p:cNvPr id="53" name="Picture 8" descr="C:\Users\Xhabloo\Desktop\ressources présentation\wag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850936" y="4857348"/>
            <a:ext cx="427991" cy="268610"/>
          </a:xfrm>
          <a:prstGeom prst="rect">
            <a:avLst/>
          </a:prstGeom>
          <a:noFill/>
        </p:spPr>
      </p:pic>
      <p:sp>
        <p:nvSpPr>
          <p:cNvPr id="77" name="ZoneTexte 76"/>
          <p:cNvSpPr txBox="1"/>
          <p:nvPr/>
        </p:nvSpPr>
        <p:spPr>
          <a:xfrm>
            <a:off x="971600" y="35730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Avant</a:t>
            </a:r>
            <a:endParaRPr lang="fr-FR" sz="16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Tableau 39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ZoneTexte 41"/>
          <p:cNvSpPr txBox="1"/>
          <p:nvPr/>
        </p:nvSpPr>
        <p:spPr>
          <a:xfrm>
            <a:off x="4076452" y="240621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 Train massif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71600" y="357301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Après</a:t>
            </a:r>
            <a:endParaRPr lang="fr-FR" sz="1600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" name="Picture 9" descr="C:\Users\Xhabloo\Desktop\ressources présentation\locomotiv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815233" y="5202729"/>
            <a:ext cx="648072" cy="314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F81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F8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0.05642 0.0583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3 0.05694 L 0.37153 0.05694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48148E-6 L 0.31233 -1.48148E-6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53 0.05695 L 0.479 0.09815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99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0.01597 -0.10348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48148E-6 L 0.05642 0.05833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3 0.05694 L 0.37153 0.05694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1.48148E-6 L 0.31233 -1.48148E-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-0.10347 L 0.32899 -0.10347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99 -0.10347 L 0.43333 -0.16852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53 0.05695 L 0.479 0.09815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0"/>
      <p:bldP spid="17" grpId="0"/>
      <p:bldP spid="18" grpId="0" animBg="1"/>
      <p:bldP spid="18" grpId="1" animBg="1"/>
      <p:bldP spid="22" grpId="0" animBg="1"/>
      <p:bldP spid="23" grpId="0"/>
      <p:bldP spid="24" grpId="0" animBg="1"/>
      <p:bldP spid="24" grpId="1" animBg="1"/>
      <p:bldP spid="25" grpId="0"/>
      <p:bldP spid="26" grpId="0"/>
      <p:bldP spid="27" grpId="1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77" grpId="0"/>
      <p:bldP spid="77" grpId="1"/>
      <p:bldP spid="42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Problématique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pSp>
        <p:nvGrpSpPr>
          <p:cNvPr id="4" name="Groupe 3"/>
          <p:cNvGrpSpPr/>
          <p:nvPr/>
        </p:nvGrpSpPr>
        <p:grpSpPr>
          <a:xfrm>
            <a:off x="827584" y="1578278"/>
            <a:ext cx="744083" cy="1130641"/>
            <a:chOff x="575556" y="3068960"/>
            <a:chExt cx="1116124" cy="1592076"/>
          </a:xfrm>
        </p:grpSpPr>
        <p:pic>
          <p:nvPicPr>
            <p:cNvPr id="6" name="Picture 4" descr="C:\Users\Xhabloo\Desktop\ressources présentation\cl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068960"/>
              <a:ext cx="838200" cy="1206500"/>
            </a:xfrm>
            <a:prstGeom prst="rect">
              <a:avLst/>
            </a:prstGeom>
            <a:noFill/>
          </p:spPr>
        </p:pic>
        <p:sp>
          <p:nvSpPr>
            <p:cNvPr id="7" name="ZoneTexte 6"/>
            <p:cNvSpPr txBox="1"/>
            <p:nvPr/>
          </p:nvSpPr>
          <p:spPr>
            <a:xfrm>
              <a:off x="575556" y="4184312"/>
              <a:ext cx="1116124" cy="47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419872" y="1578278"/>
            <a:ext cx="744083" cy="1130641"/>
            <a:chOff x="4103950" y="3068960"/>
            <a:chExt cx="1116125" cy="1592076"/>
          </a:xfrm>
        </p:grpSpPr>
        <p:pic>
          <p:nvPicPr>
            <p:cNvPr id="9" name="Picture 5" descr="C:\Users\Xhabloo\Desktop\ressources présentation\commercia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211960" y="3068960"/>
              <a:ext cx="864096" cy="1193800"/>
            </a:xfrm>
            <a:prstGeom prst="rect">
              <a:avLst/>
            </a:prstGeom>
            <a:noFill/>
          </p:spPr>
        </p:pic>
        <p:sp>
          <p:nvSpPr>
            <p:cNvPr id="10" name="ZoneTexte 9"/>
            <p:cNvSpPr txBox="1"/>
            <p:nvPr/>
          </p:nvSpPr>
          <p:spPr>
            <a:xfrm>
              <a:off x="4103950" y="4184312"/>
              <a:ext cx="1116125" cy="47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SNCF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Flèche droite 10"/>
          <p:cNvSpPr/>
          <p:nvPr/>
        </p:nvSpPr>
        <p:spPr>
          <a:xfrm>
            <a:off x="1619672" y="2010326"/>
            <a:ext cx="1728192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79712" y="172229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Prévisions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251520" y="3573016"/>
            <a:ext cx="3703836" cy="1799531"/>
            <a:chOff x="1519" y="2704"/>
            <a:chExt cx="2696" cy="1315"/>
          </a:xfrm>
        </p:grpSpPr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 rot="10800000">
              <a:off x="2653" y="2704"/>
              <a:ext cx="817" cy="131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C330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517" y="3021"/>
              <a:ext cx="1088" cy="4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CC3300"/>
                </a:gs>
              </a:gsLst>
              <a:lin ang="5400000" scaled="1"/>
            </a:gra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2517" y="3474"/>
              <a:ext cx="1088" cy="4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CC3300"/>
                </a:gs>
              </a:gsLst>
              <a:lin ang="5400000" scaled="1"/>
            </a:gra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3515" y="3430"/>
              <a:ext cx="90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C330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3515" y="2976"/>
              <a:ext cx="90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C330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519" y="2772"/>
              <a:ext cx="105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La pré commande</a:t>
              </a: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1519" y="3203"/>
              <a:ext cx="85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>
                  <a:latin typeface="Times New Roman" pitchFamily="18" charset="0"/>
                  <a:cs typeface="Times New Roman" pitchFamily="18" charset="0"/>
                </a:rPr>
                <a:t>La commande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519" y="3634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>
                  <a:latin typeface="Times New Roman" pitchFamily="18" charset="0"/>
                  <a:cs typeface="Times New Roman" pitchFamily="18" charset="0"/>
                </a:rPr>
                <a:t>La répartition</a:t>
              </a: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648" y="2750"/>
              <a:ext cx="38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Mois</a:t>
              </a: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3648" y="3181"/>
              <a:ext cx="5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Semaine</a:t>
              </a:r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3648" y="3612"/>
              <a:ext cx="3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>
                  <a:latin typeface="Times New Roman" pitchFamily="18" charset="0"/>
                  <a:cs typeface="Times New Roman" pitchFamily="18" charset="0"/>
                </a:rPr>
                <a:t>Jour</a:t>
              </a:r>
            </a:p>
          </p:txBody>
        </p:sp>
      </p:grpSp>
      <p:pic>
        <p:nvPicPr>
          <p:cNvPr id="3074" name="Picture 2" descr="C:\Users\Xhabloo\Desktop\ressources présentation\moni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506270"/>
            <a:ext cx="1001688" cy="1001688"/>
          </a:xfrm>
          <a:prstGeom prst="rect">
            <a:avLst/>
          </a:prstGeom>
          <a:noFill/>
        </p:spPr>
      </p:pic>
      <p:sp>
        <p:nvSpPr>
          <p:cNvPr id="26" name="ZoneTexte 25"/>
          <p:cNvSpPr txBox="1"/>
          <p:nvPr/>
        </p:nvSpPr>
        <p:spPr>
          <a:xfrm>
            <a:off x="5610664" y="237036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EDIFret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6156176" y="1938318"/>
            <a:ext cx="1080120" cy="13681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5" name="Picture 3" descr="C:\Users\Xhabloo\Desktop\ressources présentation\serve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492896"/>
            <a:ext cx="968896" cy="968896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6660232" y="3450486"/>
            <a:ext cx="150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MLMC-prgcmd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èche droite 36"/>
          <p:cNvSpPr/>
          <p:nvPr/>
        </p:nvSpPr>
        <p:spPr>
          <a:xfrm>
            <a:off x="4211960" y="2010326"/>
            <a:ext cx="129614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499992" y="1722294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Saisie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Groupe 45"/>
          <p:cNvGrpSpPr/>
          <p:nvPr/>
        </p:nvGrpSpPr>
        <p:grpSpPr>
          <a:xfrm>
            <a:off x="5868144" y="4077072"/>
            <a:ext cx="864096" cy="2160240"/>
            <a:chOff x="5868144" y="4077072"/>
            <a:chExt cx="864096" cy="2160240"/>
          </a:xfrm>
        </p:grpSpPr>
        <p:pic>
          <p:nvPicPr>
            <p:cNvPr id="3076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96719" y="4101975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44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06349" y="4869160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45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 b="22479"/>
            <a:stretch>
              <a:fillRect/>
            </a:stretch>
          </p:blipFill>
          <p:spPr bwMode="auto">
            <a:xfrm>
              <a:off x="5886812" y="5642580"/>
              <a:ext cx="803031" cy="594732"/>
            </a:xfrm>
            <a:prstGeom prst="rect">
              <a:avLst/>
            </a:prstGeom>
            <a:noFill/>
          </p:spPr>
        </p:pic>
        <p:sp>
          <p:nvSpPr>
            <p:cNvPr id="39" name="Carré corné 38"/>
            <p:cNvSpPr/>
            <p:nvPr/>
          </p:nvSpPr>
          <p:spPr>
            <a:xfrm>
              <a:off x="5868144" y="4077072"/>
              <a:ext cx="864096" cy="2160240"/>
            </a:xfrm>
            <a:prstGeom prst="foldedCorne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6876256" y="4077072"/>
            <a:ext cx="864096" cy="2160240"/>
            <a:chOff x="5868144" y="4077072"/>
            <a:chExt cx="864096" cy="2160240"/>
          </a:xfrm>
        </p:grpSpPr>
        <p:pic>
          <p:nvPicPr>
            <p:cNvPr id="48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96719" y="4101975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49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06349" y="4869160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50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 b="22479"/>
            <a:stretch>
              <a:fillRect/>
            </a:stretch>
          </p:blipFill>
          <p:spPr bwMode="auto">
            <a:xfrm>
              <a:off x="5886812" y="5642580"/>
              <a:ext cx="803031" cy="594732"/>
            </a:xfrm>
            <a:prstGeom prst="rect">
              <a:avLst/>
            </a:prstGeom>
            <a:noFill/>
          </p:spPr>
        </p:pic>
        <p:sp>
          <p:nvSpPr>
            <p:cNvPr id="51" name="Carré corné 50"/>
            <p:cNvSpPr/>
            <p:nvPr/>
          </p:nvSpPr>
          <p:spPr>
            <a:xfrm>
              <a:off x="5868144" y="4077072"/>
              <a:ext cx="864096" cy="2160240"/>
            </a:xfrm>
            <a:prstGeom prst="foldedCorne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7884368" y="4077072"/>
            <a:ext cx="864096" cy="2160240"/>
            <a:chOff x="5868144" y="4077072"/>
            <a:chExt cx="864096" cy="2160240"/>
          </a:xfrm>
        </p:grpSpPr>
        <p:pic>
          <p:nvPicPr>
            <p:cNvPr id="53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96719" y="4101975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54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06349" y="4869160"/>
              <a:ext cx="803031" cy="767185"/>
            </a:xfrm>
            <a:prstGeom prst="rect">
              <a:avLst/>
            </a:prstGeom>
            <a:noFill/>
          </p:spPr>
        </p:pic>
        <p:pic>
          <p:nvPicPr>
            <p:cNvPr id="55" name="Picture 4" descr="C:\Users\Xhabloo\Desktop\ressources présentation\XmlFile.png"/>
            <p:cNvPicPr>
              <a:picLocks noChangeAspect="1" noChangeArrowheads="1"/>
            </p:cNvPicPr>
            <p:nvPr/>
          </p:nvPicPr>
          <p:blipFill>
            <a:blip r:embed="rId7" cstate="print"/>
            <a:srcRect b="22479"/>
            <a:stretch>
              <a:fillRect/>
            </a:stretch>
          </p:blipFill>
          <p:spPr bwMode="auto">
            <a:xfrm>
              <a:off x="5886812" y="5642580"/>
              <a:ext cx="803031" cy="594732"/>
            </a:xfrm>
            <a:prstGeom prst="rect">
              <a:avLst/>
            </a:prstGeom>
            <a:noFill/>
          </p:spPr>
        </p:pic>
        <p:sp>
          <p:nvSpPr>
            <p:cNvPr id="56" name="Carré corné 55"/>
            <p:cNvSpPr/>
            <p:nvPr/>
          </p:nvSpPr>
          <p:spPr>
            <a:xfrm>
              <a:off x="5868144" y="4077072"/>
              <a:ext cx="864096" cy="2160240"/>
            </a:xfrm>
            <a:prstGeom prst="foldedCorner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8" name="ZoneTexte 57"/>
          <p:cNvSpPr txBox="1"/>
          <p:nvPr/>
        </p:nvSpPr>
        <p:spPr>
          <a:xfrm>
            <a:off x="6732240" y="6237312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Ressources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3995936" y="3573016"/>
          <a:ext cx="4896544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9654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Times New Roman" pitchFamily="18" charset="0"/>
                          <a:cs typeface="Times New Roman" pitchFamily="18" charset="0"/>
                        </a:rPr>
                        <a:t>1000 t</a:t>
                      </a:r>
                      <a:endParaRPr lang="fr-FR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1" name="Tableau 60"/>
          <p:cNvGraphicFramePr>
            <a:graphicFrameLocks noGrp="1"/>
          </p:cNvGraphicFramePr>
          <p:nvPr/>
        </p:nvGraphicFramePr>
        <p:xfrm>
          <a:off x="3995936" y="4221088"/>
          <a:ext cx="4896544" cy="360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6264"/>
                <a:gridCol w="792088"/>
                <a:gridCol w="792088"/>
                <a:gridCol w="93610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300 t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200 t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250 t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250 t</a:t>
                      </a:r>
                      <a:endParaRPr lang="fr-FR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2" name="Tableau 61"/>
          <p:cNvGraphicFramePr>
            <a:graphicFrameLocks noGrp="1"/>
          </p:cNvGraphicFramePr>
          <p:nvPr/>
        </p:nvGraphicFramePr>
        <p:xfrm>
          <a:off x="3995937" y="4797152"/>
          <a:ext cx="2376262" cy="360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9466"/>
                <a:gridCol w="339466"/>
                <a:gridCol w="339466"/>
                <a:gridCol w="339466"/>
                <a:gridCol w="339466"/>
                <a:gridCol w="339466"/>
                <a:gridCol w="33946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fr-FR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6" grpId="0"/>
      <p:bldP spid="35" grpId="0"/>
      <p:bldP spid="37" grpId="0" animBg="1"/>
      <p:bldP spid="38" grpId="0"/>
      <p:bldP spid="58" grpId="0"/>
      <p:bldP spid="5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61"/>
          <p:cNvSpPr txBox="1"/>
          <p:nvPr/>
        </p:nvSpPr>
        <p:spPr>
          <a:xfrm>
            <a:off x="3174256" y="182361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Activité de développement</a:t>
            </a:r>
          </a:p>
          <a:p>
            <a:endParaRPr lang="fr-FR" dirty="0" smtClean="0"/>
          </a:p>
          <a:p>
            <a:r>
              <a:rPr lang="fr-FR" dirty="0" smtClean="0"/>
              <a:t> et de maintenance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Problématique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grpSp>
        <p:nvGrpSpPr>
          <p:cNvPr id="57" name="Groupe 56"/>
          <p:cNvGrpSpPr/>
          <p:nvPr/>
        </p:nvGrpSpPr>
        <p:grpSpPr>
          <a:xfrm>
            <a:off x="5940152" y="1772816"/>
            <a:ext cx="1505027" cy="1296144"/>
            <a:chOff x="6660232" y="2492896"/>
            <a:chExt cx="1505027" cy="1296144"/>
          </a:xfrm>
        </p:grpSpPr>
        <p:pic>
          <p:nvPicPr>
            <p:cNvPr id="47" name="Picture 3" descr="C:\Users\Xhabloo\Desktop\ressources présentation\serve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48264" y="2492896"/>
              <a:ext cx="968896" cy="968896"/>
            </a:xfrm>
            <a:prstGeom prst="rect">
              <a:avLst/>
            </a:prstGeom>
            <a:noFill/>
          </p:spPr>
        </p:pic>
        <p:sp>
          <p:nvSpPr>
            <p:cNvPr id="52" name="ZoneTexte 51"/>
            <p:cNvSpPr txBox="1"/>
            <p:nvPr/>
          </p:nvSpPr>
          <p:spPr>
            <a:xfrm>
              <a:off x="6660232" y="3450486"/>
              <a:ext cx="15050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MLMC-prgcmd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1691680" y="1700808"/>
            <a:ext cx="1444626" cy="1346666"/>
            <a:chOff x="1043608" y="1844824"/>
            <a:chExt cx="1444626" cy="1346666"/>
          </a:xfrm>
        </p:grpSpPr>
        <p:pic>
          <p:nvPicPr>
            <p:cNvPr id="4098" name="Picture 2" descr="C:\Users\Xhabloo\Desktop\ressources présentation\de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331640" y="1844824"/>
              <a:ext cx="720080" cy="101336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1043608" y="2852936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itchFamily="18" charset="0"/>
                  <a:cs typeface="Times New Roman" pitchFamily="18" charset="0"/>
                </a:rPr>
                <a:t>Équipe MLMC</a:t>
              </a:r>
              <a:endParaRPr lang="fr-F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899592" y="3861048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L’équipe MLMC ne dispose pas d’IHM pour la gestion des ressources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Procède à une gestion manuelle : </a:t>
            </a:r>
          </a:p>
          <a:p>
            <a:pPr marL="635000" lvl="1" indent="-177800">
              <a:buFontTx/>
              <a:buChar char="-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Accéder à la base de données à l’aide d’un SGBD</a:t>
            </a:r>
          </a:p>
          <a:p>
            <a:pPr marL="635000" lvl="1" indent="-177800">
              <a:buFontTx/>
              <a:buChar char="-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Extraire le contenu d’une ressource dans un éditeur de texte</a:t>
            </a:r>
          </a:p>
          <a:p>
            <a:pPr marL="635000" lvl="1" indent="-177800">
              <a:buFontTx/>
              <a:buChar char="-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Visualiser/éditer la ressource</a:t>
            </a:r>
          </a:p>
          <a:p>
            <a:pPr marL="635000" lvl="1" indent="-177800">
              <a:buFontTx/>
              <a:buChar char="-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Enregistrer le contenu dans la base de données</a:t>
            </a:r>
          </a:p>
          <a:p>
            <a:pPr marL="635000" lvl="1" indent="-177800">
              <a:buFontTx/>
              <a:buChar char="-"/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Flèche droite 60"/>
          <p:cNvSpPr/>
          <p:nvPr/>
        </p:nvSpPr>
        <p:spPr>
          <a:xfrm>
            <a:off x="3059832" y="2132856"/>
            <a:ext cx="2880320" cy="36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899592" y="3861048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Le positionnement difficile dans une ressource de taille grande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 complexité du contenu de la ressource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L’utilisation d’outils externes </a:t>
            </a:r>
          </a:p>
          <a:p>
            <a:pPr indent="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 modification de la ressource sans validation avec le schéma</a:t>
            </a: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0" grpId="0"/>
      <p:bldP spid="60" grpId="1"/>
      <p:bldP spid="61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Objectifs de l’application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971600" y="1916832"/>
            <a:ext cx="6120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Mettre en place une application web pour :</a:t>
            </a:r>
          </a:p>
          <a:p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22300" lvl="1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Rechercher une ressource</a:t>
            </a:r>
          </a:p>
          <a:p>
            <a:pPr marL="622300" lvl="1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Visualiser son contenu</a:t>
            </a:r>
          </a:p>
          <a:p>
            <a:pPr marL="622300" lvl="1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Faciliter la navigation et l’édition du contenu</a:t>
            </a:r>
          </a:p>
          <a:p>
            <a:pPr marL="622300" lvl="1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Valider les modifications</a:t>
            </a:r>
          </a:p>
          <a:p>
            <a:pPr marL="622300" lvl="1" indent="-177800"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Enregistrer la ressource modifiée</a:t>
            </a:r>
          </a:p>
        </p:txBody>
      </p:sp>
      <p:pic>
        <p:nvPicPr>
          <p:cNvPr id="5122" name="Picture 2" descr="C:\Users\Xhabloo\Desktop\ressources présentation\d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4528" y="4581128"/>
            <a:ext cx="1002406" cy="1412230"/>
          </a:xfrm>
          <a:prstGeom prst="rect">
            <a:avLst/>
          </a:prstGeom>
          <a:noFill/>
        </p:spPr>
      </p:pic>
      <p:sp>
        <p:nvSpPr>
          <p:cNvPr id="11" name="Bulle ronde 10"/>
          <p:cNvSpPr/>
          <p:nvPr/>
        </p:nvSpPr>
        <p:spPr>
          <a:xfrm>
            <a:off x="6372200" y="3212976"/>
            <a:ext cx="1584176" cy="936104"/>
          </a:xfrm>
          <a:prstGeom prst="wedgeEllipseCallout">
            <a:avLst>
              <a:gd name="adj1" fmla="val 16045"/>
              <a:gd name="adj2" fmla="val 76067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besoin</a:t>
            </a:r>
            <a:endParaRPr lang="fr-FR" dirty="0"/>
          </a:p>
        </p:txBody>
      </p:sp>
      <p:sp>
        <p:nvSpPr>
          <p:cNvPr id="12" name="Bulle ronde 11"/>
          <p:cNvSpPr/>
          <p:nvPr/>
        </p:nvSpPr>
        <p:spPr>
          <a:xfrm>
            <a:off x="4788024" y="3573016"/>
            <a:ext cx="1584176" cy="936104"/>
          </a:xfrm>
          <a:prstGeom prst="wedgeEllipseCallout">
            <a:avLst>
              <a:gd name="adj1" fmla="val 95411"/>
              <a:gd name="adj2" fmla="val 7199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besoin</a:t>
            </a:r>
            <a:endParaRPr lang="fr-FR" dirty="0"/>
          </a:p>
        </p:txBody>
      </p:sp>
      <p:sp>
        <p:nvSpPr>
          <p:cNvPr id="13" name="Bulle ronde 12"/>
          <p:cNvSpPr/>
          <p:nvPr/>
        </p:nvSpPr>
        <p:spPr>
          <a:xfrm>
            <a:off x="4067944" y="4509120"/>
            <a:ext cx="1584176" cy="936104"/>
          </a:xfrm>
          <a:prstGeom prst="wedgeEllipseCallout">
            <a:avLst>
              <a:gd name="adj1" fmla="val 133091"/>
              <a:gd name="adj2" fmla="val 6876"/>
            </a:avLst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besoin</a:t>
            </a:r>
            <a:endParaRPr lang="fr-FR" dirty="0"/>
          </a:p>
        </p:txBody>
      </p:sp>
      <p:sp>
        <p:nvSpPr>
          <p:cNvPr id="14" name="Bulle ronde 13"/>
          <p:cNvSpPr/>
          <p:nvPr/>
        </p:nvSpPr>
        <p:spPr>
          <a:xfrm>
            <a:off x="4499992" y="5589240"/>
            <a:ext cx="1584176" cy="936104"/>
          </a:xfrm>
          <a:prstGeom prst="wedgeEllipseCallout">
            <a:avLst>
              <a:gd name="adj1" fmla="val 106636"/>
              <a:gd name="adj2" fmla="val -69098"/>
            </a:avLst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besoin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Méthode de développement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4" name="Image 3" descr="modele_developpement-developpement_iteratif_1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72816"/>
            <a:ext cx="48965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6146" name="Picture 2" descr="C:\Users\Xhabloo\Desktop\Rapport\ressources rapport\planif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726728" cy="467067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55576" y="1844824"/>
            <a:ext cx="280831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1680" y="2636912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55776" y="3284984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63888" y="3933056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6016" y="4653136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012160" y="5301208"/>
            <a:ext cx="8640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0" y="0"/>
          <a:ext cx="9144000" cy="5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4868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Contexte</a:t>
                      </a:r>
                      <a:r>
                        <a:rPr lang="fr-FR" sz="1400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Général</a:t>
                      </a:r>
                      <a:endParaRPr lang="fr-FR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Analyse et</a:t>
                      </a:r>
                      <a:r>
                        <a:rPr lang="fr-FR" sz="1400" b="1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Spécifications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Conception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Mise en Œuvre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endParaRPr lang="fr-FR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308304" y="5301208"/>
            <a:ext cx="10081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1061</Words>
  <Application>Microsoft Office PowerPoint</Application>
  <PresentationFormat>Affichage à l'écran (4:3)</PresentationFormat>
  <Paragraphs>381</Paragraphs>
  <Slides>25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Xhabloo</dc:creator>
  <cp:lastModifiedBy>Xhabloo</cp:lastModifiedBy>
  <cp:revision>192</cp:revision>
  <dcterms:created xsi:type="dcterms:W3CDTF">2013-06-21T20:49:44Z</dcterms:created>
  <dcterms:modified xsi:type="dcterms:W3CDTF">2013-06-23T23:45:47Z</dcterms:modified>
</cp:coreProperties>
</file>