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1" r:id="rId2"/>
    <p:sldId id="262"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08" y="-630"/>
      </p:cViewPr>
      <p:guideLst>
        <p:guide orient="horz" pos="2160"/>
        <p:guide pos="3840"/>
      </p:guideLst>
    </p:cSldViewPr>
  </p:slideViewPr>
  <p:notesTextViewPr>
    <p:cViewPr>
      <p:scale>
        <a:sx n="150" d="100"/>
        <a:sy n="150" d="100"/>
      </p:scale>
      <p:origin x="0" y="0"/>
    </p:cViewPr>
  </p:notesTextViewPr>
  <p:notesViewPr>
    <p:cSldViewPr snapToGrid="0">
      <p:cViewPr varScale="1">
        <p:scale>
          <a:sx n="73" d="100"/>
          <a:sy n="73" d="100"/>
        </p:scale>
        <p:origin x="-270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E6D6C-3F3F-4332-9393-99149492CD23}" type="datetimeFigureOut">
              <a:rPr lang="fr-FR" smtClean="0"/>
              <a:pPr/>
              <a:t>08/10/2013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04C48-3E4C-447B-9A2A-2FD5465DBE3A}" type="slidenum">
              <a:rPr lang="fr-FR" smtClean="0"/>
              <a:pPr/>
              <a:t>‹N°›</a:t>
            </a:fld>
            <a:endParaRPr lang="fr-FR"/>
          </a:p>
        </p:txBody>
      </p:sp>
    </p:spTree>
    <p:extLst>
      <p:ext uri="{BB962C8B-B14F-4D97-AF65-F5344CB8AC3E}">
        <p14:creationId xmlns:p14="http://schemas.microsoft.com/office/powerpoint/2010/main" xmlns="" val="163431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C’est là où mon sujet de stage a été créé pour remédier à cette perte importante qui ralentie l’avancement du projet.</a:t>
            </a:r>
          </a:p>
          <a:p>
            <a:r>
              <a:rPr lang="fr-FR" dirty="0" smtClean="0"/>
              <a:t>Et si on utilisait une seule machine pour automatiser toutes ces étapes là..</a:t>
            </a:r>
          </a:p>
          <a:p>
            <a:r>
              <a:rPr lang="fr-FR" dirty="0" smtClean="0"/>
              <a:t>Et si on pouvait regrouper tous les outils nécessaires à tous les développeurs, pour tous les types de systèmes d’exploitations et de matériels présents sur le réseau dans un seul package global..</a:t>
            </a:r>
          </a:p>
          <a:p>
            <a:r>
              <a:rPr lang="fr-FR" dirty="0" smtClean="0"/>
              <a:t>Et si c’était possible ensuite de déployer ce même package sur toutes les machines de développeurs de façon automatisée, en faisant en sorte que le package soit assez intelligent pour présenter les outils relatifs à toute machine sans avoir à créer plusieurs packages pour chaque configuration de machine différente…</a:t>
            </a:r>
          </a:p>
          <a:p>
            <a:r>
              <a:rPr lang="fr-FR" dirty="0" smtClean="0"/>
              <a:t>Une amélioration est notamment possible, une fois ce processus terminé,  et a été suggérée à la société pour pouvoir surveiller le réseau du parc informatique pour localiser les déploiements effectués sur chaque machine, les outils et leurs versions ainsi qu’une possibilité d’appliquer ou de planifier des futures mises à jours des machines de façon hebdomadaire ou mensuelle.</a:t>
            </a:r>
          </a:p>
          <a:p>
            <a:r>
              <a:rPr lang="fr-FR" dirty="0" smtClean="0"/>
              <a:t>Ces fonctionnalités demandent le développement de 3 applications dont: …</a:t>
            </a:r>
          </a:p>
          <a:p>
            <a:r>
              <a:rPr lang="fr-FR" dirty="0" smtClean="0"/>
              <a:t>Ceux-ci peuvent ainsi permettre de faire bénéficier le projet en terme de temps et de ressources, ce qui permettra à des responsables de respirer un peu en laissant place à la technologie automatisée.</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pPr/>
              <a:t>1</a:t>
            </a:fld>
            <a:endParaRPr lang="fr-FR"/>
          </a:p>
        </p:txBody>
      </p:sp>
    </p:spTree>
    <p:extLst>
      <p:ext uri="{BB962C8B-B14F-4D97-AF65-F5344CB8AC3E}">
        <p14:creationId xmlns:p14="http://schemas.microsoft.com/office/powerpoint/2010/main" xmlns="" val="360540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Ces 3 application citées sont donc présentées comme ceci:</a:t>
            </a:r>
          </a:p>
          <a:p>
            <a:pPr marL="171450" indent="-171450">
              <a:buFontTx/>
              <a:buChar char="-"/>
            </a:pPr>
            <a:r>
              <a:rPr lang="fr-FR" dirty="0" smtClean="0"/>
              <a:t>La </a:t>
            </a:r>
            <a:r>
              <a:rPr lang="fr-FR" dirty="0" err="1" smtClean="0"/>
              <a:t>permière</a:t>
            </a:r>
            <a:r>
              <a:rPr lang="fr-FR" dirty="0" smtClean="0"/>
              <a:t> étant bien sûr le Package, permettant…</a:t>
            </a:r>
          </a:p>
          <a:p>
            <a:pPr marL="171450" indent="-171450">
              <a:buFontTx/>
              <a:buChar char="-"/>
            </a:pPr>
            <a:r>
              <a:rPr lang="fr-FR" dirty="0" smtClean="0"/>
              <a:t>La deuxième, nommée Setup Maker, pour…</a:t>
            </a:r>
          </a:p>
          <a:p>
            <a:pPr marL="171450" indent="-171450">
              <a:buFontTx/>
              <a:buChar char="-"/>
            </a:pPr>
            <a:r>
              <a:rPr lang="fr-FR" dirty="0" smtClean="0"/>
              <a:t>Ainsi que la troisième application web Dashboard, pour…</a:t>
            </a:r>
          </a:p>
          <a:p>
            <a:r>
              <a:rPr lang="fr-FR" dirty="0" smtClean="0"/>
              <a:t>Je vais me concentrer sur le développement de l’application Setup Maker pour cette présentation, puisque je pense que c’est le noyau du projet, qui permet de faire le lien entre les 2 autres application en générant le package qui donnera droit à Dashboard pour se connecter à la machine.</a:t>
            </a:r>
          </a:p>
          <a:p>
            <a:r>
              <a:rPr lang="fr-FR" dirty="0" smtClean="0"/>
              <a:t>L’application Setup Maker a donc suivi une méthodologie que j’ai choisie personnellement, et que j’ai jugé essentielle pour ce type de projet.</a:t>
            </a:r>
          </a:p>
          <a:p>
            <a:r>
              <a:rPr lang="fr-FR" dirty="0" smtClean="0"/>
              <a:t>Le développement a donc suivi une méthode semi-itérative, grâce à une première étape non itérative constituée essentiellement de…</a:t>
            </a:r>
          </a:p>
          <a:p>
            <a:r>
              <a:rPr lang="fr-FR" dirty="0" smtClean="0"/>
              <a:t>Puis un deuxième cycle agile, composé d’itérations en général. Chacune constituée des différentes tâches de codage, test, intégration et un jalon de validation sur 5 jours, avec un jour de risque pour éviter un quelconque retard.</a:t>
            </a:r>
          </a:p>
          <a:p>
            <a:r>
              <a:rPr lang="fr-FR" dirty="0" smtClean="0"/>
              <a:t>Le travail effectué est dispatché selon le diagramme suivant.</a:t>
            </a:r>
            <a:endParaRPr lang="fr-FR" dirty="0"/>
          </a:p>
        </p:txBody>
      </p:sp>
      <p:sp>
        <p:nvSpPr>
          <p:cNvPr id="4" name="Slide Number Placeholder 3"/>
          <p:cNvSpPr>
            <a:spLocks noGrp="1"/>
          </p:cNvSpPr>
          <p:nvPr>
            <p:ph type="sldNum" sz="quarter" idx="10"/>
          </p:nvPr>
        </p:nvSpPr>
        <p:spPr/>
        <p:txBody>
          <a:bodyPr/>
          <a:lstStyle/>
          <a:p>
            <a:fld id="{1F804C48-3E4C-447B-9A2A-2FD5465DBE3A}" type="slidenum">
              <a:rPr lang="fr-FR" smtClean="0"/>
              <a:pPr/>
              <a:t>2</a:t>
            </a:fld>
            <a:endParaRPr lang="fr-FR"/>
          </a:p>
        </p:txBody>
      </p:sp>
    </p:spTree>
    <p:extLst>
      <p:ext uri="{BB962C8B-B14F-4D97-AF65-F5344CB8AC3E}">
        <p14:creationId xmlns:p14="http://schemas.microsoft.com/office/powerpoint/2010/main" xmlns="" val="129311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10/8/2013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10/8/2013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gi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du </a:t>
            </a:r>
            <a:r>
              <a:rPr lang="fr-FR" dirty="0" smtClean="0"/>
              <a:t>concept</a:t>
            </a:r>
            <a:endParaRPr lang="fr-FR" dirty="0"/>
          </a:p>
        </p:txBody>
      </p:sp>
      <p:sp>
        <p:nvSpPr>
          <p:cNvPr id="3" name="Rectangle 2"/>
          <p:cNvSpPr/>
          <p:nvPr/>
        </p:nvSpPr>
        <p:spPr>
          <a:xfrm>
            <a:off x="3379304" y="2729948"/>
            <a:ext cx="4929809" cy="312751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pic>
        <p:nvPicPr>
          <p:cNvPr id="2050" name="Picture 2" descr="D:\cds\workspaces\packTrunk\devcompack\doc\presentation\res\laptop.png"/>
          <p:cNvPicPr>
            <a:picLocks noChangeAspect="1" noChangeArrowheads="1"/>
          </p:cNvPicPr>
          <p:nvPr/>
        </p:nvPicPr>
        <p:blipFill>
          <a:blip r:embed="rId3"/>
          <a:srcRect/>
          <a:stretch>
            <a:fillRect/>
          </a:stretch>
        </p:blipFill>
        <p:spPr bwMode="auto">
          <a:xfrm>
            <a:off x="2575268" y="2446637"/>
            <a:ext cx="6569677" cy="3941806"/>
          </a:xfrm>
          <a:prstGeom prst="rect">
            <a:avLst/>
          </a:prstGeom>
          <a:noFill/>
        </p:spPr>
      </p:pic>
      <p:grpSp>
        <p:nvGrpSpPr>
          <p:cNvPr id="9" name="Group 8"/>
          <p:cNvGrpSpPr/>
          <p:nvPr/>
        </p:nvGrpSpPr>
        <p:grpSpPr>
          <a:xfrm>
            <a:off x="4622637" y="3091875"/>
            <a:ext cx="2507595" cy="2290658"/>
            <a:chOff x="4622637" y="3091875"/>
            <a:chExt cx="2507595" cy="2290658"/>
          </a:xfrm>
        </p:grpSpPr>
        <p:pic>
          <p:nvPicPr>
            <p:cNvPr id="2052" name="Picture 4" descr="D:\cds\workspaces\packTrunk\devcompack\doc\img\eclipse.png"/>
            <p:cNvPicPr>
              <a:picLocks noChangeAspect="1" noChangeArrowheads="1"/>
            </p:cNvPicPr>
            <p:nvPr/>
          </p:nvPicPr>
          <p:blipFill>
            <a:blip r:embed="rId4"/>
            <a:srcRect/>
            <a:stretch>
              <a:fillRect/>
            </a:stretch>
          </p:blipFill>
          <p:spPr bwMode="auto">
            <a:xfrm>
              <a:off x="5426503" y="3195363"/>
              <a:ext cx="835410" cy="835410"/>
            </a:xfrm>
            <a:prstGeom prst="rect">
              <a:avLst/>
            </a:prstGeom>
            <a:noFill/>
          </p:spPr>
        </p:pic>
        <p:pic>
          <p:nvPicPr>
            <p:cNvPr id="2053" name="Picture 5" descr="D:\cds\workspaces\packTrunk\devcompack\doc\img\JavaIcon.png"/>
            <p:cNvPicPr>
              <a:picLocks noChangeAspect="1" noChangeArrowheads="1"/>
            </p:cNvPicPr>
            <p:nvPr/>
          </p:nvPicPr>
          <p:blipFill>
            <a:blip r:embed="rId5"/>
            <a:srcRect/>
            <a:stretch>
              <a:fillRect/>
            </a:stretch>
          </p:blipFill>
          <p:spPr bwMode="auto">
            <a:xfrm>
              <a:off x="4622637" y="3091875"/>
              <a:ext cx="511015" cy="938898"/>
            </a:xfrm>
            <a:prstGeom prst="rect">
              <a:avLst/>
            </a:prstGeom>
            <a:noFill/>
          </p:spPr>
        </p:pic>
        <p:pic>
          <p:nvPicPr>
            <p:cNvPr id="4" name="Picture 3"/>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4622637" y="4201995"/>
              <a:ext cx="1635994" cy="43626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4622637" y="4737010"/>
              <a:ext cx="645523" cy="645523"/>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6444875" y="3270389"/>
              <a:ext cx="685357" cy="685357"/>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6444875" y="4114270"/>
              <a:ext cx="611713" cy="611713"/>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5499191" y="4822721"/>
              <a:ext cx="1518879" cy="553562"/>
            </a:xfrm>
            <a:prstGeom prst="rect">
              <a:avLst/>
            </a:prstGeom>
          </p:spPr>
        </p:pic>
      </p:grpSp>
      <p:pic>
        <p:nvPicPr>
          <p:cNvPr id="11" name="Picture 10"/>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5400068" y="3827929"/>
            <a:ext cx="1027227" cy="1027227"/>
          </a:xfrm>
          <a:prstGeom prst="rect">
            <a:avLst/>
          </a:prstGeom>
        </p:spPr>
      </p:pic>
      <p:sp>
        <p:nvSpPr>
          <p:cNvPr id="12" name="TextBox 11"/>
          <p:cNvSpPr txBox="1"/>
          <p:nvPr/>
        </p:nvSpPr>
        <p:spPr>
          <a:xfrm>
            <a:off x="5307542" y="4037066"/>
            <a:ext cx="2194422" cy="584775"/>
          </a:xfrm>
          <a:prstGeom prst="rect">
            <a:avLst/>
          </a:prstGeom>
          <a:noFill/>
          <a:ln>
            <a:noFill/>
          </a:ln>
        </p:spPr>
        <p:txBody>
          <a:bodyPr wrap="square" rtlCol="0">
            <a:spAutoFit/>
          </a:bodyPr>
          <a:lstStyle/>
          <a:p>
            <a:r>
              <a:rPr lang="fr-FR" sz="3200" b="1" spc="50" dirty="0" smtClean="0">
                <a:ln w="0"/>
                <a:solidFill>
                  <a:schemeClr val="bg2"/>
                </a:solidFill>
                <a:effectLst>
                  <a:innerShdw blurRad="63500" dist="50800" dir="13500000">
                    <a:srgbClr val="000000">
                      <a:alpha val="50000"/>
                    </a:srgbClr>
                  </a:innerShdw>
                </a:effectLst>
              </a:rPr>
              <a:t>Package</a:t>
            </a:r>
            <a:endParaRPr lang="fr-FR" sz="3200" b="1" spc="50" dirty="0">
              <a:ln w="0"/>
              <a:solidFill>
                <a:schemeClr val="bg2"/>
              </a:solidFill>
              <a:effectLst>
                <a:innerShdw blurRad="63500" dist="50800" dir="13500000">
                  <a:srgbClr val="000000">
                    <a:alpha val="50000"/>
                  </a:srgbClr>
                </a:innerShdw>
              </a:effectLst>
            </a:endParaRPr>
          </a:p>
        </p:txBody>
      </p:sp>
      <p:pic>
        <p:nvPicPr>
          <p:cNvPr id="13" name="Picture 12"/>
          <p:cNvPicPr>
            <a:picLocks noChangeAspect="1"/>
          </p:cNvPicPr>
          <p:nvPr/>
        </p:nvPicPr>
        <p:blipFill>
          <a:blip r:embed="rId12">
            <a:extLst>
              <a:ext uri="{28A0092B-C50C-407E-A947-70E740481C1C}">
                <a14:useLocalDpi xmlns:a14="http://schemas.microsoft.com/office/drawing/2010/main" xmlns="" val="0"/>
              </a:ext>
            </a:extLst>
          </a:blip>
          <a:stretch>
            <a:fillRect/>
          </a:stretch>
        </p:blipFill>
        <p:spPr>
          <a:xfrm>
            <a:off x="4163968" y="2505334"/>
            <a:ext cx="1347219" cy="1347219"/>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xmlns="" val="0"/>
              </a:ext>
            </a:extLst>
          </a:blip>
          <a:stretch>
            <a:fillRect/>
          </a:stretch>
        </p:blipFill>
        <p:spPr>
          <a:xfrm>
            <a:off x="4151972" y="4855156"/>
            <a:ext cx="1347219" cy="1347219"/>
          </a:xfrm>
          <a:prstGeom prst="rect">
            <a:avLst/>
          </a:prstGeom>
        </p:spPr>
      </p:pic>
      <p:pic>
        <p:nvPicPr>
          <p:cNvPr id="18" name="Picture 17"/>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5380163" y="3743930"/>
            <a:ext cx="1347219" cy="1347219"/>
          </a:xfrm>
          <a:prstGeom prst="rect">
            <a:avLst/>
          </a:prstGeom>
        </p:spPr>
      </p:pic>
      <p:pic>
        <p:nvPicPr>
          <p:cNvPr id="19" name="Picture 18"/>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2824722" y="3743930"/>
            <a:ext cx="1347219" cy="1347219"/>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5855731" y="4040403"/>
            <a:ext cx="431488" cy="431488"/>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3282587" y="4041330"/>
            <a:ext cx="431488" cy="431488"/>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4624186" y="5141999"/>
            <a:ext cx="431488" cy="431488"/>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4612214" y="2790520"/>
            <a:ext cx="431488" cy="431488"/>
          </a:xfrm>
          <a:prstGeom prst="rect">
            <a:avLst/>
          </a:prstGeom>
        </p:spPr>
      </p:pic>
      <p:grpSp>
        <p:nvGrpSpPr>
          <p:cNvPr id="2058" name="Group 2057"/>
          <p:cNvGrpSpPr/>
          <p:nvPr/>
        </p:nvGrpSpPr>
        <p:grpSpPr>
          <a:xfrm>
            <a:off x="3952875" y="3655830"/>
            <a:ext cx="1615468" cy="1375601"/>
            <a:chOff x="3952875" y="3655830"/>
            <a:chExt cx="1615468" cy="1375601"/>
          </a:xfrm>
        </p:grpSpPr>
        <p:cxnSp>
          <p:nvCxnSpPr>
            <p:cNvPr id="2051" name="Straight Connector 2050"/>
            <p:cNvCxnSpPr/>
            <p:nvPr/>
          </p:nvCxnSpPr>
          <p:spPr>
            <a:xfrm>
              <a:off x="3952875" y="4329453"/>
              <a:ext cx="1615468" cy="0"/>
            </a:xfrm>
            <a:prstGeom prst="line">
              <a:avLst/>
            </a:prstGeom>
            <a:ln w="12700"/>
            <a:effectLst>
              <a:glow rad="63500">
                <a:schemeClr val="accent1">
                  <a:satMod val="175000"/>
                  <a:alpha val="2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816062" y="3655830"/>
              <a:ext cx="0" cy="1375601"/>
            </a:xfrm>
            <a:prstGeom prst="line">
              <a:avLst/>
            </a:prstGeom>
            <a:ln w="12700"/>
            <a:effectLst>
              <a:glow rad="63500">
                <a:schemeClr val="accent1">
                  <a:satMod val="175000"/>
                  <a:alpha val="20000"/>
                </a:schemeClr>
              </a:glow>
            </a:effectLst>
          </p:spPr>
          <p:style>
            <a:lnRef idx="1">
              <a:schemeClr val="accent1"/>
            </a:lnRef>
            <a:fillRef idx="0">
              <a:schemeClr val="accent1"/>
            </a:fillRef>
            <a:effectRef idx="0">
              <a:schemeClr val="accent1"/>
            </a:effectRef>
            <a:fontRef idx="minor">
              <a:schemeClr val="tx1"/>
            </a:fontRef>
          </p:style>
        </p:cxnSp>
      </p:grpSp>
      <p:sp>
        <p:nvSpPr>
          <p:cNvPr id="29" name="Content Placeholder 2"/>
          <p:cNvSpPr>
            <a:spLocks noGrp="1"/>
          </p:cNvSpPr>
          <p:nvPr>
            <p:ph idx="1"/>
          </p:nvPr>
        </p:nvSpPr>
        <p:spPr>
          <a:xfrm>
            <a:off x="7852714" y="5234608"/>
            <a:ext cx="4107872" cy="1033139"/>
          </a:xfrm>
        </p:spPr>
        <p:txBody>
          <a:bodyPr>
            <a:normAutofit/>
          </a:bodyPr>
          <a:lstStyle/>
          <a:p>
            <a:r>
              <a:rPr lang="fr-FR" sz="1400" dirty="0" smtClean="0"/>
              <a:t>Package développeur global</a:t>
            </a:r>
          </a:p>
          <a:p>
            <a:r>
              <a:rPr lang="fr-FR" sz="1400" dirty="0" smtClean="0"/>
              <a:t>Générateur de package et de </a:t>
            </a:r>
            <a:r>
              <a:rPr lang="fr-FR" sz="1400" dirty="0" smtClean="0"/>
              <a:t>patch</a:t>
            </a:r>
            <a:endParaRPr lang="fr-FR" sz="1400" dirty="0" smtClean="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anim calcmode="lin" valueType="num">
                                      <p:cBhvr>
                                        <p:cTn id="8" dur="500" fill="hold"/>
                                        <p:tgtEl>
                                          <p:spTgt spid="2050"/>
                                        </p:tgtEl>
                                        <p:attrNameLst>
                                          <p:attrName>ppt_x</p:attrName>
                                        </p:attrNameLst>
                                      </p:cBhvr>
                                      <p:tavLst>
                                        <p:tav tm="0">
                                          <p:val>
                                            <p:strVal val="#ppt_x"/>
                                          </p:val>
                                        </p:tav>
                                        <p:tav tm="100000">
                                          <p:val>
                                            <p:strVal val="#ppt_x"/>
                                          </p:val>
                                        </p:tav>
                                      </p:tavLst>
                                    </p:anim>
                                    <p:anim calcmode="lin" valueType="num">
                                      <p:cBhvr>
                                        <p:cTn id="9" dur="5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42"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Horizontal)">
                                      <p:cBhvr>
                                        <p:cTn id="13" dur="250"/>
                                        <p:tgtEl>
                                          <p:spTgt spid="3"/>
                                        </p:tgtEl>
                                      </p:cBhvr>
                                    </p:animEffect>
                                  </p:childTnLst>
                                </p:cTn>
                              </p:par>
                            </p:childTnLst>
                          </p:cTn>
                        </p:par>
                        <p:par>
                          <p:cTn id="14" fill="hold">
                            <p:stCondLst>
                              <p:cond delay="750"/>
                            </p:stCondLst>
                            <p:childTnLst>
                              <p:par>
                                <p:cTn id="15" presetID="10"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32" fill="hold" nodeType="clickEffect">
                                  <p:stCondLst>
                                    <p:cond delay="0"/>
                                  </p:stCondLst>
                                  <p:childTnLst>
                                    <p:anim calcmode="lin" valueType="num">
                                      <p:cBhvr>
                                        <p:cTn id="21" dur="250"/>
                                        <p:tgtEl>
                                          <p:spTgt spid="9"/>
                                        </p:tgtEl>
                                        <p:attrNameLst>
                                          <p:attrName>ppt_w</p:attrName>
                                        </p:attrNameLst>
                                      </p:cBhvr>
                                      <p:tavLst>
                                        <p:tav tm="0">
                                          <p:val>
                                            <p:strVal val="ppt_w"/>
                                          </p:val>
                                        </p:tav>
                                        <p:tav tm="100000">
                                          <p:val>
                                            <p:fltVal val="0"/>
                                          </p:val>
                                        </p:tav>
                                      </p:tavLst>
                                    </p:anim>
                                    <p:anim calcmode="lin" valueType="num">
                                      <p:cBhvr>
                                        <p:cTn id="22" dur="250"/>
                                        <p:tgtEl>
                                          <p:spTgt spid="9"/>
                                        </p:tgtEl>
                                        <p:attrNameLst>
                                          <p:attrName>ppt_h</p:attrName>
                                        </p:attrNameLst>
                                      </p:cBhvr>
                                      <p:tavLst>
                                        <p:tav tm="0">
                                          <p:val>
                                            <p:strVal val="ppt_h"/>
                                          </p:val>
                                        </p:tav>
                                        <p:tav tm="100000">
                                          <p:val>
                                            <p:fltVal val="0"/>
                                          </p:val>
                                        </p:tav>
                                      </p:tavLst>
                                    </p:anim>
                                    <p:animEffect transition="out" filter="fade">
                                      <p:cBhvr>
                                        <p:cTn id="23" dur="250"/>
                                        <p:tgtEl>
                                          <p:spTgt spid="9"/>
                                        </p:tgtEl>
                                      </p:cBhvr>
                                    </p:animEffect>
                                    <p:set>
                                      <p:cBhvr>
                                        <p:cTn id="24" dur="1" fill="hold">
                                          <p:stCondLst>
                                            <p:cond delay="249"/>
                                          </p:stCondLst>
                                        </p:cTn>
                                        <p:tgtEl>
                                          <p:spTgt spid="9"/>
                                        </p:tgtEl>
                                        <p:attrNameLst>
                                          <p:attrName>style.visibility</p:attrName>
                                        </p:attrNameLst>
                                      </p:cBhvr>
                                      <p:to>
                                        <p:strVal val="hidden"/>
                                      </p:to>
                                    </p:set>
                                  </p:childTnLst>
                                </p:cTn>
                              </p:par>
                              <p:par>
                                <p:cTn id="25" presetID="53" presetClass="entr" presetSubtype="16"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250" fill="hold"/>
                                        <p:tgtEl>
                                          <p:spTgt spid="11"/>
                                        </p:tgtEl>
                                        <p:attrNameLst>
                                          <p:attrName>ppt_w</p:attrName>
                                        </p:attrNameLst>
                                      </p:cBhvr>
                                      <p:tavLst>
                                        <p:tav tm="0">
                                          <p:val>
                                            <p:fltVal val="0"/>
                                          </p:val>
                                        </p:tav>
                                        <p:tav tm="100000">
                                          <p:val>
                                            <p:strVal val="#ppt_w"/>
                                          </p:val>
                                        </p:tav>
                                      </p:tavLst>
                                    </p:anim>
                                    <p:anim calcmode="lin" valueType="num">
                                      <p:cBhvr>
                                        <p:cTn id="28" dur="250" fill="hold"/>
                                        <p:tgtEl>
                                          <p:spTgt spid="11"/>
                                        </p:tgtEl>
                                        <p:attrNameLst>
                                          <p:attrName>ppt_h</p:attrName>
                                        </p:attrNameLst>
                                      </p:cBhvr>
                                      <p:tavLst>
                                        <p:tav tm="0">
                                          <p:val>
                                            <p:fltVal val="0"/>
                                          </p:val>
                                        </p:tav>
                                        <p:tav tm="100000">
                                          <p:val>
                                            <p:strVal val="#ppt_h"/>
                                          </p:val>
                                        </p:tav>
                                      </p:tavLst>
                                    </p:anim>
                                    <p:animEffect transition="in" filter="fade">
                                      <p:cBhvr>
                                        <p:cTn id="29" dur="250"/>
                                        <p:tgtEl>
                                          <p:spTgt spid="11"/>
                                        </p:tgtEl>
                                      </p:cBhvr>
                                    </p:animEffect>
                                  </p:childTnLst>
                                </p:cTn>
                              </p:par>
                            </p:childTnLst>
                          </p:cTn>
                        </p:par>
                        <p:par>
                          <p:cTn id="30" fill="hold">
                            <p:stCondLst>
                              <p:cond delay="250"/>
                            </p:stCondLst>
                            <p:childTnLst>
                              <p:par>
                                <p:cTn id="31" presetID="42" presetClass="path" presetSubtype="0" accel="50000" decel="50000" fill="hold" nodeType="afterEffect">
                                  <p:stCondLst>
                                    <p:cond delay="0"/>
                                  </p:stCondLst>
                                  <p:childTnLst>
                                    <p:animMotion origin="layout" path="M 3.95833E-6 -3.7037E-7 L -0.09063 -0.00231 " pathEditMode="relative" rAng="0" ptsTypes="AA">
                                      <p:cBhvr>
                                        <p:cTn id="32" dur="500" fill="hold"/>
                                        <p:tgtEl>
                                          <p:spTgt spid="11"/>
                                        </p:tgtEl>
                                        <p:attrNameLst>
                                          <p:attrName>ppt_x</p:attrName>
                                          <p:attrName>ppt_y</p:attrName>
                                        </p:attrNameLst>
                                      </p:cBhvr>
                                      <p:rCtr x="-4531" y="-116"/>
                                    </p:animMotion>
                                  </p:childTnLst>
                                </p:cTn>
                              </p:par>
                              <p:par>
                                <p:cTn id="33" presetID="22" presetClass="entr" presetSubtype="2"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250"/>
                                        <p:tgtEl>
                                          <p:spTgt spid="2050"/>
                                        </p:tgtEl>
                                        <p:attrNameLst>
                                          <p:attrName>ppt_x</p:attrName>
                                        </p:attrNameLst>
                                      </p:cBhvr>
                                      <p:tavLst>
                                        <p:tav tm="0">
                                          <p:val>
                                            <p:strVal val="ppt_x"/>
                                          </p:val>
                                        </p:tav>
                                        <p:tav tm="100000">
                                          <p:val>
                                            <p:strVal val="ppt_x"/>
                                          </p:val>
                                        </p:tav>
                                      </p:tavLst>
                                    </p:anim>
                                    <p:anim calcmode="lin" valueType="num">
                                      <p:cBhvr additive="base">
                                        <p:cTn id="40" dur="250"/>
                                        <p:tgtEl>
                                          <p:spTgt spid="2050"/>
                                        </p:tgtEl>
                                        <p:attrNameLst>
                                          <p:attrName>ppt_y</p:attrName>
                                        </p:attrNameLst>
                                      </p:cBhvr>
                                      <p:tavLst>
                                        <p:tav tm="0">
                                          <p:val>
                                            <p:strVal val="ppt_y"/>
                                          </p:val>
                                        </p:tav>
                                        <p:tav tm="100000">
                                          <p:val>
                                            <p:strVal val="1+ppt_h/2"/>
                                          </p:val>
                                        </p:tav>
                                      </p:tavLst>
                                    </p:anim>
                                    <p:set>
                                      <p:cBhvr>
                                        <p:cTn id="41" dur="1" fill="hold">
                                          <p:stCondLst>
                                            <p:cond delay="249"/>
                                          </p:stCondLst>
                                        </p:cTn>
                                        <p:tgtEl>
                                          <p:spTgt spid="2050"/>
                                        </p:tgtEl>
                                        <p:attrNameLst>
                                          <p:attrName>style.visibility</p:attrName>
                                        </p:attrNameLst>
                                      </p:cBhvr>
                                      <p:to>
                                        <p:strVal val="hidden"/>
                                      </p:to>
                                    </p:set>
                                  </p:childTnLst>
                                </p:cTn>
                              </p:par>
                              <p:par>
                                <p:cTn id="42" presetID="2" presetClass="exit" presetSubtype="4" fill="hold" grpId="1" nodeType="withEffect">
                                  <p:stCondLst>
                                    <p:cond delay="0"/>
                                  </p:stCondLst>
                                  <p:childTnLst>
                                    <p:anim calcmode="lin" valueType="num">
                                      <p:cBhvr additive="base">
                                        <p:cTn id="43" dur="250"/>
                                        <p:tgtEl>
                                          <p:spTgt spid="12"/>
                                        </p:tgtEl>
                                        <p:attrNameLst>
                                          <p:attrName>ppt_x</p:attrName>
                                        </p:attrNameLst>
                                      </p:cBhvr>
                                      <p:tavLst>
                                        <p:tav tm="0">
                                          <p:val>
                                            <p:strVal val="ppt_x"/>
                                          </p:val>
                                        </p:tav>
                                        <p:tav tm="100000">
                                          <p:val>
                                            <p:strVal val="ppt_x"/>
                                          </p:val>
                                        </p:tav>
                                      </p:tavLst>
                                    </p:anim>
                                    <p:anim calcmode="lin" valueType="num">
                                      <p:cBhvr additive="base">
                                        <p:cTn id="44" dur="250"/>
                                        <p:tgtEl>
                                          <p:spTgt spid="12"/>
                                        </p:tgtEl>
                                        <p:attrNameLst>
                                          <p:attrName>ppt_y</p:attrName>
                                        </p:attrNameLst>
                                      </p:cBhvr>
                                      <p:tavLst>
                                        <p:tav tm="0">
                                          <p:val>
                                            <p:strVal val="ppt_y"/>
                                          </p:val>
                                        </p:tav>
                                        <p:tav tm="100000">
                                          <p:val>
                                            <p:strVal val="1+ppt_h/2"/>
                                          </p:val>
                                        </p:tav>
                                      </p:tavLst>
                                    </p:anim>
                                    <p:set>
                                      <p:cBhvr>
                                        <p:cTn id="45" dur="1" fill="hold">
                                          <p:stCondLst>
                                            <p:cond delay="249"/>
                                          </p:stCondLst>
                                        </p:cTn>
                                        <p:tgtEl>
                                          <p:spTgt spid="12"/>
                                        </p:tgtEl>
                                        <p:attrNameLst>
                                          <p:attrName>style.visibility</p:attrName>
                                        </p:attrNameLst>
                                      </p:cBhvr>
                                      <p:to>
                                        <p:strVal val="hidden"/>
                                      </p:to>
                                    </p:set>
                                  </p:childTnLst>
                                </p:cTn>
                              </p:par>
                              <p:par>
                                <p:cTn id="46" presetID="2" presetClass="exit" presetSubtype="4" fill="hold" grpId="1" nodeType="withEffect">
                                  <p:stCondLst>
                                    <p:cond delay="0"/>
                                  </p:stCondLst>
                                  <p:childTnLst>
                                    <p:anim calcmode="lin" valueType="num">
                                      <p:cBhvr additive="base">
                                        <p:cTn id="47" dur="250"/>
                                        <p:tgtEl>
                                          <p:spTgt spid="3"/>
                                        </p:tgtEl>
                                        <p:attrNameLst>
                                          <p:attrName>ppt_x</p:attrName>
                                        </p:attrNameLst>
                                      </p:cBhvr>
                                      <p:tavLst>
                                        <p:tav tm="0">
                                          <p:val>
                                            <p:strVal val="ppt_x"/>
                                          </p:val>
                                        </p:tav>
                                        <p:tav tm="100000">
                                          <p:val>
                                            <p:strVal val="ppt_x"/>
                                          </p:val>
                                        </p:tav>
                                      </p:tavLst>
                                    </p:anim>
                                    <p:anim calcmode="lin" valueType="num">
                                      <p:cBhvr additive="base">
                                        <p:cTn id="48" dur="250"/>
                                        <p:tgtEl>
                                          <p:spTgt spid="3"/>
                                        </p:tgtEl>
                                        <p:attrNameLst>
                                          <p:attrName>ppt_y</p:attrName>
                                        </p:attrNameLst>
                                      </p:cBhvr>
                                      <p:tavLst>
                                        <p:tav tm="0">
                                          <p:val>
                                            <p:strVal val="ppt_y"/>
                                          </p:val>
                                        </p:tav>
                                        <p:tav tm="100000">
                                          <p:val>
                                            <p:strVal val="1+ppt_h/2"/>
                                          </p:val>
                                        </p:tav>
                                      </p:tavLst>
                                    </p:anim>
                                    <p:set>
                                      <p:cBhvr>
                                        <p:cTn id="49" dur="1" fill="hold">
                                          <p:stCondLst>
                                            <p:cond delay="249"/>
                                          </p:stCondLst>
                                        </p:cTn>
                                        <p:tgtEl>
                                          <p:spTgt spid="3"/>
                                        </p:tgtEl>
                                        <p:attrNameLst>
                                          <p:attrName>style.visibility</p:attrName>
                                        </p:attrNameLst>
                                      </p:cBhvr>
                                      <p:to>
                                        <p:strVal val="hidden"/>
                                      </p:to>
                                    </p:set>
                                  </p:childTnLst>
                                </p:cTn>
                              </p:par>
                            </p:childTnLst>
                          </p:cTn>
                        </p:par>
                        <p:par>
                          <p:cTn id="50" fill="hold">
                            <p:stCondLst>
                              <p:cond delay="250"/>
                            </p:stCondLst>
                            <p:childTnLst>
                              <p:par>
                                <p:cTn id="51" presetID="47"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250"/>
                                        <p:tgtEl>
                                          <p:spTgt spid="13"/>
                                        </p:tgtEl>
                                      </p:cBhvr>
                                    </p:animEffect>
                                    <p:anim calcmode="lin" valueType="num">
                                      <p:cBhvr>
                                        <p:cTn id="54" dur="250" fill="hold"/>
                                        <p:tgtEl>
                                          <p:spTgt spid="13"/>
                                        </p:tgtEl>
                                        <p:attrNameLst>
                                          <p:attrName>ppt_x</p:attrName>
                                        </p:attrNameLst>
                                      </p:cBhvr>
                                      <p:tavLst>
                                        <p:tav tm="0">
                                          <p:val>
                                            <p:strVal val="#ppt_x"/>
                                          </p:val>
                                        </p:tav>
                                        <p:tav tm="100000">
                                          <p:val>
                                            <p:strVal val="#ppt_x"/>
                                          </p:val>
                                        </p:tav>
                                      </p:tavLst>
                                    </p:anim>
                                    <p:anim calcmode="lin" valueType="num">
                                      <p:cBhvr>
                                        <p:cTn id="55" dur="250" fill="hold"/>
                                        <p:tgtEl>
                                          <p:spTgt spid="13"/>
                                        </p:tgtEl>
                                        <p:attrNameLst>
                                          <p:attrName>ppt_y</p:attrName>
                                        </p:attrNameLst>
                                      </p:cBhvr>
                                      <p:tavLst>
                                        <p:tav tm="0">
                                          <p:val>
                                            <p:strVal val="#ppt_y-.1"/>
                                          </p:val>
                                        </p:tav>
                                        <p:tav tm="100000">
                                          <p:val>
                                            <p:strVal val="#ppt_y"/>
                                          </p:val>
                                        </p:tav>
                                      </p:tavLst>
                                    </p:anim>
                                  </p:childTnLst>
                                </p:cTn>
                              </p:par>
                            </p:childTnLst>
                          </p:cTn>
                        </p:par>
                        <p:par>
                          <p:cTn id="56" fill="hold">
                            <p:stCondLst>
                              <p:cond delay="500"/>
                            </p:stCondLst>
                            <p:childTnLst>
                              <p:par>
                                <p:cTn id="57" presetID="47" presetClass="entr" presetSubtype="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250"/>
                                        <p:tgtEl>
                                          <p:spTgt spid="18"/>
                                        </p:tgtEl>
                                      </p:cBhvr>
                                    </p:animEffect>
                                    <p:anim calcmode="lin" valueType="num">
                                      <p:cBhvr>
                                        <p:cTn id="60" dur="250" fill="hold"/>
                                        <p:tgtEl>
                                          <p:spTgt spid="18"/>
                                        </p:tgtEl>
                                        <p:attrNameLst>
                                          <p:attrName>ppt_x</p:attrName>
                                        </p:attrNameLst>
                                      </p:cBhvr>
                                      <p:tavLst>
                                        <p:tav tm="0">
                                          <p:val>
                                            <p:strVal val="#ppt_x"/>
                                          </p:val>
                                        </p:tav>
                                        <p:tav tm="100000">
                                          <p:val>
                                            <p:strVal val="#ppt_x"/>
                                          </p:val>
                                        </p:tav>
                                      </p:tavLst>
                                    </p:anim>
                                    <p:anim calcmode="lin" valueType="num">
                                      <p:cBhvr>
                                        <p:cTn id="61" dur="250" fill="hold"/>
                                        <p:tgtEl>
                                          <p:spTgt spid="18"/>
                                        </p:tgtEl>
                                        <p:attrNameLst>
                                          <p:attrName>ppt_y</p:attrName>
                                        </p:attrNameLst>
                                      </p:cBhvr>
                                      <p:tavLst>
                                        <p:tav tm="0">
                                          <p:val>
                                            <p:strVal val="#ppt_y-.1"/>
                                          </p:val>
                                        </p:tav>
                                        <p:tav tm="100000">
                                          <p:val>
                                            <p:strVal val="#ppt_y"/>
                                          </p:val>
                                        </p:tav>
                                      </p:tavLst>
                                    </p:anim>
                                  </p:childTnLst>
                                </p:cTn>
                              </p:par>
                            </p:childTnLst>
                          </p:cTn>
                        </p:par>
                        <p:par>
                          <p:cTn id="62" fill="hold">
                            <p:stCondLst>
                              <p:cond delay="750"/>
                            </p:stCondLst>
                            <p:childTnLst>
                              <p:par>
                                <p:cTn id="63" presetID="47" presetClass="entr" presetSubtype="0"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250"/>
                                        <p:tgtEl>
                                          <p:spTgt spid="17"/>
                                        </p:tgtEl>
                                      </p:cBhvr>
                                    </p:animEffect>
                                    <p:anim calcmode="lin" valueType="num">
                                      <p:cBhvr>
                                        <p:cTn id="66" dur="250" fill="hold"/>
                                        <p:tgtEl>
                                          <p:spTgt spid="17"/>
                                        </p:tgtEl>
                                        <p:attrNameLst>
                                          <p:attrName>ppt_x</p:attrName>
                                        </p:attrNameLst>
                                      </p:cBhvr>
                                      <p:tavLst>
                                        <p:tav tm="0">
                                          <p:val>
                                            <p:strVal val="#ppt_x"/>
                                          </p:val>
                                        </p:tav>
                                        <p:tav tm="100000">
                                          <p:val>
                                            <p:strVal val="#ppt_x"/>
                                          </p:val>
                                        </p:tav>
                                      </p:tavLst>
                                    </p:anim>
                                    <p:anim calcmode="lin" valueType="num">
                                      <p:cBhvr>
                                        <p:cTn id="67" dur="250" fill="hold"/>
                                        <p:tgtEl>
                                          <p:spTgt spid="17"/>
                                        </p:tgtEl>
                                        <p:attrNameLst>
                                          <p:attrName>ppt_y</p:attrName>
                                        </p:attrNameLst>
                                      </p:cBhvr>
                                      <p:tavLst>
                                        <p:tav tm="0">
                                          <p:val>
                                            <p:strVal val="#ppt_y-.1"/>
                                          </p:val>
                                        </p:tav>
                                        <p:tav tm="100000">
                                          <p:val>
                                            <p:strVal val="#ppt_y"/>
                                          </p:val>
                                        </p:tav>
                                      </p:tavLst>
                                    </p:anim>
                                  </p:childTnLst>
                                </p:cTn>
                              </p:par>
                            </p:childTnLst>
                          </p:cTn>
                        </p:par>
                        <p:par>
                          <p:cTn id="68" fill="hold">
                            <p:stCondLst>
                              <p:cond delay="1000"/>
                            </p:stCondLst>
                            <p:childTnLst>
                              <p:par>
                                <p:cTn id="69" presetID="47" presetClass="entr" presetSubtype="0" fill="hold"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250"/>
                                        <p:tgtEl>
                                          <p:spTgt spid="19"/>
                                        </p:tgtEl>
                                      </p:cBhvr>
                                    </p:animEffect>
                                    <p:anim calcmode="lin" valueType="num">
                                      <p:cBhvr>
                                        <p:cTn id="72" dur="250" fill="hold"/>
                                        <p:tgtEl>
                                          <p:spTgt spid="19"/>
                                        </p:tgtEl>
                                        <p:attrNameLst>
                                          <p:attrName>ppt_x</p:attrName>
                                        </p:attrNameLst>
                                      </p:cBhvr>
                                      <p:tavLst>
                                        <p:tav tm="0">
                                          <p:val>
                                            <p:strVal val="#ppt_x"/>
                                          </p:val>
                                        </p:tav>
                                        <p:tav tm="100000">
                                          <p:val>
                                            <p:strVal val="#ppt_x"/>
                                          </p:val>
                                        </p:tav>
                                      </p:tavLst>
                                    </p:anim>
                                    <p:anim calcmode="lin" valueType="num">
                                      <p:cBhvr>
                                        <p:cTn id="73" dur="250" fill="hold"/>
                                        <p:tgtEl>
                                          <p:spTgt spid="19"/>
                                        </p:tgtEl>
                                        <p:attrNameLst>
                                          <p:attrName>ppt_y</p:attrName>
                                        </p:attrNameLst>
                                      </p:cBhvr>
                                      <p:tavLst>
                                        <p:tav tm="0">
                                          <p:val>
                                            <p:strVal val="#ppt_y-.1"/>
                                          </p:val>
                                        </p:tav>
                                        <p:tav tm="100000">
                                          <p:val>
                                            <p:strVal val="#ppt_y"/>
                                          </p:val>
                                        </p:tav>
                                      </p:tavLst>
                                    </p:anim>
                                  </p:childTnLst>
                                </p:cTn>
                              </p:par>
                            </p:childTnLst>
                          </p:cTn>
                        </p:par>
                        <p:par>
                          <p:cTn id="74" fill="hold">
                            <p:stCondLst>
                              <p:cond delay="1250"/>
                            </p:stCondLst>
                            <p:childTnLst>
                              <p:par>
                                <p:cTn id="75" presetID="53" presetClass="exit" presetSubtype="32" fill="hold" nodeType="afterEffect">
                                  <p:stCondLst>
                                    <p:cond delay="0"/>
                                  </p:stCondLst>
                                  <p:childTnLst>
                                    <p:anim calcmode="lin" valueType="num">
                                      <p:cBhvr>
                                        <p:cTn id="76" dur="500"/>
                                        <p:tgtEl>
                                          <p:spTgt spid="11"/>
                                        </p:tgtEl>
                                        <p:attrNameLst>
                                          <p:attrName>ppt_w</p:attrName>
                                        </p:attrNameLst>
                                      </p:cBhvr>
                                      <p:tavLst>
                                        <p:tav tm="0">
                                          <p:val>
                                            <p:strVal val="ppt_w"/>
                                          </p:val>
                                        </p:tav>
                                        <p:tav tm="100000">
                                          <p:val>
                                            <p:fltVal val="0"/>
                                          </p:val>
                                        </p:tav>
                                      </p:tavLst>
                                    </p:anim>
                                    <p:anim calcmode="lin" valueType="num">
                                      <p:cBhvr>
                                        <p:cTn id="77" dur="500"/>
                                        <p:tgtEl>
                                          <p:spTgt spid="11"/>
                                        </p:tgtEl>
                                        <p:attrNameLst>
                                          <p:attrName>ppt_h</p:attrName>
                                        </p:attrNameLst>
                                      </p:cBhvr>
                                      <p:tavLst>
                                        <p:tav tm="0">
                                          <p:val>
                                            <p:strVal val="ppt_h"/>
                                          </p:val>
                                        </p:tav>
                                        <p:tav tm="100000">
                                          <p:val>
                                            <p:fltVal val="0"/>
                                          </p:val>
                                        </p:tav>
                                      </p:tavLst>
                                    </p:anim>
                                    <p:animEffect transition="out" filter="fade">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6" presetClass="entr" presetSubtype="32" fill="hold" nodeType="withEffect">
                                  <p:stCondLst>
                                    <p:cond delay="0"/>
                                  </p:stCondLst>
                                  <p:childTnLst>
                                    <p:set>
                                      <p:cBhvr>
                                        <p:cTn id="81" dur="1" fill="hold">
                                          <p:stCondLst>
                                            <p:cond delay="0"/>
                                          </p:stCondLst>
                                        </p:cTn>
                                        <p:tgtEl>
                                          <p:spTgt spid="2058"/>
                                        </p:tgtEl>
                                        <p:attrNameLst>
                                          <p:attrName>style.visibility</p:attrName>
                                        </p:attrNameLst>
                                      </p:cBhvr>
                                      <p:to>
                                        <p:strVal val="visible"/>
                                      </p:to>
                                    </p:set>
                                    <p:animEffect transition="in" filter="circle(out)">
                                      <p:cBhvr>
                                        <p:cTn id="82" dur="500"/>
                                        <p:tgtEl>
                                          <p:spTgt spid="2058"/>
                                        </p:tgtEl>
                                      </p:cBhvr>
                                    </p:animEffect>
                                  </p:childTnLst>
                                </p:cTn>
                              </p:par>
                            </p:childTnLst>
                          </p:cTn>
                        </p:par>
                        <p:par>
                          <p:cTn id="83" fill="hold">
                            <p:stCondLst>
                              <p:cond delay="1750"/>
                            </p:stCondLst>
                            <p:childTnLst>
                              <p:par>
                                <p:cTn id="84" presetID="6" presetClass="exit" presetSubtype="32" fill="hold" nodeType="afterEffect">
                                  <p:stCondLst>
                                    <p:cond delay="0"/>
                                  </p:stCondLst>
                                  <p:childTnLst>
                                    <p:animEffect transition="out" filter="circle(out)">
                                      <p:cBhvr>
                                        <p:cTn id="85" dur="500"/>
                                        <p:tgtEl>
                                          <p:spTgt spid="2058"/>
                                        </p:tgtEl>
                                      </p:cBhvr>
                                    </p:animEffect>
                                    <p:set>
                                      <p:cBhvr>
                                        <p:cTn id="86" dur="1" fill="hold">
                                          <p:stCondLst>
                                            <p:cond delay="499"/>
                                          </p:stCondLst>
                                        </p:cTn>
                                        <p:tgtEl>
                                          <p:spTgt spid="2058"/>
                                        </p:tgtEl>
                                        <p:attrNameLst>
                                          <p:attrName>style.visibility</p:attrName>
                                        </p:attrNameLst>
                                      </p:cBhvr>
                                      <p:to>
                                        <p:strVal val="hidden"/>
                                      </p:to>
                                    </p:set>
                                  </p:childTnLst>
                                </p:cTn>
                              </p:par>
                              <p:par>
                                <p:cTn id="87" presetID="53" presetClass="entr" presetSubtype="16" fill="hold" nodeType="withEffect">
                                  <p:stCondLst>
                                    <p:cond delay="0"/>
                                  </p:stCondLst>
                                  <p:childTnLst>
                                    <p:set>
                                      <p:cBhvr>
                                        <p:cTn id="88" dur="1" fill="hold">
                                          <p:stCondLst>
                                            <p:cond delay="0"/>
                                          </p:stCondLst>
                                        </p:cTn>
                                        <p:tgtEl>
                                          <p:spTgt spid="14"/>
                                        </p:tgtEl>
                                        <p:attrNameLst>
                                          <p:attrName>style.visibility</p:attrName>
                                        </p:attrNameLst>
                                      </p:cBhvr>
                                      <p:to>
                                        <p:strVal val="visible"/>
                                      </p:to>
                                    </p:set>
                                    <p:anim calcmode="lin" valueType="num">
                                      <p:cBhvr>
                                        <p:cTn id="89" dur="500" fill="hold"/>
                                        <p:tgtEl>
                                          <p:spTgt spid="14"/>
                                        </p:tgtEl>
                                        <p:attrNameLst>
                                          <p:attrName>ppt_w</p:attrName>
                                        </p:attrNameLst>
                                      </p:cBhvr>
                                      <p:tavLst>
                                        <p:tav tm="0">
                                          <p:val>
                                            <p:fltVal val="0"/>
                                          </p:val>
                                        </p:tav>
                                        <p:tav tm="100000">
                                          <p:val>
                                            <p:strVal val="#ppt_w"/>
                                          </p:val>
                                        </p:tav>
                                      </p:tavLst>
                                    </p:anim>
                                    <p:anim calcmode="lin" valueType="num">
                                      <p:cBhvr>
                                        <p:cTn id="90" dur="500" fill="hold"/>
                                        <p:tgtEl>
                                          <p:spTgt spid="14"/>
                                        </p:tgtEl>
                                        <p:attrNameLst>
                                          <p:attrName>ppt_h</p:attrName>
                                        </p:attrNameLst>
                                      </p:cBhvr>
                                      <p:tavLst>
                                        <p:tav tm="0">
                                          <p:val>
                                            <p:fltVal val="0"/>
                                          </p:val>
                                        </p:tav>
                                        <p:tav tm="100000">
                                          <p:val>
                                            <p:strVal val="#ppt_h"/>
                                          </p:val>
                                        </p:tav>
                                      </p:tavLst>
                                    </p:anim>
                                    <p:animEffect transition="in" filter="fade">
                                      <p:cBhvr>
                                        <p:cTn id="91" dur="500"/>
                                        <p:tgtEl>
                                          <p:spTgt spid="14"/>
                                        </p:tgtEl>
                                      </p:cBhvr>
                                    </p:animEffect>
                                  </p:childTnLst>
                                </p:cTn>
                              </p:par>
                              <p:par>
                                <p:cTn id="92" presetID="53" presetClass="entr" presetSubtype="16" fill="hold" nodeType="withEffect">
                                  <p:stCondLst>
                                    <p:cond delay="0"/>
                                  </p:stCondLst>
                                  <p:childTnLst>
                                    <p:set>
                                      <p:cBhvr>
                                        <p:cTn id="93" dur="1" fill="hold">
                                          <p:stCondLst>
                                            <p:cond delay="0"/>
                                          </p:stCondLst>
                                        </p:cTn>
                                        <p:tgtEl>
                                          <p:spTgt spid="21"/>
                                        </p:tgtEl>
                                        <p:attrNameLst>
                                          <p:attrName>style.visibility</p:attrName>
                                        </p:attrNameLst>
                                      </p:cBhvr>
                                      <p:to>
                                        <p:strVal val="visible"/>
                                      </p:to>
                                    </p:set>
                                    <p:anim calcmode="lin" valueType="num">
                                      <p:cBhvr>
                                        <p:cTn id="94" dur="500" fill="hold"/>
                                        <p:tgtEl>
                                          <p:spTgt spid="21"/>
                                        </p:tgtEl>
                                        <p:attrNameLst>
                                          <p:attrName>ppt_w</p:attrName>
                                        </p:attrNameLst>
                                      </p:cBhvr>
                                      <p:tavLst>
                                        <p:tav tm="0">
                                          <p:val>
                                            <p:fltVal val="0"/>
                                          </p:val>
                                        </p:tav>
                                        <p:tav tm="100000">
                                          <p:val>
                                            <p:strVal val="#ppt_w"/>
                                          </p:val>
                                        </p:tav>
                                      </p:tavLst>
                                    </p:anim>
                                    <p:anim calcmode="lin" valueType="num">
                                      <p:cBhvr>
                                        <p:cTn id="95" dur="500" fill="hold"/>
                                        <p:tgtEl>
                                          <p:spTgt spid="21"/>
                                        </p:tgtEl>
                                        <p:attrNameLst>
                                          <p:attrName>ppt_h</p:attrName>
                                        </p:attrNameLst>
                                      </p:cBhvr>
                                      <p:tavLst>
                                        <p:tav tm="0">
                                          <p:val>
                                            <p:fltVal val="0"/>
                                          </p:val>
                                        </p:tav>
                                        <p:tav tm="100000">
                                          <p:val>
                                            <p:strVal val="#ppt_h"/>
                                          </p:val>
                                        </p:tav>
                                      </p:tavLst>
                                    </p:anim>
                                    <p:animEffect transition="in" filter="fade">
                                      <p:cBhvr>
                                        <p:cTn id="96" dur="500"/>
                                        <p:tgtEl>
                                          <p:spTgt spid="21"/>
                                        </p:tgtEl>
                                      </p:cBhvr>
                                    </p:animEffect>
                                  </p:childTnLst>
                                </p:cTn>
                              </p:par>
                              <p:par>
                                <p:cTn id="97" presetID="53" presetClass="entr" presetSubtype="16" fill="hold" nodeType="with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p:cTn id="99" dur="500" fill="hold"/>
                                        <p:tgtEl>
                                          <p:spTgt spid="22"/>
                                        </p:tgtEl>
                                        <p:attrNameLst>
                                          <p:attrName>ppt_w</p:attrName>
                                        </p:attrNameLst>
                                      </p:cBhvr>
                                      <p:tavLst>
                                        <p:tav tm="0">
                                          <p:val>
                                            <p:fltVal val="0"/>
                                          </p:val>
                                        </p:tav>
                                        <p:tav tm="100000">
                                          <p:val>
                                            <p:strVal val="#ppt_w"/>
                                          </p:val>
                                        </p:tav>
                                      </p:tavLst>
                                    </p:anim>
                                    <p:anim calcmode="lin" valueType="num">
                                      <p:cBhvr>
                                        <p:cTn id="100" dur="500" fill="hold"/>
                                        <p:tgtEl>
                                          <p:spTgt spid="22"/>
                                        </p:tgtEl>
                                        <p:attrNameLst>
                                          <p:attrName>ppt_h</p:attrName>
                                        </p:attrNameLst>
                                      </p:cBhvr>
                                      <p:tavLst>
                                        <p:tav tm="0">
                                          <p:val>
                                            <p:fltVal val="0"/>
                                          </p:val>
                                        </p:tav>
                                        <p:tav tm="100000">
                                          <p:val>
                                            <p:strVal val="#ppt_h"/>
                                          </p:val>
                                        </p:tav>
                                      </p:tavLst>
                                    </p:anim>
                                    <p:animEffect transition="in" filter="fade">
                                      <p:cBhvr>
                                        <p:cTn id="101" dur="500"/>
                                        <p:tgtEl>
                                          <p:spTgt spid="22"/>
                                        </p:tgtEl>
                                      </p:cBhvr>
                                    </p:animEffect>
                                  </p:childTnLst>
                                </p:cTn>
                              </p:par>
                              <p:par>
                                <p:cTn id="102" presetID="53" presetClass="entr" presetSubtype="16" fill="hold" nodeType="withEffect">
                                  <p:stCondLst>
                                    <p:cond delay="0"/>
                                  </p:stCondLst>
                                  <p:childTnLst>
                                    <p:set>
                                      <p:cBhvr>
                                        <p:cTn id="103" dur="1" fill="hold">
                                          <p:stCondLst>
                                            <p:cond delay="0"/>
                                          </p:stCondLst>
                                        </p:cTn>
                                        <p:tgtEl>
                                          <p:spTgt spid="23"/>
                                        </p:tgtEl>
                                        <p:attrNameLst>
                                          <p:attrName>style.visibility</p:attrName>
                                        </p:attrNameLst>
                                      </p:cBhvr>
                                      <p:to>
                                        <p:strVal val="visible"/>
                                      </p:to>
                                    </p:set>
                                    <p:anim calcmode="lin" valueType="num">
                                      <p:cBhvr>
                                        <p:cTn id="104" dur="500" fill="hold"/>
                                        <p:tgtEl>
                                          <p:spTgt spid="23"/>
                                        </p:tgtEl>
                                        <p:attrNameLst>
                                          <p:attrName>ppt_w</p:attrName>
                                        </p:attrNameLst>
                                      </p:cBhvr>
                                      <p:tavLst>
                                        <p:tav tm="0">
                                          <p:val>
                                            <p:fltVal val="0"/>
                                          </p:val>
                                        </p:tav>
                                        <p:tav tm="100000">
                                          <p:val>
                                            <p:strVal val="#ppt_w"/>
                                          </p:val>
                                        </p:tav>
                                      </p:tavLst>
                                    </p:anim>
                                    <p:anim calcmode="lin" valueType="num">
                                      <p:cBhvr>
                                        <p:cTn id="105" dur="500" fill="hold"/>
                                        <p:tgtEl>
                                          <p:spTgt spid="23"/>
                                        </p:tgtEl>
                                        <p:attrNameLst>
                                          <p:attrName>ppt_h</p:attrName>
                                        </p:attrNameLst>
                                      </p:cBhvr>
                                      <p:tavLst>
                                        <p:tav tm="0">
                                          <p:val>
                                            <p:fltVal val="0"/>
                                          </p:val>
                                        </p:tav>
                                        <p:tav tm="100000">
                                          <p:val>
                                            <p:strVal val="#ppt_h"/>
                                          </p:val>
                                        </p:tav>
                                      </p:tavLst>
                                    </p:anim>
                                    <p:animEffect transition="in" filter="fade">
                                      <p:cBhvr>
                                        <p:cTn id="106" dur="500"/>
                                        <p:tgtEl>
                                          <p:spTgt spid="2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9">
                                            <p:txEl>
                                              <p:pRg st="0" end="0"/>
                                            </p:txEl>
                                          </p:spTgt>
                                        </p:tgtEl>
                                        <p:attrNameLst>
                                          <p:attrName>style.visibility</p:attrName>
                                        </p:attrNameLst>
                                      </p:cBhvr>
                                      <p:to>
                                        <p:strVal val="visible"/>
                                      </p:to>
                                    </p:set>
                                    <p:animEffect transition="in" filter="fade">
                                      <p:cBhvr>
                                        <p:cTn id="111" dur="500"/>
                                        <p:tgtEl>
                                          <p:spTgt spid="29">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29">
                                            <p:txEl>
                                              <p:pRg st="1" end="1"/>
                                            </p:txEl>
                                          </p:spTgt>
                                        </p:tgtEl>
                                        <p:attrNameLst>
                                          <p:attrName>style.visibility</p:attrName>
                                        </p:attrNameLst>
                                      </p:cBhvr>
                                      <p:to>
                                        <p:strVal val="visible"/>
                                      </p:to>
                                    </p:set>
                                    <p:animEffect transition="in" filter="fade">
                                      <p:cBhvr>
                                        <p:cTn id="116"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2" grpId="0"/>
      <p:bldP spid="12" grpId="1"/>
      <p:bldP spid="2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Présentation des applications</a:t>
            </a:r>
            <a:endParaRPr lang="fr-FR" dirty="0"/>
          </a:p>
        </p:txBody>
      </p:sp>
      <p:sp>
        <p:nvSpPr>
          <p:cNvPr id="5" name="ZoneTexte 5"/>
          <p:cNvSpPr txBox="1"/>
          <p:nvPr/>
        </p:nvSpPr>
        <p:spPr>
          <a:xfrm>
            <a:off x="5249479" y="2472069"/>
            <a:ext cx="1225760" cy="2215991"/>
          </a:xfrm>
          <a:prstGeom prst="rect">
            <a:avLst/>
          </a:prstGeom>
          <a:noFill/>
          <a:ln>
            <a:noFill/>
            <a:prstDash val="solid"/>
          </a:ln>
        </p:spPr>
        <p:txBody>
          <a:bodyPr wrap="square" rtlCol="0">
            <a:spAutoFit/>
          </a:bodyPr>
          <a:lstStyle/>
          <a:p>
            <a:r>
              <a:rPr lang="fr-FR" sz="13800" b="1" dirty="0">
                <a:solidFill>
                  <a:schemeClr val="accent4">
                    <a:lumMod val="60000"/>
                    <a:lumOff val="40000"/>
                  </a:schemeClr>
                </a:solidFill>
                <a:latin typeface="Courier New" pitchFamily="49" charset="0"/>
                <a:cs typeface="Courier New" pitchFamily="49" charset="0"/>
              </a:rPr>
              <a:t>&gt;</a:t>
            </a:r>
          </a:p>
        </p:txBody>
      </p:sp>
      <p:sp>
        <p:nvSpPr>
          <p:cNvPr id="6" name="TextBox 5"/>
          <p:cNvSpPr txBox="1"/>
          <p:nvPr/>
        </p:nvSpPr>
        <p:spPr>
          <a:xfrm>
            <a:off x="1757565" y="3226121"/>
            <a:ext cx="2457724" cy="707886"/>
          </a:xfrm>
          <a:prstGeom prst="rect">
            <a:avLst/>
          </a:prstGeom>
          <a:noFill/>
        </p:spPr>
        <p:txBody>
          <a:bodyPr wrap="none" rtlCol="0">
            <a:spAutoFit/>
          </a:bodyPr>
          <a:lstStyle/>
          <a:p>
            <a:r>
              <a:rPr lang="fr-FR" sz="4000" dirty="0" smtClean="0"/>
              <a:t>Package</a:t>
            </a:r>
            <a:endParaRPr lang="fr-FR" sz="4000" dirty="0"/>
          </a:p>
        </p:txBody>
      </p:sp>
      <p:sp>
        <p:nvSpPr>
          <p:cNvPr id="7" name="Ellipse 4"/>
          <p:cNvSpPr/>
          <p:nvPr/>
        </p:nvSpPr>
        <p:spPr>
          <a:xfrm>
            <a:off x="4876801" y="2739233"/>
            <a:ext cx="1823270" cy="1638985"/>
          </a:xfrm>
          <a:prstGeom prst="ellipse">
            <a:avLst/>
          </a:prstGeom>
          <a:noFill/>
          <a:ln w="127000">
            <a:solidFill>
              <a:srgbClr val="00B0F0"/>
            </a:solidFill>
            <a:prstDash val="solid"/>
          </a:ln>
          <a:effectLst>
            <a:glow rad="101600">
              <a:schemeClr val="accent1">
                <a:satMod val="175000"/>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7361583" y="3226121"/>
            <a:ext cx="3318537" cy="707886"/>
          </a:xfrm>
          <a:prstGeom prst="rect">
            <a:avLst/>
          </a:prstGeom>
          <a:noFill/>
        </p:spPr>
        <p:txBody>
          <a:bodyPr wrap="none" rtlCol="0">
            <a:spAutoFit/>
          </a:bodyPr>
          <a:lstStyle/>
          <a:p>
            <a:r>
              <a:rPr lang="fr-FR" sz="4000" dirty="0" smtClean="0"/>
              <a:t>Setup Maker</a:t>
            </a:r>
            <a:endParaRPr lang="fr-FR" sz="4000" dirty="0"/>
          </a:p>
        </p:txBody>
      </p:sp>
      <p:sp>
        <p:nvSpPr>
          <p:cNvPr id="11" name="Content Placeholder 2"/>
          <p:cNvSpPr>
            <a:spLocks noGrp="1"/>
          </p:cNvSpPr>
          <p:nvPr>
            <p:ph idx="1"/>
          </p:nvPr>
        </p:nvSpPr>
        <p:spPr>
          <a:xfrm>
            <a:off x="501774" y="3745265"/>
            <a:ext cx="4747705" cy="1087432"/>
          </a:xfrm>
        </p:spPr>
        <p:txBody>
          <a:bodyPr>
            <a:normAutofit/>
          </a:bodyPr>
          <a:lstStyle/>
          <a:p>
            <a:r>
              <a:rPr lang="fr-FR" sz="1400" i="1" dirty="0" smtClean="0">
                <a:solidFill>
                  <a:schemeClr val="tx1">
                    <a:lumMod val="85000"/>
                  </a:schemeClr>
                </a:solidFill>
              </a:rPr>
              <a:t>Déploiement des outils sur les machines</a:t>
            </a:r>
          </a:p>
          <a:p>
            <a:r>
              <a:rPr lang="fr-FR" sz="1400" i="1" dirty="0" smtClean="0">
                <a:solidFill>
                  <a:schemeClr val="tx1">
                    <a:lumMod val="85000"/>
                  </a:schemeClr>
                </a:solidFill>
              </a:rPr>
              <a:t>Configuration et paramétrage des machines</a:t>
            </a:r>
            <a:endParaRPr lang="fr-FR" sz="1400" i="1" dirty="0">
              <a:solidFill>
                <a:schemeClr val="tx1">
                  <a:lumMod val="85000"/>
                </a:schemeClr>
              </a:solidFill>
            </a:endParaRPr>
          </a:p>
        </p:txBody>
      </p:sp>
      <p:sp>
        <p:nvSpPr>
          <p:cNvPr id="12" name="Content Placeholder 2"/>
          <p:cNvSpPr txBox="1">
            <a:spLocks/>
          </p:cNvSpPr>
          <p:nvPr/>
        </p:nvSpPr>
        <p:spPr>
          <a:xfrm>
            <a:off x="6973479" y="3745265"/>
            <a:ext cx="4747705" cy="108743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sz="1400" i="1" dirty="0" smtClean="0">
                <a:solidFill>
                  <a:schemeClr val="tx1">
                    <a:lumMod val="85000"/>
                  </a:schemeClr>
                </a:solidFill>
              </a:rPr>
              <a:t>Création et édition des packages</a:t>
            </a:r>
          </a:p>
          <a:p>
            <a:r>
              <a:rPr lang="fr-FR" sz="1400" i="1" dirty="0" smtClean="0">
                <a:solidFill>
                  <a:schemeClr val="tx1">
                    <a:lumMod val="85000"/>
                  </a:schemeClr>
                </a:solidFill>
              </a:rPr>
              <a:t>Génération des patchs de mises à jour</a:t>
            </a:r>
            <a:endParaRPr lang="fr-FR" sz="1400" i="1" dirty="0">
              <a:solidFill>
                <a:schemeClr val="tx1">
                  <a:lumMod val="85000"/>
                </a:schemeClr>
              </a:solidFill>
            </a:endParaRPr>
          </a:p>
        </p:txBody>
      </p:sp>
    </p:spTree>
    <p:extLst>
      <p:ext uri="{BB962C8B-B14F-4D97-AF65-F5344CB8AC3E}">
        <p14:creationId xmlns:p14="http://schemas.microsoft.com/office/powerpoint/2010/main" xmlns="" val="393441561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50"/>
                                        <p:tgtEl>
                                          <p:spTgt spid="6"/>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left)">
                                      <p:cBhvr>
                                        <p:cTn id="15" dur="500"/>
                                        <p:tgtEl>
                                          <p:spTgt spid="11">
                                            <p:txEl>
                                              <p:pRg st="0" end="0"/>
                                            </p:txEl>
                                          </p:spTgt>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wipe(left)">
                                      <p:cBhvr>
                                        <p:cTn id="19" dur="500"/>
                                        <p:tgtEl>
                                          <p:spTgt spid="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500"/>
                                        <p:tgtEl>
                                          <p:spTgt spid="7"/>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50"/>
                                        <p:tgtEl>
                                          <p:spTgt spid="8"/>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wipe(left)">
                                      <p:cBhvr>
                                        <p:cTn id="31" dur="500"/>
                                        <p:tgtEl>
                                          <p:spTgt spid="12">
                                            <p:txEl>
                                              <p:pRg st="0" end="0"/>
                                            </p:txEl>
                                          </p:spTgt>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animEffect transition="in" filter="wipe(left)">
                                      <p:cBhvr>
                                        <p:cTn id="35"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11" grpId="0" build="p"/>
      <p:bldP spid="1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TC103457503[[fn=Quotable]]</Template>
  <TotalTime>1656</TotalTime>
  <Words>460</Words>
  <Application>Microsoft Office PowerPoint</Application>
  <PresentationFormat>Personnalisé</PresentationFormat>
  <Paragraphs>30</Paragraphs>
  <Slides>2</Slides>
  <Notes>2</Notes>
  <HiddenSlides>0</HiddenSlides>
  <MMClips>0</MMClips>
  <ScaleCrop>false</ScaleCrop>
  <HeadingPairs>
    <vt:vector size="4" baseType="variant">
      <vt:variant>
        <vt:lpstr>Thème</vt:lpstr>
      </vt:variant>
      <vt:variant>
        <vt:i4>1</vt:i4>
      </vt:variant>
      <vt:variant>
        <vt:lpstr>Titres des diapositives</vt:lpstr>
      </vt:variant>
      <vt:variant>
        <vt:i4>2</vt:i4>
      </vt:variant>
    </vt:vector>
  </HeadingPairs>
  <TitlesOfParts>
    <vt:vector size="3" baseType="lpstr">
      <vt:lpstr>Quotable</vt:lpstr>
      <vt:lpstr>Présentation du concept</vt:lpstr>
      <vt:lpstr>Présentation des 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développement d’une suite d’applications pour l’automatisation des déploiements sur les machines des développeurs.</dc:title>
  <dc:creator>Said SAID EL IMAM</dc:creator>
  <cp:lastModifiedBy>SAID EL IMAM Said (ssaideli)</cp:lastModifiedBy>
  <cp:revision>110</cp:revision>
  <dcterms:created xsi:type="dcterms:W3CDTF">2013-07-10T08:54:44Z</dcterms:created>
  <dcterms:modified xsi:type="dcterms:W3CDTF">2013-10-08T11:48:19Z</dcterms:modified>
</cp:coreProperties>
</file>