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</p:sldMasterIdLst>
  <p:notesMasterIdLst>
    <p:notesMasterId r:id="rId27"/>
  </p:notesMasterIdLst>
  <p:handoutMasterIdLst>
    <p:handoutMasterId r:id="rId28"/>
  </p:handoutMasterIdLst>
  <p:sldIdLst>
    <p:sldId id="307" r:id="rId4"/>
    <p:sldId id="272" r:id="rId5"/>
    <p:sldId id="295" r:id="rId6"/>
    <p:sldId id="308" r:id="rId7"/>
    <p:sldId id="311" r:id="rId8"/>
    <p:sldId id="296" r:id="rId9"/>
    <p:sldId id="285" r:id="rId10"/>
    <p:sldId id="286" r:id="rId11"/>
    <p:sldId id="287" r:id="rId12"/>
    <p:sldId id="288" r:id="rId13"/>
    <p:sldId id="289" r:id="rId14"/>
    <p:sldId id="290" r:id="rId15"/>
    <p:sldId id="300" r:id="rId16"/>
    <p:sldId id="306" r:id="rId17"/>
    <p:sldId id="297" r:id="rId18"/>
    <p:sldId id="292" r:id="rId19"/>
    <p:sldId id="312" r:id="rId20"/>
    <p:sldId id="293" r:id="rId21"/>
    <p:sldId id="294" r:id="rId22"/>
    <p:sldId id="313" r:id="rId23"/>
    <p:sldId id="314" r:id="rId24"/>
    <p:sldId id="315" r:id="rId25"/>
    <p:sldId id="262" r:id="rId26"/>
  </p:sldIdLst>
  <p:sldSz cx="9144000" cy="6858000" type="screen4x3"/>
  <p:notesSz cx="6797675" cy="9926638"/>
  <p:defaultTextStyle>
    <a:defPPr>
      <a:defRPr lang="fr-FR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602" y="-102"/>
      </p:cViewPr>
      <p:guideLst>
        <p:guide orient="horz" pos="2160"/>
        <p:guide pos="2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F58D81-1B1C-4AF8-ACB6-A1C2E19B46AF}" type="datetime1">
              <a:rPr lang="fr-FR"/>
              <a:pPr>
                <a:defRPr/>
              </a:pPr>
              <a:t>27/12/2012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© 2010 Capgemini. All rights reserved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9789FC-8A9A-4CB7-A536-8D88BCFE2D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425" y="4714875"/>
            <a:ext cx="63468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29448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lnSpc>
                <a:spcPct val="100000"/>
              </a:lnSpc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© 2010 Capgemini. All rights reserved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677400"/>
            <a:ext cx="29448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lnSpc>
                <a:spcPct val="100000"/>
              </a:lnSpc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92BC12-63FD-437C-B0C9-5F03301F38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66700" indent="-87313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42925" indent="-96838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E20D29-4BA6-45DA-B713-FCD13253C2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1D529-10D4-4A89-99C6-54B5BF9A70ED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6963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963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F231D104-20D0-481E-B480-26CAA42C7CB5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14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0F52E-9885-4955-9579-19CDBE350C8F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AC18F-EEB5-48D9-B85E-E9868089F62F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716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168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1D034DFD-01E4-47E8-8675-FDC3E331021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16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AC18F-EEB5-48D9-B85E-E9868089F62F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716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168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1D034DFD-01E4-47E8-8675-FDC3E331021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17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2C5F6-F51D-4526-9D37-DE4DE0AB0E4E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7270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271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C063E57A-2C87-47FA-8586-34D8F06539F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18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BBEFD-DDFA-4DC1-9725-81FC35251C31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7373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373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8428CA5A-61E7-4729-BB30-BF9A3593172B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19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AC18F-EEB5-48D9-B85E-E9868089F62F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716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168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1D034DFD-01E4-47E8-8675-FDC3E331021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20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AC18F-EEB5-48D9-B85E-E9868089F62F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716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168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1D034DFD-01E4-47E8-8675-FDC3E331021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21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AC18F-EEB5-48D9-B85E-E9868089F62F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716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7168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1D034DFD-01E4-47E8-8675-FDC3E331021D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22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95BBF-A9DC-4436-8FBF-31AA1DF4DB99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6728-369F-4997-8492-906EC8D15998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E4E9C-70A2-4C70-83BB-387375CDD0FB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0CFFD-4786-4064-A462-DD70C1D990C6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3E796-C173-4472-9B9B-C31AE20849F7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6451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7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451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3789AC37-8126-4438-BCDA-0A71A3FA9851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7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6B369-BA13-4F3A-A3B1-6860D42114F4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554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1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554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E8C318A9-3A02-4E63-BB14-800A8DF3AA97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8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C2499-E9D3-4EE2-80F6-76E8EA1D0665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6656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5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656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630E5261-1C4B-40C0-B8B9-A44C338F9953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10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89306-9920-4FC8-B949-21C9BBD422CB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6758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9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759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A75D267C-4FD0-4694-A155-610310AECC7E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11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© 2010 Capgemini. All rights reserved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FAF34-F7B6-4B01-A4C4-AF7E3E00F4CF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686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</p:spPr>
        <p:txBody>
          <a:bodyPr lIns="94256" tIns="47128" rIns="94256" bIns="47128"/>
          <a:lstStyle/>
          <a:p>
            <a:pPr eaLnBrk="1" hangingPunct="1"/>
            <a:endParaRPr lang="fr-FR" smtClean="0"/>
          </a:p>
        </p:txBody>
      </p:sp>
      <p:sp>
        <p:nvSpPr>
          <p:cNvPr id="6861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256" tIns="47128" rIns="94256" bIns="47128" anchor="b"/>
          <a:lstStyle/>
          <a:p>
            <a:pPr algn="r" defTabSz="942975" eaLnBrk="1" hangingPunct="1">
              <a:lnSpc>
                <a:spcPct val="100000"/>
              </a:lnSpc>
            </a:pPr>
            <a:fld id="{206F9853-8046-4C67-988A-428779F6F351}" type="slidenum">
              <a:rPr lang="en-US" sz="1200" b="0">
                <a:solidFill>
                  <a:schemeClr val="tx1"/>
                </a:solidFill>
              </a:rPr>
              <a:pPr algn="r" defTabSz="942975" eaLnBrk="1" hangingPunct="1">
                <a:lnSpc>
                  <a:spcPct val="100000"/>
                </a:lnSpc>
              </a:pPr>
              <a:t>12</a:t>
            </a:fld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owerpoint2003_picture2010_xn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865313"/>
            <a:ext cx="91567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1"/>
          <p:cNvSpPr>
            <a:spLocks noChangeArrowheads="1"/>
          </p:cNvSpPr>
          <p:nvPr/>
        </p:nvSpPr>
        <p:spPr bwMode="white">
          <a:xfrm>
            <a:off x="-14288" y="-14288"/>
            <a:ext cx="9144001" cy="122872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4288" y="1146175"/>
            <a:ext cx="9158288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solidFill>
            <a:schemeClr val="tx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8" y="366713"/>
            <a:ext cx="21590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640388" y="347663"/>
            <a:ext cx="3392487" cy="520700"/>
            <a:chOff x="3569" y="219"/>
            <a:chExt cx="2137" cy="328"/>
          </a:xfrm>
        </p:grpSpPr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826" y="297"/>
              <a:ext cx="188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>
                  <a:solidFill>
                    <a:srgbClr val="009BCC"/>
                  </a:solidFill>
                </a:rPr>
                <a:t>Together. Free your energies</a:t>
              </a:r>
            </a:p>
          </p:txBody>
        </p:sp>
        <p:pic>
          <p:nvPicPr>
            <p:cNvPr id="10" name="Picture 26" descr="CBE_Label_RGB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69" y="219"/>
              <a:ext cx="32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01938"/>
            <a:ext cx="4886325" cy="792162"/>
          </a:xfrm>
        </p:spPr>
        <p:txBody>
          <a:bodyPr lIns="0" tIns="180000" rIns="0" bIns="36000"/>
          <a:lstStyle>
            <a:lvl1pPr marL="355600" indent="0">
              <a:buFont typeface="Wingdings" pitchFamily="2" charset="2"/>
              <a:buNone/>
              <a:defRPr sz="2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27138"/>
            <a:ext cx="9144000" cy="1512887"/>
          </a:xfrm>
        </p:spPr>
        <p:txBody>
          <a:bodyPr lIns="0" tIns="360000" bIns="72000"/>
          <a:lstStyle>
            <a:lvl1pPr marL="360363" algn="l">
              <a:defRPr sz="36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8A17-5CA7-41A7-B411-65A969A340B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2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2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3ABF-CE0D-44E3-AD99-40A685732F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3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1598613"/>
            <a:ext cx="9144000" cy="4633912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25C8-5029-48ED-A230-EC098227BEC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2674938"/>
            <a:ext cx="4495800" cy="366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674938"/>
            <a:ext cx="4495800" cy="366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F2DD6-AB3D-45A4-A656-7D96CEB528D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1123950"/>
            <a:ext cx="2286000" cy="5216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1123950"/>
            <a:ext cx="6705600" cy="5216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0" y="1123950"/>
            <a:ext cx="91440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2674938"/>
            <a:ext cx="4495800" cy="1755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2674938"/>
            <a:ext cx="4495800" cy="1755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0" y="4583113"/>
            <a:ext cx="4495800" cy="17573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4583113"/>
            <a:ext cx="4495800" cy="17573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C7E8-3873-41D6-BC1A-3DDB84930E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1598613"/>
            <a:ext cx="4495800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495800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6EB1-DACD-4947-82AB-47EC798D02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185C-202E-4779-A1B0-867690D21D2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B217-450E-4A32-AD55-9555A91408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061EA-C7EE-41A0-BCB0-CD97D79678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56534-CD85-4D22-A2E5-5DFEDC3020C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2B3C7-ED25-4321-B71A-A44D4A0FD09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white">
          <a:xfrm>
            <a:off x="0" y="6278563"/>
            <a:ext cx="9144000" cy="5794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98613"/>
            <a:ext cx="914400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2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316288" y="6307138"/>
            <a:ext cx="58356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  <a:defRPr/>
            </a:pPr>
            <a:r>
              <a:rPr lang="en-GB" altLang="en-US" sz="1200" smtClean="0">
                <a:solidFill>
                  <a:srgbClr val="000000"/>
                </a:solidFill>
              </a:rPr>
              <a:t>AS France</a:t>
            </a:r>
            <a:endParaRPr lang="en-GB" altLang="en-US" sz="1200">
              <a:solidFill>
                <a:srgbClr val="000000"/>
              </a:solidFill>
            </a:endParaRPr>
          </a:p>
        </p:txBody>
      </p:sp>
      <p:pic>
        <p:nvPicPr>
          <p:cNvPr id="1030" name="Picture 12" descr="OK_Capgemin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200" y="6381750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5025" y="6719888"/>
            <a:ext cx="17732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© 2012 Capgemini</a:t>
            </a:r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4700" y="6554788"/>
            <a:ext cx="57753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ASFR/iPROD/0064 - CollabNet Desktop Installation Guide - V2_4 - 14/11/2012</a:t>
            </a:r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90000" y="6719888"/>
            <a:ext cx="25400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9C15AB6-C90D-41BD-9589-ABBEE95A05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grpSp>
        <p:nvGrpSpPr>
          <p:cNvPr id="1034" name="Group 28"/>
          <p:cNvGrpSpPr>
            <a:grpSpLocks/>
          </p:cNvGrpSpPr>
          <p:nvPr/>
        </p:nvGrpSpPr>
        <p:grpSpPr bwMode="auto">
          <a:xfrm>
            <a:off x="-14288" y="-14288"/>
            <a:ext cx="9191626" cy="6318251"/>
            <a:chOff x="-9" y="-9"/>
            <a:chExt cx="5790" cy="3980"/>
          </a:xfrm>
        </p:grpSpPr>
        <p:grpSp>
          <p:nvGrpSpPr>
            <p:cNvPr id="2" name="Group 27"/>
            <p:cNvGrpSpPr>
              <a:grpSpLocks/>
            </p:cNvGrpSpPr>
            <p:nvPr userDrawn="1"/>
          </p:nvGrpSpPr>
          <p:grpSpPr bwMode="auto">
            <a:xfrm>
              <a:off x="-9" y="-9"/>
              <a:ext cx="2010" cy="778"/>
              <a:chOff x="-9" y="-9"/>
              <a:chExt cx="2010" cy="778"/>
            </a:xfrm>
          </p:grpSpPr>
          <p:sp>
            <p:nvSpPr>
              <p:cNvPr id="1047" name="Freeform 23"/>
              <p:cNvSpPr>
                <a:spLocks/>
              </p:cNvSpPr>
              <p:nvPr userDrawn="1"/>
            </p:nvSpPr>
            <p:spPr bwMode="auto">
              <a:xfrm>
                <a:off x="-9" y="-9"/>
                <a:ext cx="2010" cy="7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05"/>
                  </a:cxn>
                  <a:cxn ang="0">
                    <a:pos x="1048" y="0"/>
                  </a:cxn>
                  <a:cxn ang="0">
                    <a:pos x="0" y="0"/>
                  </a:cxn>
                </a:cxnLst>
                <a:rect l="0" t="0" r="r" b="b"/>
                <a:pathLst>
                  <a:path w="1048" h="405">
                    <a:moveTo>
                      <a:pt x="0" y="0"/>
                    </a:moveTo>
                    <a:cubicBezTo>
                      <a:pt x="1" y="405"/>
                      <a:pt x="1" y="405"/>
                      <a:pt x="1" y="405"/>
                    </a:cubicBezTo>
                    <a:cubicBezTo>
                      <a:pt x="32" y="191"/>
                      <a:pt x="804" y="1"/>
                      <a:pt x="10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pic>
            <p:nvPicPr>
              <p:cNvPr id="1038" name="Picture 25" descr="CBE_Label_RGB"/>
              <p:cNvPicPr>
                <a:picLocks noChangeAspect="1" noChangeArrowheads="1"/>
              </p:cNvPicPr>
              <p:nvPr userDrawn="1"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58" y="76"/>
                <a:ext cx="326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50" name="Rectangle 26"/>
            <p:cNvSpPr>
              <a:spLocks noChangeArrowheads="1"/>
            </p:cNvSpPr>
            <p:nvPr userDrawn="1"/>
          </p:nvSpPr>
          <p:spPr bwMode="auto">
            <a:xfrm>
              <a:off x="0" y="3960"/>
              <a:ext cx="5781" cy="11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tint val="22353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ransition spd="med">
    <p:wipe dir="r"/>
  </p:transition>
  <p:hf hdr="0"/>
  <p:txStyles>
    <p:titleStyle>
      <a:lvl1pPr marL="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marL="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2pPr>
      <a:lvl3pPr marL="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3pPr>
      <a:lvl4pPr marL="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4pPr>
      <a:lvl5pPr marL="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5pPr>
      <a:lvl6pPr marL="17129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6pPr>
      <a:lvl7pPr marL="21701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7pPr>
      <a:lvl8pPr marL="26273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8pPr>
      <a:lvl9pPr marL="30845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575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6175" indent="-228600" algn="l" defTabSz="7143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554163" indent="-228600" algn="l" defTabSz="7143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>
          <a:solidFill>
            <a:schemeClr val="bg2"/>
          </a:solidFill>
          <a:latin typeface="+mn-lt"/>
          <a:cs typeface="+mn-cs"/>
        </a:defRPr>
      </a:lvl4pPr>
      <a:lvl5pPr marL="2230438" indent="-228600" algn="l" defTabSz="714375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6876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31448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6020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0592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239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74938"/>
            <a:ext cx="91440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Quatrième niveau</a:t>
            </a:r>
          </a:p>
        </p:txBody>
      </p:sp>
      <p:grpSp>
        <p:nvGrpSpPr>
          <p:cNvPr id="2052" name="Group 15"/>
          <p:cNvGrpSpPr>
            <a:grpSpLocks/>
          </p:cNvGrpSpPr>
          <p:nvPr/>
        </p:nvGrpSpPr>
        <p:grpSpPr bwMode="auto">
          <a:xfrm>
            <a:off x="-14288" y="-14288"/>
            <a:ext cx="3190876" cy="1235076"/>
            <a:chOff x="-9" y="-9"/>
            <a:chExt cx="2010" cy="778"/>
          </a:xfrm>
        </p:grpSpPr>
        <p:sp>
          <p:nvSpPr>
            <p:cNvPr id="6156" name="Freeform 12"/>
            <p:cNvSpPr>
              <a:spLocks/>
            </p:cNvSpPr>
            <p:nvPr userDrawn="1"/>
          </p:nvSpPr>
          <p:spPr bwMode="auto">
            <a:xfrm>
              <a:off x="-9" y="-9"/>
              <a:ext cx="2010" cy="7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pic>
          <p:nvPicPr>
            <p:cNvPr id="2054" name="Picture 14" descr="CBE_Label_RGB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8" y="76"/>
              <a:ext cx="32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ransition spd="med">
    <p:wipe dir="r"/>
  </p:transition>
  <p:hf hdr="0"/>
  <p:txStyles>
    <p:titleStyle>
      <a:lvl1pPr marL="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marL="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marL="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marL="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marL="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9937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14509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9081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23653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533400" indent="-34290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28575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530350" indent="-228600" algn="l" rtl="0" eaLnBrk="0" fontAlgn="base" hangingPunct="0">
        <a:spcBef>
          <a:spcPct val="40000"/>
        </a:spcBef>
        <a:spcAft>
          <a:spcPct val="0"/>
        </a:spcAft>
        <a:buClr>
          <a:schemeClr val="hlink"/>
        </a:buClr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979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cs typeface="+mn-cs"/>
        </a:defRPr>
      </a:lvl4pPr>
      <a:lvl5pPr marL="24145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5pPr>
      <a:lvl6pPr marL="28717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6pPr>
      <a:lvl7pPr marL="33289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7pPr>
      <a:lvl8pPr marL="37861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8pPr>
      <a:lvl9pPr marL="42433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Freeform 7"/>
          <p:cNvSpPr>
            <a:spLocks/>
          </p:cNvSpPr>
          <p:nvPr/>
        </p:nvSpPr>
        <p:spPr bwMode="auto">
          <a:xfrm>
            <a:off x="-14288" y="-28575"/>
            <a:ext cx="9166226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054600" y="6175375"/>
            <a:ext cx="3729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600" b="0">
                <a:solidFill>
                  <a:schemeClr val="bg2"/>
                </a:solidFill>
              </a:rPr>
              <a:t>www.capgemini.com</a:t>
            </a:r>
          </a:p>
        </p:txBody>
      </p:sp>
      <p:pic>
        <p:nvPicPr>
          <p:cNvPr id="3076" name="Picture 9" descr="OK_Capgemini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4575" y="881063"/>
            <a:ext cx="4318000" cy="10175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grpSp>
        <p:nvGrpSpPr>
          <p:cNvPr id="3077" name="Group 31"/>
          <p:cNvGrpSpPr>
            <a:grpSpLocks/>
          </p:cNvGrpSpPr>
          <p:nvPr/>
        </p:nvGrpSpPr>
        <p:grpSpPr bwMode="auto">
          <a:xfrm>
            <a:off x="4668838" y="5505450"/>
            <a:ext cx="3567112" cy="668338"/>
            <a:chOff x="2941" y="3468"/>
            <a:chExt cx="2247" cy="421"/>
          </a:xfrm>
        </p:grpSpPr>
        <p:pic>
          <p:nvPicPr>
            <p:cNvPr id="3078" name="Picture 23" descr="CBE_Label_RGB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41" y="3468"/>
              <a:ext cx="419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25"/>
            <p:cNvSpPr txBox="1">
              <a:spLocks noChangeArrowheads="1"/>
            </p:cNvSpPr>
            <p:nvPr userDrawn="1"/>
          </p:nvSpPr>
          <p:spPr bwMode="auto">
            <a:xfrm>
              <a:off x="3308" y="3573"/>
              <a:ext cx="188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/>
                <a:t>Together.</a:t>
              </a:r>
              <a:r>
                <a:rPr lang="en-US" sz="1600">
                  <a:solidFill>
                    <a:srgbClr val="009BCC"/>
                  </a:solidFill>
                </a:rPr>
                <a:t> </a:t>
              </a:r>
              <a:r>
                <a:rPr lang="en-US" sz="1600">
                  <a:solidFill>
                    <a:schemeClr val="bg2"/>
                  </a:solidFill>
                </a:rPr>
                <a:t>Free your energies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med">
    <p:wipe dir="r"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r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cs typeface="+mn-cs"/>
        </a:defRPr>
      </a:lvl2pPr>
      <a:lvl3pPr marL="1143000" indent="-228600" algn="r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cs typeface="+mn-cs"/>
        </a:defRPr>
      </a:lvl3pPr>
      <a:lvl4pPr marL="1600200" indent="-228600" algn="r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cs typeface="+mn-cs"/>
        </a:defRPr>
      </a:lvl4pPr>
      <a:lvl5pPr marL="2057400" indent="-228600" algn="r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5pPr>
      <a:lvl6pPr marL="25146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6pPr>
      <a:lvl7pPr marL="29718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7pPr>
      <a:lvl8pPr marL="34290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8pPr>
      <a:lvl9pPr marL="38862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conet.capgemini.com/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2"/>
          <p:cNvSpPr>
            <a:spLocks noGrp="1"/>
          </p:cNvSpPr>
          <p:nvPr>
            <p:ph type="title"/>
          </p:nvPr>
        </p:nvSpPr>
        <p:spPr>
          <a:xfrm>
            <a:off x="605306" y="0"/>
            <a:ext cx="7392473" cy="1343025"/>
          </a:xfrm>
        </p:spPr>
        <p:txBody>
          <a:bodyPr tIns="432000"/>
          <a:lstStyle/>
          <a:p>
            <a:pPr eaLnBrk="1" hangingPunct="1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Centre De Services SNCF FRET</a:t>
            </a:r>
            <a:b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A3/gestion Documentaire</a:t>
            </a:r>
            <a:endParaRPr lang="fr-FR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endParaRPr lang="en-GB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CollabNet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Desktop Installation et utilisation 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315" name="Image 5" descr="sncf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6780" y="0"/>
            <a:ext cx="119722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7891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94F96-0ABE-465C-B4EA-EC74460A59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93738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7894" name="Content Placeholder 2"/>
          <p:cNvSpPr>
            <a:spLocks noGrp="1"/>
          </p:cNvSpPr>
          <p:nvPr>
            <p:ph idx="4294967295"/>
          </p:nvPr>
        </p:nvSpPr>
        <p:spPr>
          <a:xfrm>
            <a:off x="25400" y="938213"/>
            <a:ext cx="9144000" cy="307777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smtClean="0"/>
              <a:t>Select “</a:t>
            </a:r>
            <a:r>
              <a:rPr lang="en-US" sz="2000" b="1" dirty="0" err="1" smtClean="0"/>
              <a:t>CollabNet</a:t>
            </a:r>
            <a:r>
              <a:rPr lang="en-US" sz="2000" b="1" dirty="0" smtClean="0"/>
              <a:t> TeamForge”</a:t>
            </a:r>
          </a:p>
        </p:txBody>
      </p:sp>
      <p:pic>
        <p:nvPicPr>
          <p:cNvPr id="3789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0" y="1587500"/>
            <a:ext cx="4872038" cy="467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1854200" y="1300163"/>
            <a:ext cx="1042988" cy="3297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175" y="3450565"/>
            <a:ext cx="2872163" cy="273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Image 10" descr="Edit CollabNet Site 14112012 1252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8344" y="3674533"/>
            <a:ext cx="2799380" cy="2489200"/>
          </a:xfrm>
          <a:prstGeom prst="rect">
            <a:avLst/>
          </a:prstGeom>
        </p:spPr>
      </p:pic>
      <p:sp>
        <p:nvSpPr>
          <p:cNvPr id="3891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891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FD2E0-C2ED-4AA7-A56F-8D6E75F2D06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1132" y="1549401"/>
            <a:ext cx="7687735" cy="69360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33425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8919" name="Content Placeholder 2"/>
          <p:cNvSpPr>
            <a:spLocks noGrp="1"/>
          </p:cNvSpPr>
          <p:nvPr>
            <p:ph idx="4294967295"/>
          </p:nvPr>
        </p:nvSpPr>
        <p:spPr>
          <a:xfrm>
            <a:off x="247650" y="1000125"/>
            <a:ext cx="8675688" cy="2733056"/>
          </a:xfrm>
          <a:noFill/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1800" dirty="0" smtClean="0"/>
              <a:t>Enter the “</a:t>
            </a:r>
            <a:r>
              <a:rPr lang="en-US" sz="1800" dirty="0" err="1" smtClean="0"/>
              <a:t>CollabNet</a:t>
            </a:r>
            <a:r>
              <a:rPr lang="en-US" sz="1800" dirty="0" smtClean="0"/>
              <a:t> TeamForge Server URL” :</a:t>
            </a:r>
          </a:p>
          <a:p>
            <a:pPr marL="231775" indent="-231775" defTabSz="914400" eaLnBrk="1" hangingPunct="1"/>
            <a:endParaRPr lang="en-US" sz="1800" dirty="0" smtClean="0"/>
          </a:p>
          <a:p>
            <a:pPr marL="742950" lvl="1" defTabSz="914400" eaLnBrk="1" hangingPunct="1"/>
            <a:r>
              <a:rPr lang="en-US" sz="1600" dirty="0" smtClean="0"/>
              <a:t>If you connect to the </a:t>
            </a:r>
            <a:r>
              <a:rPr lang="en-US" sz="1600" b="1" dirty="0" smtClean="0"/>
              <a:t>AS</a:t>
            </a:r>
            <a:r>
              <a:rPr lang="en-US" sz="1600" dirty="0" smtClean="0"/>
              <a:t> </a:t>
            </a:r>
            <a:r>
              <a:rPr lang="en-US" sz="1600" b="1" dirty="0" smtClean="0"/>
              <a:t>France “CoCoNet2” Instance</a:t>
            </a:r>
            <a:r>
              <a:rPr lang="en-US" sz="1600" dirty="0" smtClean="0"/>
              <a:t>:</a:t>
            </a:r>
          </a:p>
          <a:p>
            <a:pPr marL="742950" lvl="1" defTabSz="914400" eaLnBrk="1" hangingPunct="1">
              <a:buFontTx/>
              <a:buNone/>
            </a:pPr>
            <a:r>
              <a:rPr lang="en-US" sz="1600" b="1" dirty="0" smtClean="0"/>
              <a:t>	https://coconet2.capgemini.com </a:t>
            </a:r>
          </a:p>
          <a:p>
            <a:pPr marL="742950" lvl="1" defTabSz="914400" eaLnBrk="1" hangingPunct="1"/>
            <a:r>
              <a:rPr lang="en-US" sz="1600" dirty="0" smtClean="0"/>
              <a:t>If you connect to the </a:t>
            </a:r>
            <a:r>
              <a:rPr lang="en-US" sz="1600" b="1" dirty="0" smtClean="0"/>
              <a:t>“rest of the Capgemini World” “</a:t>
            </a:r>
            <a:r>
              <a:rPr lang="en-US" sz="1600" b="1" dirty="0" err="1" smtClean="0"/>
              <a:t>CoCoNet</a:t>
            </a:r>
            <a:r>
              <a:rPr lang="en-US" sz="1600" b="1" dirty="0" smtClean="0"/>
              <a:t>” Instance</a:t>
            </a:r>
            <a:r>
              <a:rPr lang="en-US" sz="1600" dirty="0" smtClean="0"/>
              <a:t>:</a:t>
            </a:r>
          </a:p>
          <a:p>
            <a:pPr marL="742950" lvl="1" defTabSz="914400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hlinkClick r:id="rId5"/>
              </a:rPr>
              <a:t>https://coconet.capgemini.com</a:t>
            </a:r>
            <a:endParaRPr lang="en-US" sz="1600" b="1" dirty="0" smtClean="0"/>
          </a:p>
          <a:p>
            <a:pPr marL="742950" lvl="1" defTabSz="914400" eaLnBrk="1" hangingPunct="1">
              <a:buFontTx/>
              <a:buNone/>
            </a:pPr>
            <a:endParaRPr lang="en-US" sz="1800" dirty="0" smtClean="0"/>
          </a:p>
          <a:p>
            <a:pPr marL="231775" indent="-231775" defTabSz="914400" eaLnBrk="1" hangingPunct="1"/>
            <a:r>
              <a:rPr lang="en-US" sz="1800" dirty="0" smtClean="0"/>
              <a:t>Enter a meaningful “Title” for the “Site” (this Title will appear later in your </a:t>
            </a:r>
            <a:r>
              <a:rPr lang="en-US" sz="1800" dirty="0" err="1" smtClean="0"/>
              <a:t>CollabNet</a:t>
            </a:r>
            <a:r>
              <a:rPr lang="en-US" sz="1800" dirty="0" smtClean="0"/>
              <a:t> Desktop)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65083" y="1265658"/>
            <a:ext cx="687717" cy="316241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56937" y="3398808"/>
            <a:ext cx="534996" cy="156266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9939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6842C-A735-4194-BA7E-2BDD3E910F8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41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6438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9942" name="Content Placeholder 2"/>
          <p:cNvSpPr>
            <a:spLocks noGrp="1"/>
          </p:cNvSpPr>
          <p:nvPr>
            <p:ph idx="4294967295"/>
          </p:nvPr>
        </p:nvSpPr>
        <p:spPr>
          <a:xfrm>
            <a:off x="520700" y="849313"/>
            <a:ext cx="8455025" cy="1495794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1800" dirty="0" smtClean="0"/>
              <a:t>Type in your valid Corporate </a:t>
            </a:r>
            <a:r>
              <a:rPr lang="en-US" sz="1800" b="1" dirty="0" smtClean="0"/>
              <a:t>Login ID </a:t>
            </a:r>
            <a:r>
              <a:rPr lang="en-US" sz="1800" dirty="0" smtClean="0"/>
              <a:t>and </a:t>
            </a:r>
            <a:r>
              <a:rPr lang="en-US" sz="1800" b="1" dirty="0" smtClean="0"/>
              <a:t>password</a:t>
            </a:r>
            <a:r>
              <a:rPr lang="en-US" sz="1800" dirty="0" smtClean="0"/>
              <a:t>.  </a:t>
            </a:r>
          </a:p>
          <a:p>
            <a:pPr marL="231775" indent="-231775" defTabSz="914400" eaLnBrk="1" hangingPunct="1"/>
            <a:r>
              <a:rPr lang="en-US" sz="1800" dirty="0" smtClean="0"/>
              <a:t>Set the Server Time Zone to (GMT +01:00) </a:t>
            </a:r>
            <a:r>
              <a:rPr lang="en-US" sz="1800" dirty="0" err="1" smtClean="0"/>
              <a:t>Bruxelles</a:t>
            </a:r>
            <a:r>
              <a:rPr lang="en-US" sz="1800" dirty="0" smtClean="0"/>
              <a:t>, </a:t>
            </a:r>
            <a:r>
              <a:rPr lang="en-US" sz="1800" dirty="0" err="1" smtClean="0"/>
              <a:t>Copenhague</a:t>
            </a:r>
            <a:r>
              <a:rPr lang="en-US" sz="1800" dirty="0" smtClean="0"/>
              <a:t>, Madrid, Paris</a:t>
            </a:r>
          </a:p>
          <a:p>
            <a:pPr marL="231775" indent="-231775" defTabSz="914400" eaLnBrk="1" hangingPunct="1"/>
            <a:r>
              <a:rPr lang="en-US" sz="1800" dirty="0" smtClean="0"/>
              <a:t>To test successful Server access, click </a:t>
            </a:r>
            <a:r>
              <a:rPr lang="en-US" sz="1800" b="1" i="1" dirty="0" smtClean="0"/>
              <a:t>Validate server settings</a:t>
            </a:r>
            <a:r>
              <a:rPr lang="en-US" sz="1800" dirty="0" smtClean="0"/>
              <a:t>. If the test fails, please get in touch with your LST</a:t>
            </a:r>
          </a:p>
        </p:txBody>
      </p:sp>
      <p:pic>
        <p:nvPicPr>
          <p:cNvPr id="3994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488" y="2404564"/>
            <a:ext cx="35052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613" y="3403600"/>
            <a:ext cx="1876425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7" name="Line 7"/>
          <p:cNvSpPr>
            <a:spLocks noChangeShapeType="1"/>
          </p:cNvSpPr>
          <p:nvPr/>
        </p:nvSpPr>
        <p:spPr bwMode="auto">
          <a:xfrm>
            <a:off x="2614613" y="1468438"/>
            <a:ext cx="2022475" cy="28463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8" name="Line 7"/>
          <p:cNvSpPr>
            <a:spLocks noChangeShapeType="1"/>
          </p:cNvSpPr>
          <p:nvPr/>
        </p:nvSpPr>
        <p:spPr bwMode="auto">
          <a:xfrm flipH="1">
            <a:off x="4687888" y="2058988"/>
            <a:ext cx="1157287" cy="2706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49" name="Line 7"/>
          <p:cNvSpPr>
            <a:spLocks noChangeShapeType="1"/>
          </p:cNvSpPr>
          <p:nvPr/>
        </p:nvSpPr>
        <p:spPr bwMode="auto">
          <a:xfrm flipH="1">
            <a:off x="7161213" y="2859088"/>
            <a:ext cx="244475" cy="9921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5808663" y="2582863"/>
            <a:ext cx="23177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rebuchet MS" pitchFamily="34" charset="0"/>
              </a:rPr>
              <a:t>If the test is </a:t>
            </a:r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Valid </a:t>
            </a:r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09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09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BEE75-3EAD-4A29-B5F5-0D857D735F6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20775"/>
          </a:xfrm>
        </p:spPr>
        <p:txBody>
          <a:bodyPr/>
          <a:lstStyle/>
          <a:p>
            <a:pPr eaLnBrk="1" hangingPunct="1"/>
            <a:r>
              <a:rPr lang="en-US" dirty="0" err="1" smtClean="0"/>
              <a:t>CollabNet</a:t>
            </a:r>
            <a:r>
              <a:rPr lang="en-US" dirty="0" smtClean="0"/>
              <a:t> Desktop Configuring</a:t>
            </a:r>
            <a:endParaRPr lang="fr-FR" dirty="0" smtClean="0"/>
          </a:p>
        </p:txBody>
      </p:sp>
      <p:pic>
        <p:nvPicPr>
          <p:cNvPr id="4096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732" y="1347967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38"/>
          <p:cNvSpPr>
            <a:spLocks noChangeArrowheads="1"/>
          </p:cNvSpPr>
          <p:nvPr/>
        </p:nvSpPr>
        <p:spPr bwMode="auto">
          <a:xfrm>
            <a:off x="144344" y="875042"/>
            <a:ext cx="34889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sz="1800" b="0" dirty="0" smtClean="0">
                <a:solidFill>
                  <a:schemeClr val="tx1"/>
                </a:solidFill>
              </a:rPr>
              <a:t>1. Click </a:t>
            </a:r>
            <a:r>
              <a:rPr lang="fr-FR" sz="1800" b="0" dirty="0">
                <a:solidFill>
                  <a:schemeClr val="tx1"/>
                </a:solidFill>
              </a:rPr>
              <a:t>On </a:t>
            </a:r>
            <a:r>
              <a:rPr lang="fr-FR" sz="1800" dirty="0">
                <a:solidFill>
                  <a:schemeClr val="tx1"/>
                </a:solidFill>
              </a:rPr>
              <a:t>Tools</a:t>
            </a:r>
            <a:r>
              <a:rPr lang="fr-FR" sz="1800" b="0" dirty="0">
                <a:solidFill>
                  <a:schemeClr val="tx1"/>
                </a:solidFill>
              </a:rPr>
              <a:t> </a:t>
            </a:r>
            <a:r>
              <a:rPr lang="fr-FR" sz="1800" b="0" dirty="0" smtClean="0">
                <a:solidFill>
                  <a:schemeClr val="tx1"/>
                </a:solidFill>
              </a:rPr>
              <a:t>/ </a:t>
            </a:r>
            <a:r>
              <a:rPr lang="fr-FR" sz="1800" dirty="0" err="1">
                <a:solidFill>
                  <a:schemeClr val="tx1"/>
                </a:solidFill>
              </a:rPr>
              <a:t>Preferences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0970" name="Rectangle 42"/>
          <p:cNvSpPr>
            <a:spLocks noChangeArrowheads="1"/>
          </p:cNvSpPr>
          <p:nvPr/>
        </p:nvSpPr>
        <p:spPr bwMode="auto">
          <a:xfrm>
            <a:off x="232902" y="1987160"/>
            <a:ext cx="4459867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SELECT</a:t>
            </a:r>
            <a:r>
              <a:rPr lang="fr-FR" sz="1800" b="0" dirty="0" smtClean="0">
                <a:solidFill>
                  <a:schemeClr val="tx1"/>
                </a:solidFill>
              </a:rPr>
              <a:t> </a:t>
            </a:r>
            <a:r>
              <a:rPr lang="fr-FR" sz="1800" b="0" i="1" dirty="0" smtClean="0">
                <a:solidFill>
                  <a:schemeClr val="tx1"/>
                </a:solidFill>
              </a:rPr>
              <a:t>« </a:t>
            </a:r>
            <a:r>
              <a:rPr lang="fr-FR" sz="1800" i="1" dirty="0" smtClean="0">
                <a:solidFill>
                  <a:schemeClr val="tx1"/>
                </a:solidFill>
              </a:rPr>
              <a:t>Releases »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DO NOT Select « </a:t>
            </a:r>
            <a:r>
              <a:rPr lang="fr-FR" sz="1800" b="0" dirty="0" err="1" smtClean="0">
                <a:solidFill>
                  <a:schemeClr val="tx1"/>
                </a:solidFill>
              </a:rPr>
              <a:t>Development</a:t>
            </a:r>
            <a:r>
              <a:rPr lang="fr-FR" sz="1800" b="0" dirty="0" smtClean="0">
                <a:solidFill>
                  <a:schemeClr val="tx1"/>
                </a:solidFill>
              </a:rPr>
              <a:t> </a:t>
            </a:r>
            <a:r>
              <a:rPr lang="fr-FR" sz="1800" b="0" dirty="0" err="1" smtClean="0">
                <a:solidFill>
                  <a:schemeClr val="tx1"/>
                </a:solidFill>
              </a:rPr>
              <a:t>Builds</a:t>
            </a:r>
            <a:r>
              <a:rPr lang="fr-FR" sz="1800" b="0" dirty="0" smtClean="0">
                <a:solidFill>
                  <a:schemeClr val="tx1"/>
                </a:solidFill>
              </a:rPr>
              <a:t> »</a:t>
            </a:r>
            <a:endParaRPr lang="fr-FR" sz="1800" b="0" dirty="0">
              <a:solidFill>
                <a:schemeClr val="tx1"/>
              </a:solidFill>
            </a:endParaRPr>
          </a:p>
        </p:txBody>
      </p:sp>
      <p:sp>
        <p:nvSpPr>
          <p:cNvPr id="40976" name="Rectangle 44"/>
          <p:cNvSpPr>
            <a:spLocks noChangeArrowheads="1"/>
          </p:cNvSpPr>
          <p:nvPr/>
        </p:nvSpPr>
        <p:spPr bwMode="auto">
          <a:xfrm>
            <a:off x="4968396" y="852278"/>
            <a:ext cx="3806825" cy="2252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2. Click on </a:t>
            </a:r>
            <a:r>
              <a:rPr lang="en-US" sz="1800" dirty="0" smtClean="0">
                <a:solidFill>
                  <a:schemeClr val="tx1"/>
                </a:solidFill>
              </a:rPr>
              <a:t>Help / </a:t>
            </a:r>
            <a:r>
              <a:rPr lang="en-US" sz="1800" dirty="0">
                <a:solidFill>
                  <a:schemeClr val="tx1"/>
                </a:solidFill>
              </a:rPr>
              <a:t>About </a:t>
            </a:r>
            <a:r>
              <a:rPr lang="en-US" sz="1800" dirty="0" err="1">
                <a:solidFill>
                  <a:schemeClr val="tx1"/>
                </a:solidFill>
              </a:rPr>
              <a:t>CollabNet</a:t>
            </a:r>
            <a:r>
              <a:rPr lang="en-US" sz="1800" dirty="0">
                <a:solidFill>
                  <a:schemeClr val="tx1"/>
                </a:solidFill>
              </a:rPr>
              <a:t> Desktop </a:t>
            </a:r>
            <a:r>
              <a:rPr lang="en-US" sz="1800" dirty="0" smtClean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Check For </a:t>
            </a:r>
            <a:r>
              <a:rPr lang="en-US" sz="1800" dirty="0" smtClean="0">
                <a:solidFill>
                  <a:schemeClr val="tx1"/>
                </a:solidFill>
              </a:rPr>
              <a:t>Updates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You can </a:t>
            </a:r>
            <a:r>
              <a:rPr lang="en-US" sz="1800" dirty="0" smtClean="0">
                <a:solidFill>
                  <a:schemeClr val="tx1"/>
                </a:solidFill>
              </a:rPr>
              <a:t>check</a:t>
            </a:r>
            <a:r>
              <a:rPr lang="en-US" sz="1800" b="0" dirty="0" smtClean="0">
                <a:solidFill>
                  <a:schemeClr val="tx1"/>
                </a:solidFill>
              </a:rPr>
              <a:t> if a </a:t>
            </a:r>
            <a:r>
              <a:rPr lang="en-US" sz="1800" dirty="0" smtClean="0">
                <a:solidFill>
                  <a:schemeClr val="tx1"/>
                </a:solidFill>
              </a:rPr>
              <a:t>new version </a:t>
            </a:r>
            <a:r>
              <a:rPr lang="en-US" sz="1800" b="0" dirty="0" smtClean="0">
                <a:solidFill>
                  <a:schemeClr val="tx1"/>
                </a:solidFill>
              </a:rPr>
              <a:t>has been published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72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640" y="2780395"/>
            <a:ext cx="4063700" cy="3372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73" name="Line 31"/>
          <p:cNvSpPr>
            <a:spLocks noChangeShapeType="1"/>
          </p:cNvSpPr>
          <p:nvPr/>
        </p:nvSpPr>
        <p:spPr bwMode="auto">
          <a:xfrm>
            <a:off x="1017916" y="2389518"/>
            <a:ext cx="189781" cy="222561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4097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3003550"/>
            <a:ext cx="2809875" cy="222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75" name="Line 53"/>
          <p:cNvSpPr>
            <a:spLocks noChangeShapeType="1"/>
          </p:cNvSpPr>
          <p:nvPr/>
        </p:nvSpPr>
        <p:spPr bwMode="auto">
          <a:xfrm flipH="1">
            <a:off x="6255440" y="2122098"/>
            <a:ext cx="921737" cy="290545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1987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92C3C-18EF-4750-8CDC-7A5E4815318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6438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41990" name="Content Placeholder 2"/>
          <p:cNvSpPr>
            <a:spLocks noGrp="1"/>
          </p:cNvSpPr>
          <p:nvPr>
            <p:ph idx="4294967295"/>
          </p:nvPr>
        </p:nvSpPr>
        <p:spPr>
          <a:xfrm>
            <a:off x="520700" y="849313"/>
            <a:ext cx="8455025" cy="1680460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fr-FR" sz="1800" b="1" dirty="0" smtClean="0"/>
              <a:t>How I </a:t>
            </a:r>
            <a:r>
              <a:rPr lang="fr-FR" sz="1800" b="1" dirty="0" err="1" smtClean="0"/>
              <a:t>can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access</a:t>
            </a:r>
            <a:r>
              <a:rPr lang="fr-FR" sz="1800" b="1" dirty="0" smtClean="0"/>
              <a:t> all </a:t>
            </a:r>
            <a:r>
              <a:rPr lang="fr-FR" sz="1800" b="1" dirty="0" err="1" smtClean="0"/>
              <a:t>Projects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with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your</a:t>
            </a:r>
            <a:r>
              <a:rPr lang="fr-FR" sz="1800" b="1" dirty="0" smtClean="0"/>
              <a:t> Desktop?</a:t>
            </a:r>
            <a:endParaRPr lang="fr-FR" sz="1800" dirty="0" smtClean="0"/>
          </a:p>
          <a:p>
            <a:pPr marL="696913" lvl="1" indent="-231775" defTabSz="914400" eaLnBrk="1" hangingPunct="1"/>
            <a:r>
              <a:rPr lang="fr-FR" sz="1400" b="1" dirty="0" smtClean="0">
                <a:solidFill>
                  <a:srgbClr val="009900"/>
                </a:solidFill>
              </a:rPr>
              <a:t>Click right </a:t>
            </a:r>
            <a:r>
              <a:rPr lang="fr-FR" sz="1400" dirty="0" smtClean="0">
                <a:solidFill>
                  <a:srgbClr val="009900"/>
                </a:solidFill>
              </a:rPr>
              <a:t>on </a:t>
            </a:r>
            <a:r>
              <a:rPr lang="fr-FR" sz="1400" dirty="0" err="1" smtClean="0">
                <a:solidFill>
                  <a:srgbClr val="009900"/>
                </a:solidFill>
              </a:rPr>
              <a:t>your</a:t>
            </a:r>
            <a:r>
              <a:rPr lang="fr-FR" sz="1400" dirty="0" smtClean="0">
                <a:solidFill>
                  <a:srgbClr val="009900"/>
                </a:solidFill>
              </a:rPr>
              <a:t> profile </a:t>
            </a:r>
            <a:r>
              <a:rPr lang="fr-FR" sz="1400" b="1" dirty="0" smtClean="0">
                <a:solidFill>
                  <a:srgbClr val="009900"/>
                </a:solidFill>
              </a:rPr>
              <a:t>&gt; Edit Site Settings… &gt; </a:t>
            </a:r>
            <a:r>
              <a:rPr lang="fr-FR" sz="1400" b="1" dirty="0" err="1" smtClean="0">
                <a:solidFill>
                  <a:srgbClr val="009900"/>
                </a:solidFill>
              </a:rPr>
              <a:t>Next</a:t>
            </a:r>
            <a:r>
              <a:rPr lang="fr-FR" sz="1400" b="1" dirty="0" smtClean="0">
                <a:solidFill>
                  <a:srgbClr val="009900"/>
                </a:solidFill>
              </a:rPr>
              <a:t> &gt; </a:t>
            </a:r>
            <a:r>
              <a:rPr lang="fr-FR" sz="1400" b="1" dirty="0" err="1" smtClean="0">
                <a:solidFill>
                  <a:srgbClr val="009900"/>
                </a:solidFill>
              </a:rPr>
              <a:t>Next</a:t>
            </a:r>
            <a:endParaRPr lang="fr-FR" sz="1400" b="1" dirty="0" smtClean="0">
              <a:solidFill>
                <a:srgbClr val="009900"/>
              </a:solidFill>
            </a:endParaRPr>
          </a:p>
          <a:p>
            <a:pPr marL="696913" lvl="1" indent="-231775" defTabSz="914400" eaLnBrk="1" hangingPunct="1"/>
            <a:r>
              <a:rPr lang="fr-FR" sz="1400" dirty="0" smtClean="0">
                <a:solidFill>
                  <a:srgbClr val="00B050"/>
                </a:solidFill>
              </a:rPr>
              <a:t>Select</a:t>
            </a:r>
            <a:r>
              <a:rPr lang="fr-FR" sz="1400" b="1" dirty="0" smtClean="0">
                <a:solidFill>
                  <a:srgbClr val="00B050"/>
                </a:solidFill>
              </a:rPr>
              <a:t> "All </a:t>
            </a:r>
            <a:r>
              <a:rPr lang="fr-FR" sz="1400" b="1" dirty="0" err="1" smtClean="0">
                <a:solidFill>
                  <a:srgbClr val="00B050"/>
                </a:solidFill>
              </a:rPr>
              <a:t>Projects</a:t>
            </a:r>
            <a:r>
              <a:rPr lang="fr-FR" sz="1400" b="1" dirty="0" smtClean="0">
                <a:solidFill>
                  <a:srgbClr val="00B050"/>
                </a:solidFill>
              </a:rPr>
              <a:t>" </a:t>
            </a:r>
            <a:r>
              <a:rPr lang="fr-FR" sz="1400" dirty="0" err="1" smtClean="0">
                <a:solidFill>
                  <a:srgbClr val="00B050"/>
                </a:solidFill>
              </a:rPr>
              <a:t>instead</a:t>
            </a:r>
            <a:r>
              <a:rPr lang="fr-FR" sz="1400" b="1" dirty="0" smtClean="0">
                <a:solidFill>
                  <a:srgbClr val="00B050"/>
                </a:solidFill>
              </a:rPr>
              <a:t> </a:t>
            </a:r>
            <a:r>
              <a:rPr lang="fr-FR" sz="1400" dirty="0" smtClean="0">
                <a:solidFill>
                  <a:srgbClr val="00B050"/>
                </a:solidFill>
              </a:rPr>
              <a:t>of</a:t>
            </a:r>
            <a:r>
              <a:rPr lang="fr-FR" sz="1400" b="1" dirty="0" smtClean="0">
                <a:solidFill>
                  <a:srgbClr val="00B050"/>
                </a:solidFill>
              </a:rPr>
              <a:t> "</a:t>
            </a:r>
            <a:r>
              <a:rPr lang="fr-FR" sz="1400" b="1" dirty="0" err="1" smtClean="0">
                <a:solidFill>
                  <a:srgbClr val="00B050"/>
                </a:solidFill>
              </a:rPr>
              <a:t>My</a:t>
            </a:r>
            <a:r>
              <a:rPr lang="fr-FR" sz="1400" b="1" dirty="0" smtClean="0">
                <a:solidFill>
                  <a:srgbClr val="00B050"/>
                </a:solidFill>
              </a:rPr>
              <a:t> </a:t>
            </a:r>
            <a:r>
              <a:rPr lang="fr-FR" sz="1400" b="1" dirty="0" err="1" smtClean="0">
                <a:solidFill>
                  <a:srgbClr val="00B050"/>
                </a:solidFill>
              </a:rPr>
              <a:t>Projects</a:t>
            </a:r>
            <a:r>
              <a:rPr lang="fr-FR" sz="1400" b="1" dirty="0" smtClean="0">
                <a:solidFill>
                  <a:srgbClr val="00B050"/>
                </a:solidFill>
              </a:rPr>
              <a:t>« </a:t>
            </a:r>
          </a:p>
          <a:p>
            <a:pPr marL="231775" indent="-231775" defTabSz="914400" eaLnBrk="1" hangingPunct="1"/>
            <a:r>
              <a:rPr lang="fr-FR" sz="1800" dirty="0" err="1" smtClean="0"/>
              <a:t>Doing</a:t>
            </a:r>
            <a:r>
              <a:rPr lang="fr-FR" sz="1800" dirty="0" smtClean="0"/>
              <a:t> </a:t>
            </a:r>
            <a:r>
              <a:rPr lang="fr-FR" sz="1800" dirty="0" err="1" smtClean="0"/>
              <a:t>so</a:t>
            </a:r>
            <a:r>
              <a:rPr lang="fr-FR" sz="1800" dirty="0" smtClean="0"/>
              <a:t>, </a:t>
            </a:r>
            <a:r>
              <a:rPr lang="fr-FR" sz="1800" dirty="0" err="1" smtClean="0"/>
              <a:t>you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b="1" dirty="0" smtClean="0"/>
              <a:t>all the </a:t>
            </a:r>
            <a:r>
              <a:rPr lang="fr-FR" sz="1800" b="1" dirty="0" err="1" smtClean="0"/>
              <a:t>Projects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you</a:t>
            </a:r>
            <a:r>
              <a:rPr lang="fr-FR" sz="1800" b="1" dirty="0" smtClean="0"/>
              <a:t> have </a:t>
            </a:r>
            <a:r>
              <a:rPr lang="fr-FR" sz="1800" b="1" dirty="0" err="1" smtClean="0"/>
              <a:t>access</a:t>
            </a:r>
            <a:r>
              <a:rPr lang="fr-FR" sz="1800" b="1" dirty="0" smtClean="0"/>
              <a:t> to</a:t>
            </a:r>
            <a:r>
              <a:rPr lang="fr-FR" sz="1800" dirty="0" smtClean="0"/>
              <a:t>, </a:t>
            </a:r>
            <a:r>
              <a:rPr lang="fr-FR" sz="1800" dirty="0" err="1" smtClean="0"/>
              <a:t>either</a:t>
            </a:r>
            <a:r>
              <a:rPr lang="fr-FR" sz="1800" dirty="0" smtClean="0"/>
              <a:t> by </a:t>
            </a:r>
            <a:r>
              <a:rPr lang="fr-FR" sz="1800" b="1" dirty="0" err="1" smtClean="0"/>
              <a:t>personal</a:t>
            </a:r>
            <a:r>
              <a:rPr lang="fr-FR" sz="1800" dirty="0" smtClean="0"/>
              <a:t> or by « </a:t>
            </a:r>
            <a:r>
              <a:rPr lang="fr-FR" sz="1800" b="1" dirty="0" smtClean="0"/>
              <a:t>Group</a:t>
            </a:r>
            <a:r>
              <a:rPr lang="fr-FR" sz="1800" dirty="0" smtClean="0"/>
              <a:t> » habilitation (</a:t>
            </a:r>
            <a:r>
              <a:rPr lang="fr-FR" sz="1800" dirty="0" err="1" smtClean="0"/>
              <a:t>example</a:t>
            </a:r>
            <a:r>
              <a:rPr lang="fr-FR" sz="1800" dirty="0" smtClean="0"/>
              <a:t>: AS France Support Forge)</a:t>
            </a:r>
            <a:r>
              <a:rPr lang="fr-FR" sz="1800" b="1" dirty="0" smtClean="0"/>
              <a:t> 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en-US" sz="1800" b="1" dirty="0" smtClean="0">
              <a:latin typeface="Trebuchet MS" pitchFamily="34" charset="0"/>
            </a:endParaRPr>
          </a:p>
        </p:txBody>
      </p:sp>
      <p:sp>
        <p:nvSpPr>
          <p:cNvPr id="41992" name="Rectangle 48"/>
          <p:cNvSpPr>
            <a:spLocks noChangeArrowheads="1"/>
          </p:cNvSpPr>
          <p:nvPr/>
        </p:nvSpPr>
        <p:spPr bwMode="auto">
          <a:xfrm>
            <a:off x="4171950" y="5692775"/>
            <a:ext cx="1339850" cy="51435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41993" name="Rectangle 42"/>
          <p:cNvSpPr>
            <a:spLocks noChangeArrowheads="1"/>
          </p:cNvSpPr>
          <p:nvPr/>
        </p:nvSpPr>
        <p:spPr bwMode="auto">
          <a:xfrm>
            <a:off x="4159250" y="5808663"/>
            <a:ext cx="135255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sz="1400" b="0">
                <a:solidFill>
                  <a:srgbClr val="009900"/>
                </a:solidFill>
              </a:rPr>
              <a:t>Select </a:t>
            </a:r>
            <a:r>
              <a:rPr lang="fr-FR" sz="1400">
                <a:solidFill>
                  <a:srgbClr val="009900"/>
                </a:solidFill>
              </a:rPr>
              <a:t>Finish</a:t>
            </a:r>
            <a:endParaRPr lang="fr-FR" sz="1400" b="0">
              <a:solidFill>
                <a:srgbClr val="009900"/>
              </a:solidFill>
            </a:endParaRPr>
          </a:p>
        </p:txBody>
      </p:sp>
      <p:pic>
        <p:nvPicPr>
          <p:cNvPr id="41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38" y="2836863"/>
            <a:ext cx="3505200" cy="336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995" name="Line 31"/>
          <p:cNvSpPr>
            <a:spLocks noChangeShapeType="1"/>
          </p:cNvSpPr>
          <p:nvPr/>
        </p:nvSpPr>
        <p:spPr bwMode="auto">
          <a:xfrm flipH="1">
            <a:off x="2652713" y="5937250"/>
            <a:ext cx="1533525" cy="38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1996" name="Line 31"/>
          <p:cNvSpPr>
            <a:spLocks noChangeShapeType="1"/>
          </p:cNvSpPr>
          <p:nvPr/>
        </p:nvSpPr>
        <p:spPr bwMode="auto">
          <a:xfrm flipH="1">
            <a:off x="577849" y="1604513"/>
            <a:ext cx="1328588" cy="26690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41997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2638" y="2255838"/>
            <a:ext cx="2795587" cy="3944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998" name="Line 31"/>
          <p:cNvSpPr>
            <a:spLocks noChangeShapeType="1"/>
          </p:cNvSpPr>
          <p:nvPr/>
        </p:nvSpPr>
        <p:spPr bwMode="auto">
          <a:xfrm>
            <a:off x="4572000" y="1416050"/>
            <a:ext cx="2601913" cy="2190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3011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301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2FFB5-63D0-4139-B357-88F5B5FA26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5"/>
            <a:ext cx="9144000" cy="1343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Utiliser</a:t>
            </a:r>
            <a:r>
              <a:rPr lang="en-US" dirty="0" smtClean="0"/>
              <a:t>  </a:t>
            </a:r>
            <a:r>
              <a:rPr lang="en-US" dirty="0" smtClean="0"/>
              <a:t>COLLABNET DESKTOP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403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3FFD2-EDA7-42CB-9A41-7135951CC70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8" name="Content Placeholder 2"/>
          <p:cNvSpPr>
            <a:spLocks noGrp="1"/>
          </p:cNvSpPr>
          <p:nvPr>
            <p:ph idx="4294967295"/>
          </p:nvPr>
        </p:nvSpPr>
        <p:spPr>
          <a:xfrm>
            <a:off x="0" y="938213"/>
            <a:ext cx="9144000" cy="677108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err="1" smtClean="0"/>
              <a:t>Démarrer</a:t>
            </a:r>
            <a:r>
              <a:rPr lang="en-US" sz="2000" dirty="0" smtClean="0"/>
              <a:t> </a:t>
            </a:r>
            <a:r>
              <a:rPr lang="en-US" sz="2000" dirty="0" err="1" smtClean="0"/>
              <a:t>Collab</a:t>
            </a:r>
            <a:r>
              <a:rPr lang="en-US" sz="2000" dirty="0" err="1" smtClean="0"/>
              <a:t>Net</a:t>
            </a:r>
            <a:r>
              <a:rPr lang="en-US" sz="2000" dirty="0" smtClean="0"/>
              <a:t> Desktop</a:t>
            </a:r>
            <a:endParaRPr lang="en-US" sz="2000" dirty="0" smtClean="0"/>
          </a:p>
          <a:p>
            <a:pPr marL="231775" indent="-231775" defTabSz="914400" eaLnBrk="1" hangingPunct="1"/>
            <a:r>
              <a:rPr lang="en-US" sz="2000" dirty="0" err="1" smtClean="0"/>
              <a:t>Choisir</a:t>
            </a:r>
            <a:r>
              <a:rPr lang="en-US" sz="2000" dirty="0" smtClean="0"/>
              <a:t> le </a:t>
            </a:r>
            <a:r>
              <a:rPr lang="en-US" sz="2000" dirty="0" err="1" smtClean="0"/>
              <a:t>projet</a:t>
            </a:r>
            <a:r>
              <a:rPr lang="en-US" sz="2000" dirty="0" smtClean="0"/>
              <a:t> SNCF FRET, </a:t>
            </a:r>
            <a:r>
              <a:rPr lang="en-US" sz="2000" dirty="0" err="1" smtClean="0"/>
              <a:t>ensuite</a:t>
            </a:r>
            <a:r>
              <a:rPr lang="en-US" sz="2000" dirty="0" smtClean="0"/>
              <a:t> “Documents”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455" y="1651715"/>
            <a:ext cx="8203843" cy="453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403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3FFD2-EDA7-42CB-9A41-7135951CC70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8" name="Content Placeholder 2"/>
          <p:cNvSpPr>
            <a:spLocks noGrp="1"/>
          </p:cNvSpPr>
          <p:nvPr>
            <p:ph idx="4294967295"/>
          </p:nvPr>
        </p:nvSpPr>
        <p:spPr>
          <a:xfrm>
            <a:off x="0" y="938213"/>
            <a:ext cx="9144000" cy="1354217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smtClean="0"/>
              <a:t>Pour </a:t>
            </a:r>
            <a:r>
              <a:rPr lang="en-US" sz="2000" dirty="0" err="1" smtClean="0"/>
              <a:t>extraire</a:t>
            </a:r>
            <a:r>
              <a:rPr lang="en-US" sz="2000" dirty="0" smtClean="0"/>
              <a:t> le support du CSI : </a:t>
            </a:r>
            <a:r>
              <a:rPr lang="en-US" sz="2000" dirty="0" err="1" smtClean="0"/>
              <a:t>aller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document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cliquer</a:t>
            </a:r>
            <a:r>
              <a:rPr lang="en-US" sz="2000" dirty="0" smtClean="0">
                <a:sym typeface="Wingdings" pitchFamily="2" charset="2"/>
              </a:rPr>
              <a:t> à </a:t>
            </a:r>
            <a:r>
              <a:rPr lang="en-US" sz="2000" dirty="0" err="1" smtClean="0">
                <a:sym typeface="Wingdings" pitchFamily="2" charset="2"/>
              </a:rPr>
              <a:t>droite</a:t>
            </a:r>
            <a:r>
              <a:rPr lang="en-US" sz="2000" dirty="0" smtClean="0">
                <a:sym typeface="Wingdings" pitchFamily="2" charset="2"/>
              </a:rPr>
              <a:t>  </a:t>
            </a:r>
            <a:r>
              <a:rPr lang="en-US" sz="2000" dirty="0" err="1" smtClean="0">
                <a:sym typeface="Wingdings" pitchFamily="2" charset="2"/>
              </a:rPr>
              <a:t>choisir</a:t>
            </a:r>
            <a:r>
              <a:rPr lang="en-US" sz="2000" dirty="0" smtClean="0">
                <a:sym typeface="Wingdings" pitchFamily="2" charset="2"/>
              </a:rPr>
              <a:t> “Edit document”</a:t>
            </a:r>
          </a:p>
          <a:p>
            <a:pPr marL="231775" indent="-231775" defTabSz="914400" eaLnBrk="1" hangingPunct="1"/>
            <a:endParaRPr lang="en-US" sz="2000" dirty="0" smtClean="0">
              <a:sym typeface="Wingdings" pitchFamily="2" charset="2"/>
            </a:endParaRPr>
          </a:p>
          <a:p>
            <a:pPr marL="231775" indent="-231775" defTabSz="914400" eaLnBrk="1" hangingPunct="1"/>
            <a:endParaRPr lang="en-US" sz="20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18" y="1613080"/>
            <a:ext cx="8113689" cy="458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5059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56AD8-C997-4C02-A437-033DC02E987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0" y="848061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faut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confirmer par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Yes :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locker le document pour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vous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soyez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seul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l’éditer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jour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46" y="1635616"/>
            <a:ext cx="8834908" cy="459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6083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A207E-CE83-4B42-BD94-A6A8B0820E4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6" name="Content Placeholder 2"/>
          <p:cNvSpPr>
            <a:spLocks noGrp="1"/>
          </p:cNvSpPr>
          <p:nvPr>
            <p:ph idx="4294967295"/>
          </p:nvPr>
        </p:nvSpPr>
        <p:spPr>
          <a:xfrm>
            <a:off x="0" y="912813"/>
            <a:ext cx="9144000" cy="615553"/>
          </a:xfrm>
          <a:noFill/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fois</a:t>
            </a:r>
            <a:r>
              <a:rPr lang="en-US" sz="2000" dirty="0" smtClean="0"/>
              <a:t> </a:t>
            </a:r>
            <a:r>
              <a:rPr lang="en-US" sz="2000" dirty="0" err="1" smtClean="0"/>
              <a:t>vos</a:t>
            </a:r>
            <a:r>
              <a:rPr lang="en-US" sz="2000" dirty="0" smtClean="0"/>
              <a:t> modification </a:t>
            </a:r>
            <a:r>
              <a:rPr lang="en-US" sz="2000" dirty="0" err="1" smtClean="0"/>
              <a:t>sont</a:t>
            </a:r>
            <a:r>
              <a:rPr lang="en-US" sz="2000" dirty="0" smtClean="0"/>
              <a:t> </a:t>
            </a:r>
            <a:r>
              <a:rPr lang="en-US" sz="2000" dirty="0" err="1" smtClean="0"/>
              <a:t>terminés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Enregistrer</a:t>
            </a:r>
            <a:r>
              <a:rPr lang="en-US" sz="2000" dirty="0" smtClean="0">
                <a:sym typeface="Wingdings" pitchFamily="2" charset="2"/>
              </a:rPr>
              <a:t>  confirmer </a:t>
            </a:r>
            <a:r>
              <a:rPr lang="en-US" sz="2000" dirty="0" err="1" smtClean="0">
                <a:sym typeface="Wingdings" pitchFamily="2" charset="2"/>
              </a:rPr>
              <a:t>l’upload</a:t>
            </a:r>
            <a:r>
              <a:rPr lang="en-US" sz="2000" dirty="0" smtClean="0">
                <a:sym typeface="Wingdings" pitchFamily="2" charset="2"/>
              </a:rPr>
              <a:t> du document  et </a:t>
            </a:r>
            <a:r>
              <a:rPr lang="en-US" sz="2000" dirty="0" err="1" smtClean="0">
                <a:sym typeface="Wingdings" pitchFamily="2" charset="2"/>
              </a:rPr>
              <a:t>insérer</a:t>
            </a:r>
            <a:r>
              <a:rPr lang="en-US" sz="2000" dirty="0" smtClean="0">
                <a:sym typeface="Wingdings" pitchFamily="2" charset="2"/>
              </a:rPr>
              <a:t> un </a:t>
            </a:r>
            <a:r>
              <a:rPr lang="en-US" sz="2000" dirty="0" err="1" smtClean="0">
                <a:sym typeface="Wingdings" pitchFamily="2" charset="2"/>
              </a:rPr>
              <a:t>commentaire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sur</a:t>
            </a:r>
            <a:r>
              <a:rPr lang="en-US" sz="2000" dirty="0" smtClean="0">
                <a:sym typeface="Wingdings" pitchFamily="2" charset="2"/>
              </a:rPr>
              <a:t> la </a:t>
            </a:r>
            <a:r>
              <a:rPr lang="en-US" sz="2000" dirty="0" err="1" smtClean="0">
                <a:sym typeface="Wingdings" pitchFamily="2" charset="2"/>
              </a:rPr>
              <a:t>màj</a:t>
            </a:r>
            <a:r>
              <a:rPr lang="en-US" sz="2000" dirty="0" smtClean="0">
                <a:sym typeface="Wingdings" pitchFamily="2" charset="2"/>
              </a:rPr>
              <a:t>  quitter le document</a:t>
            </a:r>
            <a:endParaRPr lang="fr-FR" sz="16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 bwMode="black">
          <a:xfrm>
            <a:off x="-11494" y="5758"/>
            <a:ext cx="9144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1255713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with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CollabNet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Desktop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49" y="1524000"/>
            <a:ext cx="8229600" cy="435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151063"/>
            <a:ext cx="9144000" cy="363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Installer la </a:t>
            </a:r>
            <a:r>
              <a:rPr lang="en-US" dirty="0" err="1" smtClean="0">
                <a:solidFill>
                  <a:schemeClr val="tx2"/>
                </a:solidFill>
                <a:hlinkClick r:id="rId3" action="ppaction://hlinksldjump"/>
              </a:rPr>
              <a:t>mise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 à jour de </a:t>
            </a:r>
            <a:r>
              <a:rPr lang="en-US" dirty="0" err="1" smtClean="0">
                <a:solidFill>
                  <a:schemeClr val="tx2"/>
                </a:solidFill>
                <a:hlinkClick r:id="rId3" action="ppaction://hlinksldjump"/>
              </a:rPr>
              <a:t>CollabNet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Desktop </a:t>
            </a:r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err="1" smtClean="0">
                <a:solidFill>
                  <a:schemeClr val="tx2"/>
                </a:solidFill>
                <a:hlinkClick r:id="rId4" action="ppaction://hlinksldjump"/>
              </a:rPr>
              <a:t>Configurer</a:t>
            </a:r>
            <a:r>
              <a:rPr lang="en-US" dirty="0" smtClean="0">
                <a:solidFill>
                  <a:schemeClr val="tx2"/>
                </a:solidFill>
                <a:hlinkClick r:id="rId4" action="ppaction://hlinksldjump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hlinkClick r:id="rId3" action="ppaction://hlinksldjump"/>
              </a:rPr>
              <a:t>CollabNet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 Desktop </a:t>
            </a:r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err="1" smtClean="0">
                <a:solidFill>
                  <a:schemeClr val="tx2"/>
                </a:solidFill>
                <a:hlinkClick r:id="rId3" action="ppaction://hlinksldjump"/>
              </a:rPr>
              <a:t>Utiliser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hlinkClick r:id="rId3" action="ppaction://hlinksldjump"/>
              </a:rPr>
              <a:t>CollabNet</a:t>
            </a:r>
            <a:r>
              <a:rPr lang="en-US" dirty="0" smtClean="0">
                <a:solidFill>
                  <a:schemeClr val="tx2"/>
                </a:solidFill>
                <a:hlinkClick r:id="rId3" action="ppaction://hlinksldjump"/>
              </a:rPr>
              <a:t> Desktop 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065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Sommaire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403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3FFD2-EDA7-42CB-9A41-7135951CC7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4038" name="Content Placeholder 2"/>
          <p:cNvSpPr>
            <a:spLocks noGrp="1"/>
          </p:cNvSpPr>
          <p:nvPr>
            <p:ph idx="4294967295"/>
          </p:nvPr>
        </p:nvSpPr>
        <p:spPr>
          <a:xfrm>
            <a:off x="0" y="938213"/>
            <a:ext cx="9144000" cy="1415772"/>
          </a:xfrm>
        </p:spPr>
        <p:txBody>
          <a:bodyPr wrap="square"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smtClean="0"/>
              <a:t>Si </a:t>
            </a:r>
            <a:r>
              <a:rPr lang="en-US" sz="2000" dirty="0" err="1" smtClean="0"/>
              <a:t>vous</a:t>
            </a:r>
            <a:r>
              <a:rPr lang="en-US" sz="2000" dirty="0" smtClean="0"/>
              <a:t> </a:t>
            </a:r>
            <a:r>
              <a:rPr lang="en-US" sz="2000" dirty="0" err="1" smtClean="0"/>
              <a:t>avez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smtClean="0"/>
              <a:t>version </a:t>
            </a:r>
            <a:r>
              <a:rPr lang="en-US" sz="2000" dirty="0" err="1" smtClean="0"/>
              <a:t>sur</a:t>
            </a:r>
            <a:r>
              <a:rPr lang="en-US" sz="2000" dirty="0" smtClean="0"/>
              <a:t> </a:t>
            </a:r>
            <a:r>
              <a:rPr lang="en-US" sz="2000" dirty="0" err="1" smtClean="0"/>
              <a:t>votre</a:t>
            </a:r>
            <a:r>
              <a:rPr lang="en-US" sz="2000" dirty="0" smtClean="0"/>
              <a:t> </a:t>
            </a:r>
            <a:r>
              <a:rPr lang="en-US" sz="2000" dirty="0" err="1" smtClean="0"/>
              <a:t>poste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vous</a:t>
            </a:r>
            <a:r>
              <a:rPr lang="en-US" sz="2000" dirty="0" smtClean="0"/>
              <a:t> </a:t>
            </a:r>
            <a:r>
              <a:rPr lang="en-US" sz="2000" dirty="0" err="1" smtClean="0"/>
              <a:t>voulez</a:t>
            </a:r>
            <a:r>
              <a:rPr lang="en-US" sz="2000" dirty="0" smtClean="0"/>
              <a:t> </a:t>
            </a:r>
            <a:r>
              <a:rPr lang="en-US" sz="2000" dirty="0" err="1" smtClean="0"/>
              <a:t>transferer</a:t>
            </a:r>
            <a:r>
              <a:rPr lang="en-US" sz="2000" dirty="0" smtClean="0"/>
              <a:t> à la forge :</a:t>
            </a:r>
          </a:p>
          <a:p>
            <a:pPr marL="231775" indent="-231775" defTabSz="914400" eaLnBrk="1" hangingPunct="1"/>
            <a:r>
              <a:rPr lang="en-US" sz="2000" dirty="0" err="1" smtClean="0"/>
              <a:t>Aller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View </a:t>
            </a:r>
            <a:r>
              <a:rPr lang="en-US" sz="2000" dirty="0" err="1" smtClean="0"/>
              <a:t>ensuite</a:t>
            </a:r>
            <a:r>
              <a:rPr lang="en-US" sz="2000" dirty="0" smtClean="0"/>
              <a:t> </a:t>
            </a:r>
            <a:r>
              <a:rPr lang="en-US" sz="2000" dirty="0" err="1" smtClean="0"/>
              <a:t>choisir</a:t>
            </a:r>
            <a:r>
              <a:rPr lang="en-US" sz="2000" dirty="0" smtClean="0"/>
              <a:t> :”File system Explorer”</a:t>
            </a:r>
          </a:p>
          <a:p>
            <a:pPr marL="231775" indent="-231775" defTabSz="914400" eaLnBrk="1" hangingPunct="1"/>
            <a:endParaRPr lang="en-US" sz="2000" dirty="0" smtClean="0">
              <a:sym typeface="Wingdings" pitchFamily="2" charset="2"/>
            </a:endParaRPr>
          </a:p>
          <a:p>
            <a:pPr marL="231775" indent="-231775" defTabSz="914400" eaLnBrk="1" hangingPunct="1"/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702" y="1693571"/>
            <a:ext cx="7611414" cy="445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403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3FFD2-EDA7-42CB-9A41-7135951CC70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4038" name="Content Placeholder 2"/>
          <p:cNvSpPr>
            <a:spLocks noGrp="1"/>
          </p:cNvSpPr>
          <p:nvPr>
            <p:ph idx="4294967295"/>
          </p:nvPr>
        </p:nvSpPr>
        <p:spPr>
          <a:xfrm>
            <a:off x="0" y="886697"/>
            <a:ext cx="9144000" cy="677108"/>
          </a:xfrm>
        </p:spPr>
        <p:txBody>
          <a:bodyPr wrap="square"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smtClean="0"/>
              <a:t>Pour </a:t>
            </a:r>
            <a:r>
              <a:rPr lang="en-US" sz="2000" dirty="0" err="1" smtClean="0"/>
              <a:t>afficher</a:t>
            </a:r>
            <a:r>
              <a:rPr lang="en-US" sz="2000" dirty="0" smtClean="0"/>
              <a:t> </a:t>
            </a:r>
            <a:r>
              <a:rPr lang="en-US" sz="2000" dirty="0" err="1" smtClean="0"/>
              <a:t>votre</a:t>
            </a:r>
            <a:r>
              <a:rPr lang="en-US" sz="2000" dirty="0" smtClean="0"/>
              <a:t> </a:t>
            </a:r>
            <a:r>
              <a:rPr lang="en-US" sz="2000" dirty="0" err="1" smtClean="0"/>
              <a:t>répertoire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cliquer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sur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l’icône</a:t>
            </a:r>
            <a:r>
              <a:rPr lang="en-US" sz="2000" dirty="0" smtClean="0">
                <a:sym typeface="Wingdings" pitchFamily="2" charset="2"/>
              </a:rPr>
              <a:t> en haut à </a:t>
            </a:r>
            <a:r>
              <a:rPr lang="en-US" sz="2000" dirty="0" err="1" smtClean="0">
                <a:sym typeface="Wingdings" pitchFamily="2" charset="2"/>
              </a:rPr>
              <a:t>droite</a:t>
            </a:r>
            <a:r>
              <a:rPr lang="en-US" sz="2000" dirty="0" smtClean="0">
                <a:sym typeface="Wingdings" pitchFamily="2" charset="2"/>
              </a:rPr>
              <a:t> ( </a:t>
            </a:r>
            <a:r>
              <a:rPr lang="en-US" sz="2000" dirty="0" err="1" smtClean="0">
                <a:sym typeface="Wingdings" pitchFamily="2" charset="2"/>
              </a:rPr>
              <a:t>croix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verte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231775" indent="-231775" defTabSz="914400" eaLnBrk="1" hangingPunct="1"/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83" y="1957589"/>
            <a:ext cx="8590209" cy="41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 bwMode="auto">
          <a:xfrm>
            <a:off x="8306873" y="1236372"/>
            <a:ext cx="321972" cy="118485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8190963" y="1171977"/>
            <a:ext cx="283336" cy="7598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972021" y="1043190"/>
            <a:ext cx="553792" cy="13394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44035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3FFD2-EDA7-42CB-9A41-7135951CC70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4038" name="Content Placeholder 2"/>
          <p:cNvSpPr>
            <a:spLocks noGrp="1"/>
          </p:cNvSpPr>
          <p:nvPr>
            <p:ph idx="4294967295"/>
          </p:nvPr>
        </p:nvSpPr>
        <p:spPr>
          <a:xfrm>
            <a:off x="0" y="886697"/>
            <a:ext cx="9144000" cy="984885"/>
          </a:xfrm>
        </p:spPr>
        <p:txBody>
          <a:bodyPr wrap="square"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err="1" smtClean="0"/>
              <a:t>Choisir</a:t>
            </a:r>
            <a:r>
              <a:rPr lang="en-US" sz="2000" dirty="0" smtClean="0"/>
              <a:t> </a:t>
            </a:r>
            <a:r>
              <a:rPr lang="en-US" sz="2000" dirty="0" err="1" smtClean="0"/>
              <a:t>votre</a:t>
            </a:r>
            <a:r>
              <a:rPr lang="en-US" sz="2000" dirty="0" smtClean="0"/>
              <a:t> </a:t>
            </a:r>
            <a:r>
              <a:rPr lang="en-US" sz="2000" dirty="0" err="1" smtClean="0"/>
              <a:t>répertoire</a:t>
            </a:r>
            <a:r>
              <a:rPr lang="en-US" sz="2000" dirty="0" smtClean="0"/>
              <a:t> pour </a:t>
            </a:r>
            <a:r>
              <a:rPr lang="en-US" sz="2000" dirty="0" err="1" smtClean="0"/>
              <a:t>afficher</a:t>
            </a:r>
            <a:r>
              <a:rPr lang="en-US" sz="2000" dirty="0" smtClean="0"/>
              <a:t> son </a:t>
            </a:r>
            <a:r>
              <a:rPr lang="en-US" sz="2000" dirty="0" err="1" smtClean="0"/>
              <a:t>contenu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prendre</a:t>
            </a:r>
            <a:r>
              <a:rPr lang="en-US" sz="2000" dirty="0" smtClean="0">
                <a:sym typeface="Wingdings" pitchFamily="2" charset="2"/>
              </a:rPr>
              <a:t> le </a:t>
            </a:r>
            <a:r>
              <a:rPr lang="en-US" sz="2000" dirty="0" err="1" smtClean="0">
                <a:sym typeface="Wingdings" pitchFamily="2" charset="2"/>
              </a:rPr>
              <a:t>fichier</a:t>
            </a:r>
            <a:r>
              <a:rPr lang="en-US" sz="2000" dirty="0" smtClean="0">
                <a:sym typeface="Wingdings" pitchFamily="2" charset="2"/>
              </a:rPr>
              <a:t> à </a:t>
            </a:r>
            <a:r>
              <a:rPr lang="en-US" sz="2000" dirty="0" err="1" smtClean="0">
                <a:sym typeface="Wingdings" pitchFamily="2" charset="2"/>
              </a:rPr>
              <a:t>tansférer</a:t>
            </a:r>
            <a:r>
              <a:rPr lang="en-US" sz="2000" dirty="0" smtClean="0">
                <a:sym typeface="Wingdings" pitchFamily="2" charset="2"/>
              </a:rPr>
              <a:t> et le </a:t>
            </a:r>
            <a:r>
              <a:rPr lang="en-US" sz="2000" dirty="0" err="1" smtClean="0">
                <a:sym typeface="Wingdings" pitchFamily="2" charset="2"/>
              </a:rPr>
              <a:t>glisser</a:t>
            </a:r>
            <a:r>
              <a:rPr lang="en-US" sz="2000" dirty="0" smtClean="0">
                <a:sym typeface="Wingdings" pitchFamily="2" charset="2"/>
              </a:rPr>
              <a:t> à gauche </a:t>
            </a:r>
            <a:r>
              <a:rPr lang="en-US" sz="2000" dirty="0" err="1" smtClean="0">
                <a:sym typeface="Wingdings" pitchFamily="2" charset="2"/>
              </a:rPr>
              <a:t>sur</a:t>
            </a:r>
            <a:r>
              <a:rPr lang="en-US" sz="2000" dirty="0" smtClean="0">
                <a:sym typeface="Wingdings" pitchFamily="2" charset="2"/>
              </a:rPr>
              <a:t> le repertoire </a:t>
            </a:r>
            <a:r>
              <a:rPr lang="en-US" sz="2000" dirty="0" err="1" smtClean="0">
                <a:sym typeface="Wingdings" pitchFamily="2" charset="2"/>
              </a:rPr>
              <a:t>destintaire</a:t>
            </a:r>
            <a:r>
              <a:rPr lang="en-US" sz="2000" dirty="0" smtClean="0">
                <a:sym typeface="Wingdings" pitchFamily="2" charset="2"/>
              </a:rPr>
              <a:t> de la forge</a:t>
            </a:r>
          </a:p>
          <a:p>
            <a:pPr marL="231775" indent="-231775" defTabSz="914400" eaLnBrk="1" hangingPunct="1"/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 smtClean="0"/>
          </a:p>
        </p:txBody>
      </p:sp>
      <p:cxnSp>
        <p:nvCxnSpPr>
          <p:cNvPr id="9" name="Connecteur droit avec flèche 8"/>
          <p:cNvCxnSpPr/>
          <p:nvPr/>
        </p:nvCxnSpPr>
        <p:spPr bwMode="auto">
          <a:xfrm>
            <a:off x="8306873" y="1236372"/>
            <a:ext cx="321972" cy="118485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8190963" y="1171977"/>
            <a:ext cx="283336" cy="7598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883" y="1738649"/>
            <a:ext cx="7688688" cy="44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23555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2355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10B5E1-D27B-4DEC-AD76-4A1A1CD8181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5"/>
            <a:ext cx="9144000" cy="1343025"/>
          </a:xfrm>
        </p:spPr>
        <p:txBody>
          <a:bodyPr/>
          <a:lstStyle/>
          <a:p>
            <a:pPr eaLnBrk="1" hangingPunct="1"/>
            <a:r>
              <a:rPr lang="en-US" dirty="0" smtClean="0"/>
              <a:t>INSTALLER LA MISE A JOUR DESKTOP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2253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2253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7197A-09B2-4D50-9BBD-A105911FC9F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5777" y="1129629"/>
            <a:ext cx="8675688" cy="972574"/>
          </a:xfrm>
          <a:noFill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2000" dirty="0" err="1" smtClean="0"/>
              <a:t>Normalement</a:t>
            </a:r>
            <a:r>
              <a:rPr lang="en-US" sz="2000" dirty="0" smtClean="0"/>
              <a:t> </a:t>
            </a:r>
            <a:r>
              <a:rPr lang="en-US" sz="2000" dirty="0" err="1" smtClean="0"/>
              <a:t>CollabNet</a:t>
            </a:r>
            <a:r>
              <a:rPr lang="en-US" sz="2000" dirty="0" smtClean="0"/>
              <a:t> Desktop </a:t>
            </a:r>
            <a:r>
              <a:rPr lang="en-US" sz="2000" dirty="0" err="1" smtClean="0"/>
              <a:t>est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installé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</a:t>
            </a:r>
            <a:r>
              <a:rPr lang="en-US" sz="2000" dirty="0" err="1" smtClean="0"/>
              <a:t>tous</a:t>
            </a:r>
            <a:r>
              <a:rPr lang="en-US" sz="2000" dirty="0" smtClean="0"/>
              <a:t> les </a:t>
            </a:r>
            <a:r>
              <a:rPr lang="en-US" sz="2000" dirty="0" err="1" smtClean="0"/>
              <a:t>postes</a:t>
            </a:r>
            <a:r>
              <a:rPr lang="en-US" sz="2000" dirty="0" smtClean="0"/>
              <a:t> CG</a:t>
            </a:r>
          </a:p>
          <a:p>
            <a:pPr eaLnBrk="1" hangingPunct="1"/>
            <a:r>
              <a:rPr lang="en-US" sz="2000" dirty="0" smtClean="0"/>
              <a:t>Pour </a:t>
            </a:r>
            <a:r>
              <a:rPr lang="en-US" sz="2000" dirty="0" err="1" smtClean="0"/>
              <a:t>vérifier</a:t>
            </a:r>
            <a:r>
              <a:rPr lang="en-US" sz="2000" dirty="0" smtClean="0"/>
              <a:t> :</a:t>
            </a:r>
          </a:p>
          <a:p>
            <a:pPr lvl="1" eaLnBrk="1" hangingPunct="1"/>
            <a:r>
              <a:rPr lang="en-US" sz="1600" dirty="0" err="1" smtClean="0"/>
              <a:t>Cliquer</a:t>
            </a:r>
            <a:r>
              <a:rPr lang="en-US" sz="1600" dirty="0" smtClean="0"/>
              <a:t> </a:t>
            </a:r>
            <a:r>
              <a:rPr lang="en-US" sz="1600" dirty="0" err="1" smtClean="0"/>
              <a:t>sur</a:t>
            </a:r>
            <a:r>
              <a:rPr lang="en-US" sz="1600" dirty="0" smtClean="0"/>
              <a:t> “</a:t>
            </a:r>
            <a:r>
              <a:rPr lang="en-US" sz="1600" dirty="0" err="1" smtClean="0"/>
              <a:t>Démarrer</a:t>
            </a:r>
            <a:r>
              <a:rPr lang="en-US" sz="1600" dirty="0" smtClean="0"/>
              <a:t>” </a:t>
            </a:r>
            <a:r>
              <a:rPr lang="en-US" sz="1600" dirty="0" smtClean="0">
                <a:sym typeface="Wingdings" pitchFamily="2" charset="2"/>
              </a:rPr>
              <a:t> “</a:t>
            </a:r>
            <a:r>
              <a:rPr lang="en-US" sz="1600" dirty="0" err="1" smtClean="0">
                <a:sym typeface="Wingdings" pitchFamily="2" charset="2"/>
              </a:rPr>
              <a:t>Tous</a:t>
            </a:r>
            <a:r>
              <a:rPr lang="en-US" sz="1600" dirty="0" smtClean="0">
                <a:sym typeface="Wingdings" pitchFamily="2" charset="2"/>
              </a:rPr>
              <a:t> les </a:t>
            </a:r>
            <a:r>
              <a:rPr lang="en-US" sz="1600" dirty="0" err="1" smtClean="0">
                <a:sym typeface="Wingdings" pitchFamily="2" charset="2"/>
              </a:rPr>
              <a:t>programmes</a:t>
            </a:r>
            <a:r>
              <a:rPr lang="en-US" sz="1600" dirty="0" smtClean="0">
                <a:sym typeface="Wingdings" pitchFamily="2" charset="2"/>
              </a:rPr>
              <a:t>” “</a:t>
            </a:r>
            <a:r>
              <a:rPr lang="en-US" sz="1600" dirty="0" smtClean="0"/>
              <a:t> </a:t>
            </a:r>
            <a:r>
              <a:rPr lang="en-US" sz="1600" dirty="0" err="1" smtClean="0"/>
              <a:t>CollabNet</a:t>
            </a:r>
            <a:r>
              <a:rPr lang="en-US" sz="1600" dirty="0" smtClean="0"/>
              <a:t> Desktop </a:t>
            </a:r>
            <a:r>
              <a:rPr lang="en-US" sz="1600" dirty="0" smtClean="0"/>
              <a:t>“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947" y="2240458"/>
            <a:ext cx="6671256" cy="38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2253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2253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7197A-09B2-4D50-9BBD-A105911FC9F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Installer la </a:t>
            </a:r>
            <a:r>
              <a:rPr lang="en-US" dirty="0" err="1" smtClean="0"/>
              <a:t>mise</a:t>
            </a:r>
            <a:r>
              <a:rPr lang="en-US" dirty="0" smtClean="0"/>
              <a:t> à jour</a:t>
            </a:r>
            <a:endParaRPr lang="en-US" dirty="0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863725"/>
            <a:ext cx="8675688" cy="2739211"/>
          </a:xfrm>
          <a:noFill/>
        </p:spPr>
        <p:txBody>
          <a:bodyPr lIns="0" tIns="0" rIns="0" bIns="0">
            <a:spAutoFit/>
          </a:bodyPr>
          <a:lstStyle/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Si </a:t>
            </a:r>
            <a:r>
              <a:rPr lang="en-US" sz="1800" dirty="0" err="1" smtClean="0"/>
              <a:t>CollabNet</a:t>
            </a:r>
            <a:r>
              <a:rPr lang="en-US" sz="1800" dirty="0" smtClean="0"/>
              <a:t> </a:t>
            </a:r>
            <a:r>
              <a:rPr lang="en-US" sz="1800" dirty="0" smtClean="0"/>
              <a:t>Desktop 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installé</a:t>
            </a:r>
            <a:r>
              <a:rPr lang="en-US" sz="1800" dirty="0" smtClean="0"/>
              <a:t> :</a:t>
            </a:r>
          </a:p>
          <a:p>
            <a:pPr lvl="1" eaLnBrk="1" hangingPunct="1"/>
            <a:r>
              <a:rPr lang="en-US" sz="1400" dirty="0" smtClean="0"/>
              <a:t>Metter à jour la version avec </a:t>
            </a:r>
            <a:r>
              <a:rPr lang="en-US" sz="1400" dirty="0" err="1" smtClean="0"/>
              <a:t>l’install</a:t>
            </a:r>
            <a:r>
              <a:rPr lang="en-US" sz="1400" dirty="0" smtClean="0"/>
              <a:t> </a:t>
            </a:r>
            <a:r>
              <a:rPr lang="en-US" sz="1400" dirty="0" err="1" smtClean="0"/>
              <a:t>existant</a:t>
            </a:r>
            <a:r>
              <a:rPr lang="en-US" sz="1400" dirty="0" smtClean="0"/>
              <a:t> </a:t>
            </a:r>
            <a:r>
              <a:rPr lang="en-US" sz="1400" dirty="0" err="1" smtClean="0"/>
              <a:t>dans</a:t>
            </a:r>
            <a:r>
              <a:rPr lang="en-US" sz="1400" dirty="0" smtClean="0"/>
              <a:t> le </a:t>
            </a:r>
            <a:r>
              <a:rPr lang="en-US" sz="1400" dirty="0" err="1" smtClean="0"/>
              <a:t>répertoire</a:t>
            </a:r>
            <a:r>
              <a:rPr lang="en-US" sz="1400" dirty="0" smtClean="0"/>
              <a:t> : </a:t>
            </a:r>
            <a:r>
              <a:rPr lang="en-US" sz="1400" dirty="0" smtClean="0"/>
              <a:t>\\fretfs\data\CDS_FRET\46 </a:t>
            </a:r>
            <a:r>
              <a:rPr lang="en-US" sz="1400" dirty="0" smtClean="0"/>
              <a:t>- </a:t>
            </a:r>
            <a:r>
              <a:rPr lang="en-US" sz="1400" dirty="0" err="1" smtClean="0"/>
              <a:t>Gestion</a:t>
            </a:r>
            <a:r>
              <a:rPr lang="en-US" sz="1400" dirty="0" smtClean="0"/>
              <a:t> doc\</a:t>
            </a:r>
            <a:r>
              <a:rPr lang="en-US" sz="1400" dirty="0" err="1" smtClean="0"/>
              <a:t>collabnet_install</a:t>
            </a:r>
            <a:endParaRPr lang="en-US" sz="1400" dirty="0" smtClean="0"/>
          </a:p>
          <a:p>
            <a:pPr eaLnBrk="1" hangingPunct="1"/>
            <a:endParaRPr lang="en-US" sz="18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err="1" smtClean="0"/>
              <a:t>Sinon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 le guide </a:t>
            </a:r>
            <a:r>
              <a:rPr lang="en-US" sz="1600" dirty="0" err="1" smtClean="0"/>
              <a:t>d’installation</a:t>
            </a:r>
            <a:r>
              <a:rPr lang="en-US" sz="1600" dirty="0" smtClean="0"/>
              <a:t>  existent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même</a:t>
            </a:r>
            <a:r>
              <a:rPr lang="en-US" sz="1600" dirty="0" smtClean="0"/>
              <a:t> repertoire </a:t>
            </a:r>
            <a:r>
              <a:rPr lang="en-US" sz="1600" dirty="0" smtClean="0"/>
              <a:t>: \\fretfs\data\CDS_FRET\46 - </a:t>
            </a: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smtClean="0"/>
              <a:t>doc\</a:t>
            </a:r>
            <a:endParaRPr lang="en-US" sz="16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3795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379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2FAF5-AC0B-4988-B92A-2CBB408C21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5"/>
            <a:ext cx="9144000" cy="1343025"/>
          </a:xfrm>
        </p:spPr>
        <p:txBody>
          <a:bodyPr/>
          <a:lstStyle/>
          <a:p>
            <a:pPr eaLnBrk="1" hangingPunct="1"/>
            <a:r>
              <a:rPr lang="en-US" dirty="0" smtClean="0"/>
              <a:t>CONFIGURER  DESKTOP: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+mn-lt"/>
              </a:rPr>
              <a:t>Suivre</a:t>
            </a:r>
            <a:r>
              <a:rPr lang="en-US" dirty="0" smtClean="0">
                <a:latin typeface="+mn-lt"/>
              </a:rPr>
              <a:t> les </a:t>
            </a:r>
            <a:r>
              <a:rPr lang="en-US" dirty="0" err="1" smtClean="0">
                <a:latin typeface="+mn-lt"/>
              </a:rPr>
              <a:t>étapes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suivantes</a:t>
            </a:r>
            <a:r>
              <a:rPr lang="en-US" dirty="0" smtClean="0">
                <a:latin typeface="+mn-lt"/>
              </a:rPr>
              <a:t> qui </a:t>
            </a:r>
            <a:r>
              <a:rPr lang="en-US" dirty="0" err="1" smtClean="0">
                <a:latin typeface="+mn-lt"/>
              </a:rPr>
              <a:t>sont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extraites</a:t>
            </a:r>
            <a:r>
              <a:rPr lang="en-US" dirty="0" smtClean="0">
                <a:latin typeface="+mn-lt"/>
              </a:rPr>
              <a:t> du guide </a:t>
            </a:r>
            <a:r>
              <a:rPr lang="en-US" dirty="0" err="1" smtClean="0">
                <a:latin typeface="+mn-lt"/>
              </a:rPr>
              <a:t>d’installation</a:t>
            </a: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4819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33D55-4935-4333-A460-7143EEEAB6C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21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6438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84188" y="976313"/>
            <a:ext cx="821531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31775" indent="-231775" algn="l">
              <a:lnSpc>
                <a:spcPct val="100000"/>
              </a:lnSpc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To start </a:t>
            </a:r>
            <a:r>
              <a:rPr lang="en-US" sz="1600" b="0" dirty="0" err="1" smtClean="0">
                <a:solidFill>
                  <a:schemeClr val="tx1"/>
                </a:solidFill>
                <a:latin typeface="+mn-lt"/>
              </a:rPr>
              <a:t>CollabNet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 Desktop,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double-click the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icon 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(on your desktop) or launch it 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from your </a:t>
            </a:r>
            <a:r>
              <a:rPr lang="en-US" sz="1600" b="0" i="1" dirty="0">
                <a:solidFill>
                  <a:schemeClr val="tx1"/>
                </a:solidFill>
                <a:latin typeface="+mn-lt"/>
              </a:rPr>
              <a:t>Programs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Menu</a:t>
            </a:r>
          </a:p>
          <a:p>
            <a:pPr marL="231775" indent="-231775" algn="l">
              <a:lnSpc>
                <a:spcPct val="100000"/>
              </a:lnSpc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482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863" y="1668463"/>
            <a:ext cx="6915150" cy="455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38" y="2411413"/>
            <a:ext cx="942975" cy="1076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826" name="Line 7"/>
          <p:cNvSpPr>
            <a:spLocks noChangeShapeType="1"/>
          </p:cNvSpPr>
          <p:nvPr/>
        </p:nvSpPr>
        <p:spPr bwMode="auto">
          <a:xfrm flipH="1">
            <a:off x="1365250" y="1236663"/>
            <a:ext cx="1544638" cy="1171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5843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579A7-6E0B-483F-9464-8A69AFF39D3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1850"/>
          </a:xfrm>
        </p:spPr>
        <p:txBody>
          <a:bodyPr lIns="0" tIns="0" rIns="0" bIns="0" anchor="b"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5846" name="Content Placeholder 2"/>
          <p:cNvSpPr>
            <a:spLocks noGrp="1"/>
          </p:cNvSpPr>
          <p:nvPr>
            <p:ph idx="4294967295"/>
          </p:nvPr>
        </p:nvSpPr>
        <p:spPr>
          <a:xfrm>
            <a:off x="0" y="862013"/>
            <a:ext cx="9144000" cy="307777"/>
          </a:xfrm>
        </p:spPr>
        <p:txBody>
          <a:bodyPr lIns="0" tIns="0" rIns="0" bIns="0">
            <a:spAutoFit/>
          </a:bodyPr>
          <a:lstStyle/>
          <a:p>
            <a:pPr marL="231775" indent="-231775" defTabSz="914400" eaLnBrk="1" hangingPunct="1"/>
            <a:r>
              <a:rPr lang="en-US" sz="2000" dirty="0" smtClean="0"/>
              <a:t>The </a:t>
            </a:r>
            <a:r>
              <a:rPr lang="en-US" sz="2000" b="1" dirty="0" smtClean="0"/>
              <a:t>Start Page </a:t>
            </a:r>
            <a:r>
              <a:rPr lang="en-US" sz="2000" dirty="0" smtClean="0"/>
              <a:t>is displayed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25" y="1289050"/>
            <a:ext cx="8288338" cy="498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</a:t>
            </a:r>
            <a:endParaRPr lang="en-US" smtClean="0"/>
          </a:p>
        </p:txBody>
      </p:sp>
      <p:sp>
        <p:nvSpPr>
          <p:cNvPr id="368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ASFR/iPROD/0064 - CollabNet Desktop Installation Guide - V2_4 - 14/11/2012</a:t>
            </a:r>
          </a:p>
        </p:txBody>
      </p:sp>
      <p:sp>
        <p:nvSpPr>
          <p:cNvPr id="3686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9E221-A325-442F-96EC-A5438337977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CollabNet Desktop Configuring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4713"/>
            <a:ext cx="9144000" cy="7985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Click on </a:t>
            </a:r>
            <a:r>
              <a:rPr lang="en-US" sz="2000" b="1" dirty="0" smtClean="0"/>
              <a:t>File</a:t>
            </a:r>
            <a:r>
              <a:rPr lang="en-US" sz="2000" dirty="0" smtClean="0"/>
              <a:t> / </a:t>
            </a:r>
            <a:r>
              <a:rPr lang="en-US" sz="2000" b="1" dirty="0" smtClean="0">
                <a:sym typeface="Wingdings" pitchFamily="2" charset="2"/>
              </a:rPr>
              <a:t>New</a:t>
            </a:r>
            <a:r>
              <a:rPr lang="en-US" sz="2000" dirty="0" smtClean="0">
                <a:sym typeface="Wingdings" pitchFamily="2" charset="2"/>
              </a:rPr>
              <a:t> / </a:t>
            </a:r>
            <a:r>
              <a:rPr lang="en-US" sz="2000" b="1" dirty="0" err="1" smtClean="0">
                <a:sym typeface="Wingdings" pitchFamily="2" charset="2"/>
              </a:rPr>
              <a:t>CollabNet</a:t>
            </a:r>
            <a:r>
              <a:rPr lang="en-US" sz="2000" b="1" dirty="0" smtClean="0">
                <a:sym typeface="Wingdings" pitchFamily="2" charset="2"/>
              </a:rPr>
              <a:t> Site</a:t>
            </a:r>
            <a:endParaRPr lang="en-US" sz="2000" b="1" dirty="0" smtClean="0"/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452563"/>
            <a:ext cx="7110412" cy="4805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gf_indus_0064_en_v2_1_b_ctf_desktop_installation">
  <a:themeElements>
    <a:clrScheme name="Cap Gemini Title &amp; Slides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Cap Gemini Title &amp; Slid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 Gemini Title &amp; Slides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nts &amp; Section break">
  <a:themeElements>
    <a:clrScheme name="Contents &amp; Section break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Contents &amp; Section break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ntents &amp; Section break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cgf_indus_0064_en_v2_1_b_ctf_desktop_installation</Template>
  <TotalTime>6635</TotalTime>
  <Words>920</Words>
  <Application>Microsoft Office PowerPoint</Application>
  <PresentationFormat>Affichage à l'écran (4:3)</PresentationFormat>
  <Paragraphs>179</Paragraphs>
  <Slides>23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cgf_indus_0064_en_v2_1_b_ctf_desktop_installation</vt:lpstr>
      <vt:lpstr>Contents &amp; Section break</vt:lpstr>
      <vt:lpstr>Conception personnalisée</vt:lpstr>
      <vt:lpstr>Centre De Services SNCF FRET A3/gestion Documentaire</vt:lpstr>
      <vt:lpstr>Sommaire</vt:lpstr>
      <vt:lpstr>INSTALLER LA MISE A JOUR DESKTOP</vt:lpstr>
      <vt:lpstr>Diapositive 4</vt:lpstr>
      <vt:lpstr>Installer la mise à jour</vt:lpstr>
      <vt:lpstr>CONFIGURER  DESKTOP: Suivre les étapes suivantes qui sont extraites du guide d’installation </vt:lpstr>
      <vt:lpstr>CollabNet Desktop Configuring</vt:lpstr>
      <vt:lpstr>CollabNet Desktop Configuring</vt:lpstr>
      <vt:lpstr>CollabNet Desktop Configuring</vt:lpstr>
      <vt:lpstr>CollabNet Desktop Configuring</vt:lpstr>
      <vt:lpstr>CollabNet Desktop Configuring</vt:lpstr>
      <vt:lpstr>CollabNet Desktop Configuring</vt:lpstr>
      <vt:lpstr>CollabNet Desktop Configuring</vt:lpstr>
      <vt:lpstr>CollabNet Desktop Configuring</vt:lpstr>
      <vt:lpstr>Utiliser  COLLABNET DESKTOP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Manager>Direction Industrielle</Manager>
  <Company>Capgemini France - AS 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CollabNet Desktop Installation Guide</dc:title>
  <dc:subject>Industrialisation - CollabNet TeamForge</dc:subject>
  <dc:creator>Direction Industrielle</dc:creator>
  <cp:keywords>CollabNet TeamForge - CollabNet Desktop Installation - Industrialisation - CollabNet TeamForge - Guide</cp:keywords>
  <dc:description>Accédez à l'ensemble des 'DocProperties' AS France en cliquant sur Propriétés du document / Propriétés avancées… ou en utilisant eDoc (https://coconet2.capgemini.com/sf/go/doc2067879)</dc:description>
  <cp:lastModifiedBy>ZAKRAOUI Mounia</cp:lastModifiedBy>
  <cp:revision>300</cp:revision>
  <dcterms:created xsi:type="dcterms:W3CDTF">2012-01-26T10:44:02Z</dcterms:created>
  <dcterms:modified xsi:type="dcterms:W3CDTF">2012-12-31T16:47:41Z</dcterms:modified>
  <cp:category>Guide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GroupName">
    <vt:lpwstr>Capgemini</vt:lpwstr>
  </property>
  <property fmtid="{D5CDD505-2E9C-101B-9397-08002B2CF9AE}" pid="3" name="DocCopyright">
    <vt:lpwstr>© 2012 Capgemini</vt:lpwstr>
  </property>
  <property fmtid="{D5CDD505-2E9C-101B-9397-08002B2CF9AE}" pid="4" name="DocMethodName">
    <vt:lpwstr>DELIVER2</vt:lpwstr>
  </property>
  <property fmtid="{D5CDD505-2E9C-101B-9397-08002B2CF9AE}" pid="5" name="DocRegionName">
    <vt:lpwstr>Capgemini France</vt:lpwstr>
  </property>
  <property fmtid="{D5CDD505-2E9C-101B-9397-08002B2CF9AE}" pid="6" name="DocEntityName">
    <vt:lpwstr>AS France</vt:lpwstr>
  </property>
  <property fmtid="{D5CDD505-2E9C-101B-9397-08002B2CF9AE}" pid="7" name="DocUnitName">
    <vt:lpwstr>N/A</vt:lpwstr>
  </property>
  <property fmtid="{D5CDD505-2E9C-101B-9397-08002B2CF9AE}" pid="8" name="DocUnitAdr1">
    <vt:lpwstr>Tour Europlaza</vt:lpwstr>
  </property>
  <property fmtid="{D5CDD505-2E9C-101B-9397-08002B2CF9AE}" pid="9" name="DocUnitAdr2">
    <vt:lpwstr>20 Avenue André PROTHIN</vt:lpwstr>
  </property>
  <property fmtid="{D5CDD505-2E9C-101B-9397-08002B2CF9AE}" pid="10" name="DocUnitAdr3">
    <vt:lpwstr>92927 LA DEFENSE CEDEX</vt:lpwstr>
  </property>
  <property fmtid="{D5CDD505-2E9C-101B-9397-08002B2CF9AE}" pid="11" name="DocUnitAdr4">
    <vt:lpwstr>FRANCE</vt:lpwstr>
  </property>
  <property fmtid="{D5CDD505-2E9C-101B-9397-08002B2CF9AE}" pid="12" name="DocUnitAdr5">
    <vt:lpwstr/>
  </property>
  <property fmtid="{D5CDD505-2E9C-101B-9397-08002B2CF9AE}" pid="13" name="DocUnitPhone">
    <vt:lpwstr>Tél. : +33(0)1 49 67 30 00</vt:lpwstr>
  </property>
  <property fmtid="{D5CDD505-2E9C-101B-9397-08002B2CF9AE}" pid="14" name="DocUnitFax">
    <vt:lpwstr>Fax : +33(0)1 49 67 30 01</vt:lpwstr>
  </property>
  <property fmtid="{D5CDD505-2E9C-101B-9397-08002B2CF9AE}" pid="15" name="DocUnitEmail">
    <vt:lpwstr>fr-indus.fr@capgemini.com</vt:lpwstr>
  </property>
  <property fmtid="{D5CDD505-2E9C-101B-9397-08002B2CF9AE}" pid="16" name="DocProjectName">
    <vt:lpwstr>Industrialisation</vt:lpwstr>
  </property>
  <property fmtid="{D5CDD505-2E9C-101B-9397-08002B2CF9AE}" pid="17" name="DocProjectStreamName">
    <vt:lpwstr>iPROD</vt:lpwstr>
  </property>
  <property fmtid="{D5CDD505-2E9C-101B-9397-08002B2CF9AE}" pid="18" name="DocTitle">
    <vt:lpwstr>CollabNet Desktop Installation Guide</vt:lpwstr>
  </property>
  <property fmtid="{D5CDD505-2E9C-101B-9397-08002B2CF9AE}" pid="19" name="DocType">
    <vt:lpwstr>USM: User Manual</vt:lpwstr>
  </property>
  <property fmtid="{D5CDD505-2E9C-101B-9397-08002B2CF9AE}" pid="20" name="DocUsage">
    <vt:lpwstr>Internal</vt:lpwstr>
  </property>
  <property fmtid="{D5CDD505-2E9C-101B-9397-08002B2CF9AE}" pid="21" name="DocVersion">
    <vt:lpwstr>V2_4</vt:lpwstr>
  </property>
  <property fmtid="{D5CDD505-2E9C-101B-9397-08002B2CF9AE}" pid="22" name="DocProjectId">
    <vt:lpwstr>ASFR</vt:lpwstr>
  </property>
  <property fmtid="{D5CDD505-2E9C-101B-9397-08002B2CF9AE}" pid="23" name="DocProjectStreamId">
    <vt:lpwstr>iPROD</vt:lpwstr>
  </property>
  <property fmtid="{D5CDD505-2E9C-101B-9397-08002B2CF9AE}" pid="24" name="DocProjectSerialNumber">
    <vt:lpwstr>0064</vt:lpwstr>
  </property>
  <property fmtid="{D5CDD505-2E9C-101B-9397-08002B2CF9AE}" pid="25" name="DocURL">
    <vt:lpwstr>https://coconet2.capgemini.com/sf/go/doc1667071</vt:lpwstr>
  </property>
  <property fmtid="{D5CDD505-2E9C-101B-9397-08002B2CF9AE}" pid="26" name="DocUpdate">
    <vt:lpwstr>14/11/2012</vt:lpwstr>
  </property>
  <property fmtid="{D5CDD505-2E9C-101B-9397-08002B2CF9AE}" pid="27" name="DocCreation">
    <vt:lpwstr>03/04/2009</vt:lpwstr>
  </property>
  <property fmtid="{D5CDD505-2E9C-101B-9397-08002B2CF9AE}" pid="28" name="DocStatus">
    <vt:lpwstr>Approved</vt:lpwstr>
  </property>
  <property fmtid="{D5CDD505-2E9C-101B-9397-08002B2CF9AE}" pid="29" name="DocAuthor">
    <vt:lpwstr>Direction Industrielle</vt:lpwstr>
  </property>
  <property fmtid="{D5CDD505-2E9C-101B-9397-08002B2CF9AE}" pid="30" name="DocRef">
    <vt:lpwstr>ASFR/iPROD/0064</vt:lpwstr>
  </property>
  <property fmtid="{D5CDD505-2E9C-101B-9397-08002B2CF9AE}" pid="31" name="DocValidationName">
    <vt:lpwstr>Christine MARCUSSE</vt:lpwstr>
  </property>
  <property fmtid="{D5CDD505-2E9C-101B-9397-08002B2CF9AE}" pid="32" name="DocCustomerName">
    <vt:lpwstr>N/A</vt:lpwstr>
  </property>
  <property fmtid="{D5CDD505-2E9C-101B-9397-08002B2CF9AE}" pid="33" name="DocLanguage">
    <vt:lpwstr>EN</vt:lpwstr>
  </property>
  <property fmtid="{D5CDD505-2E9C-101B-9397-08002B2CF9AE}" pid="34" name="DocModelName">
    <vt:lpwstr>PowerPoint Template with History For Communication</vt:lpwstr>
  </property>
  <property fmtid="{D5CDD505-2E9C-101B-9397-08002B2CF9AE}" pid="35" name="DocModelRef">
    <vt:lpwstr>CGF/INDUS/0010 EN</vt:lpwstr>
  </property>
  <property fmtid="{D5CDD505-2E9C-101B-9397-08002B2CF9AE}" pid="36" name="DocModelVersion">
    <vt:lpwstr>1.0.a</vt:lpwstr>
  </property>
  <property fmtid="{D5CDD505-2E9C-101B-9397-08002B2CF9AE}" pid="37" name="DocModelAdmin">
    <vt:lpwstr>Daniel HAJAGE</vt:lpwstr>
  </property>
  <property fmtid="{D5CDD505-2E9C-101B-9397-08002B2CF9AE}" pid="38" name="DocLibreDoc">
    <vt:lpwstr>N/A</vt:lpwstr>
  </property>
</Properties>
</file>