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9" r:id="rId4"/>
    <p:sldId id="260" r:id="rId5"/>
    <p:sldId id="261" r:id="rId6"/>
    <p:sldId id="262" r:id="rId7"/>
    <p:sldId id="264" r:id="rId8"/>
    <p:sldId id="265" r:id="rId9"/>
    <p:sldId id="263" r:id="rId10"/>
  </p:sldIdLst>
  <p:sldSz cx="9144000" cy="5143500" type="screen16x9"/>
  <p:notesSz cx="6858000" cy="9144000"/>
  <p:embeddedFontLst>
    <p:embeddedFont>
      <p:font typeface="Helvetica" panose="020B0604020202020204" pitchFamily="34" charset="0"/>
      <p:regular r:id="rId12"/>
      <p:bold r:id="rId13"/>
      <p:italic r:id="rId14"/>
      <p:boldItalic r:id="rId15"/>
    </p:embeddedFont>
    <p:embeddedFont>
      <p:font typeface="Roboto Mono" panose="020B0604020202020204" charset="0"/>
      <p:regular r:id="rId16"/>
      <p:bold r:id="rId17"/>
      <p:italic r:id="rId18"/>
      <p:boldItalic r:id="rId19"/>
    </p:embeddedFont>
    <p:embeddedFont>
      <p:font typeface="Volkhov"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9">
          <p15:clr>
            <a:srgbClr val="A4A3A4"/>
          </p15:clr>
        </p15:guide>
        <p15:guide id="2" pos="2880">
          <p15:clr>
            <a:srgbClr val="A4A3A4"/>
          </p15:clr>
        </p15:guide>
        <p15:guide id="3" pos="576">
          <p15:clr>
            <a:srgbClr val="9AA0A6"/>
          </p15:clr>
        </p15:guide>
        <p15:guide id="4" pos="5184">
          <p15:clr>
            <a:srgbClr val="9AA0A6"/>
          </p15:clr>
        </p15:guide>
        <p15:guide id="5" orient="horz" pos="1716">
          <p15:clr>
            <a:srgbClr val="9AA0A6"/>
          </p15:clr>
        </p15:guide>
        <p15:guide id="6" orient="horz" pos="2771">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jVEutm0MKoGVkYy2aZ/YXLDTG8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9265" autoAdjust="0"/>
  </p:normalViewPr>
  <p:slideViewPr>
    <p:cSldViewPr snapToGrid="0">
      <p:cViewPr varScale="1">
        <p:scale>
          <a:sx n="184" d="100"/>
          <a:sy n="184" d="100"/>
        </p:scale>
        <p:origin x="168" y="192"/>
      </p:cViewPr>
      <p:guideLst>
        <p:guide orient="horz" pos="469"/>
        <p:guide pos="2880"/>
        <p:guide pos="576"/>
        <p:guide pos="5184"/>
        <p:guide orient="horz" pos="1716"/>
        <p:guide orient="horz" pos="27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80e2ae2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b80e2ae2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80e2ae2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b80e2ae2f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first ever workshop on this topic</a:t>
            </a:r>
          </a:p>
          <a:p>
            <a:pPr marL="0" lvl="0" indent="0" algn="l" rtl="0">
              <a:lnSpc>
                <a:spcPct val="100000"/>
              </a:lnSpc>
              <a:spcBef>
                <a:spcPts val="0"/>
              </a:spcBef>
              <a:spcAft>
                <a:spcPts val="0"/>
              </a:spcAft>
              <a:buSzPts val="1100"/>
              <a:buNone/>
            </a:pPr>
            <a:r>
              <a:rPr lang="en-GB" dirty="0"/>
              <a:t>first for us to organise – be patient, and we are keen on getting feedback on how to improve</a:t>
            </a:r>
          </a:p>
          <a:p>
            <a:pPr marL="0" lvl="0" indent="0" algn="l" rtl="0">
              <a:lnSpc>
                <a:spcPct val="100000"/>
              </a:lnSpc>
              <a:spcBef>
                <a:spcPts val="0"/>
              </a:spcBef>
              <a:spcAft>
                <a:spcPts val="0"/>
              </a:spcAft>
              <a:buSzPts val="1100"/>
              <a:buNone/>
            </a:pPr>
            <a:r>
              <a:rPr lang="en-GB" dirty="0"/>
              <a:t>challenge: such a complex topic into one day (as opposed to 5 day courses on similar topics)</a:t>
            </a:r>
          </a:p>
          <a:p>
            <a:pPr marL="0" lvl="0" indent="0" algn="l" rtl="0">
              <a:lnSpc>
                <a:spcPct val="100000"/>
              </a:lnSpc>
              <a:spcBef>
                <a:spcPts val="0"/>
              </a:spcBef>
              <a:spcAft>
                <a:spcPts val="0"/>
              </a:spcAft>
              <a:buSzPts val="1100"/>
              <a:buNone/>
            </a:pPr>
            <a:r>
              <a:rPr lang="en-GB" dirty="0"/>
              <a:t>morning session: introduction</a:t>
            </a:r>
          </a:p>
          <a:p>
            <a:pPr marL="0" lvl="0" indent="0" algn="l" rtl="0">
              <a:lnSpc>
                <a:spcPct val="100000"/>
              </a:lnSpc>
              <a:spcBef>
                <a:spcPts val="0"/>
              </a:spcBef>
              <a:spcAft>
                <a:spcPts val="0"/>
              </a:spcAft>
              <a:buSzPts val="1100"/>
              <a:buNone/>
            </a:pPr>
            <a:r>
              <a:rPr lang="en-GB" dirty="0"/>
              <a:t>afternoon session: advanced topics in individual tutorials. more hands on, and specialised. you have received links for this – if not, let us know</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80e2ae2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b80e2ae2f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59307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80e2ae2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b80e2ae2f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dirty="0"/>
              <a:t>we should post URL and emails on zoom chat</a:t>
            </a:r>
            <a:endParaRPr dirty="0"/>
          </a:p>
        </p:txBody>
      </p:sp>
    </p:spTree>
    <p:extLst>
      <p:ext uri="{BB962C8B-B14F-4D97-AF65-F5344CB8AC3E}">
        <p14:creationId xmlns:p14="http://schemas.microsoft.com/office/powerpoint/2010/main" val="2462584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80e2ae2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b80e2ae2f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7617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80e2ae2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b80e2ae2f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367334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80e2ae2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b80e2ae2e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44537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80e2ae2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b80e2ae2f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05156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b80e2ae2f7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gb80e2ae2f7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dirty="0"/>
              <a:t>For pasting in chat: </a:t>
            </a:r>
            <a:r>
              <a:rPr lang="en-US" dirty="0">
                <a:solidFill>
                  <a:schemeClr val="bg1"/>
                </a:solidFill>
              </a:rPr>
              <a:t>In session 1 and the panel session, we ask that you please stay muted and turn your cameras off once the presentations gets started to preserve bandwidth. Once we reach the discussion portion, please turn your cameras on. If you’d like to ask a question during the discussion, please use the “Raise Hand” feature under the Reactions button or type your question in the chat. Please change your name or direct message a moderator if you’d like to ask your question anonymously. Please make sure you’re sending your chat message to Everyone if you choose this option. The moderator will call on you and unmute you to ask your question or make your comment. Feel free to use the chat to discuss thoughts or questions as a group during the presentations! </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40605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hyperlink" Target="https://www.neuromatchacademy.org/" TargetMode="External"/><Relationship Id="rId3" Type="http://schemas.openxmlformats.org/officeDocument/2006/relationships/image" Target="../media/image1.png"/><Relationship Id="rId7" Type="http://schemas.openxmlformats.org/officeDocument/2006/relationships/hyperlink" Target="https://www.cpcourse.org/"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53"/>
        <p:cNvGrpSpPr/>
        <p:nvPr/>
      </p:nvGrpSpPr>
      <p:grpSpPr>
        <a:xfrm>
          <a:off x="0" y="0"/>
          <a:ext cx="0" cy="0"/>
          <a:chOff x="0" y="0"/>
          <a:chExt cx="0" cy="0"/>
        </a:xfrm>
      </p:grpSpPr>
      <p:sp>
        <p:nvSpPr>
          <p:cNvPr id="54" name="Google Shape;54;gb80e2ae2e5_0_0"/>
          <p:cNvSpPr txBox="1">
            <a:spLocks noGrp="1"/>
          </p:cNvSpPr>
          <p:nvPr>
            <p:ph type="ctrTitle"/>
          </p:nvPr>
        </p:nvSpPr>
        <p:spPr>
          <a:xfrm>
            <a:off x="914401" y="1408534"/>
            <a:ext cx="7917900" cy="20526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90000"/>
              </a:lnSpc>
              <a:spcBef>
                <a:spcPts val="0"/>
              </a:spcBef>
              <a:spcAft>
                <a:spcPts val="0"/>
              </a:spcAft>
              <a:buSzPts val="5200"/>
              <a:buNone/>
            </a:pPr>
            <a:r>
              <a:rPr lang="en" sz="4700" b="1" dirty="0">
                <a:solidFill>
                  <a:srgbClr val="1FD0B3"/>
                </a:solidFill>
                <a:latin typeface="Volkhov"/>
                <a:ea typeface="Volkhov"/>
                <a:cs typeface="Volkhov"/>
                <a:sym typeface="Volkhov"/>
              </a:rPr>
              <a:t>Computational Model(l)ing in Development</a:t>
            </a:r>
            <a:r>
              <a:rPr lang="en" sz="6700" b="1" dirty="0">
                <a:solidFill>
                  <a:srgbClr val="1FD0B3"/>
                </a:solidFill>
                <a:latin typeface="Volkhov"/>
                <a:ea typeface="Volkhov"/>
                <a:cs typeface="Volkhov"/>
                <a:sym typeface="Volkhov"/>
              </a:rPr>
              <a:t> </a:t>
            </a:r>
            <a:endParaRPr sz="6700" b="1" dirty="0">
              <a:solidFill>
                <a:srgbClr val="1FD0B3"/>
              </a:solidFill>
              <a:latin typeface="Volkhov"/>
              <a:ea typeface="Volkhov"/>
              <a:cs typeface="Volkhov"/>
              <a:sym typeface="Volkhov"/>
            </a:endParaRPr>
          </a:p>
        </p:txBody>
      </p:sp>
      <p:sp>
        <p:nvSpPr>
          <p:cNvPr id="56" name="Google Shape;56;gb80e2ae2e5_0_0"/>
          <p:cNvSpPr txBox="1"/>
          <p:nvPr/>
        </p:nvSpPr>
        <p:spPr>
          <a:xfrm>
            <a:off x="838200" y="477525"/>
            <a:ext cx="3390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Welcome</a:t>
            </a:r>
            <a:endParaRPr dirty="0">
              <a:solidFill>
                <a:srgbClr val="B0FEF1"/>
              </a:solidFill>
            </a:endParaRPr>
          </a:p>
        </p:txBody>
      </p:sp>
      <p:sp>
        <p:nvSpPr>
          <p:cNvPr id="57" name="Google Shape;57;gb80e2ae2e5_0_0"/>
          <p:cNvSpPr txBox="1"/>
          <p:nvPr/>
        </p:nvSpPr>
        <p:spPr>
          <a:xfrm>
            <a:off x="860601" y="4320700"/>
            <a:ext cx="4056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Ali Cohen | Tobias Hauser</a:t>
            </a:r>
            <a:endParaRPr dirty="0">
              <a:solidFill>
                <a:srgbClr val="B0FEF1"/>
              </a:solidFill>
            </a:endParaRPr>
          </a:p>
        </p:txBody>
      </p:sp>
      <p:pic>
        <p:nvPicPr>
          <p:cNvPr id="1028" name="Picture 4">
            <a:extLst>
              <a:ext uri="{FF2B5EF4-FFF2-40B4-BE49-F238E27FC236}">
                <a16:creationId xmlns:a16="http://schemas.microsoft.com/office/drawing/2014/main" id="{E116F78E-0E2C-BF48-84BD-964E50D7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D70315F-828C-1B47-8AA9-AE98393A6207}"/>
              </a:ext>
            </a:extLst>
          </p:cNvPr>
          <p:cNvGrpSpPr/>
          <p:nvPr/>
        </p:nvGrpSpPr>
        <p:grpSpPr>
          <a:xfrm>
            <a:off x="7585809" y="128476"/>
            <a:ext cx="1494845" cy="816097"/>
            <a:chOff x="7663063" y="164557"/>
            <a:chExt cx="1494845" cy="838997"/>
          </a:xfrm>
        </p:grpSpPr>
        <p:pic>
          <p:nvPicPr>
            <p:cNvPr id="1026" name="Picture 2" descr="Picture">
              <a:extLst>
                <a:ext uri="{FF2B5EF4-FFF2-40B4-BE49-F238E27FC236}">
                  <a16:creationId xmlns:a16="http://schemas.microsoft.com/office/drawing/2014/main" id="{492418DF-6C8D-2841-9A64-34564EBFE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DD4B318-5360-7B4A-B58B-67B045EFFED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34" name="Picture 10" descr="Home - Flux Society">
            <a:extLst>
              <a:ext uri="{FF2B5EF4-FFF2-40B4-BE49-F238E27FC236}">
                <a16:creationId xmlns:a16="http://schemas.microsoft.com/office/drawing/2014/main" id="{78C51223-726E-B34A-B694-ADE2ECD266B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1"/>
        <p:cNvGrpSpPr/>
        <p:nvPr/>
      </p:nvGrpSpPr>
      <p:grpSpPr>
        <a:xfrm>
          <a:off x="0" y="0"/>
          <a:ext cx="0" cy="0"/>
          <a:chOff x="0" y="0"/>
          <a:chExt cx="0" cy="0"/>
        </a:xfrm>
      </p:grpSpPr>
      <p:sp>
        <p:nvSpPr>
          <p:cNvPr id="62" name="Google Shape;62;gb80e2ae2f7_1_9"/>
          <p:cNvSpPr txBox="1">
            <a:spLocks noGrp="1"/>
          </p:cNvSpPr>
          <p:nvPr>
            <p:ph type="ctrTitle"/>
          </p:nvPr>
        </p:nvSpPr>
        <p:spPr>
          <a:xfrm>
            <a:off x="892890" y="701531"/>
            <a:ext cx="389550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today will hold</a:t>
            </a:r>
            <a:endParaRPr sz="2500" b="1" dirty="0">
              <a:solidFill>
                <a:srgbClr val="1FD0B3"/>
              </a:solidFill>
              <a:latin typeface="Volkhov"/>
              <a:ea typeface="Volkhov"/>
              <a:cs typeface="Volkhov"/>
              <a:sym typeface="Volkhov"/>
            </a:endParaRPr>
          </a:p>
        </p:txBody>
      </p:sp>
      <p:sp>
        <p:nvSpPr>
          <p:cNvPr id="63" name="Google Shape;63;gb80e2ae2f7_1_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rgbClr val="B0FEF1"/>
                </a:solidFill>
                <a:latin typeface="Roboto Mono"/>
                <a:ea typeface="Roboto Mono"/>
                <a:cs typeface="Roboto Mono"/>
                <a:sym typeface="Roboto Mono"/>
              </a:rPr>
              <a:t>Computational Model(l)</a:t>
            </a:r>
            <a:r>
              <a:rPr lang="en-GB" sz="1100" dirty="0" err="1">
                <a:solidFill>
                  <a:srgbClr val="B0FEF1"/>
                </a:solidFill>
                <a:latin typeface="Roboto Mono"/>
                <a:ea typeface="Roboto Mono"/>
                <a:cs typeface="Roboto Mono"/>
                <a:sym typeface="Roboto Mono"/>
              </a:rPr>
              <a:t>ing</a:t>
            </a:r>
            <a:r>
              <a:rPr lang="en-GB" sz="1100" dirty="0">
                <a:solidFill>
                  <a:srgbClr val="B0FEF1"/>
                </a:solidFill>
                <a:latin typeface="Roboto Mono"/>
                <a:ea typeface="Roboto Mono"/>
                <a:cs typeface="Roboto Mono"/>
                <a:sym typeface="Roboto Mono"/>
              </a:rPr>
              <a:t> in Development </a:t>
            </a:r>
            <a:endParaRPr dirty="0">
              <a:solidFill>
                <a:srgbClr val="B0FEF1"/>
              </a:solidFill>
            </a:endParaRPr>
          </a:p>
        </p:txBody>
      </p:sp>
      <p:pic>
        <p:nvPicPr>
          <p:cNvPr id="6" name="Picture 4">
            <a:extLst>
              <a:ext uri="{FF2B5EF4-FFF2-40B4-BE49-F238E27FC236}">
                <a16:creationId xmlns:a16="http://schemas.microsoft.com/office/drawing/2014/main" id="{962AC414-302D-F542-A887-3285B88E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02E1152-DB41-7B41-98DC-5E1352637AC7}"/>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9F1727DF-4AF8-714D-ACAC-22C246713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B8E1-F6CB-B742-B04D-F2993E15CE47}"/>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Thonburi" pitchFamily="2" charset="-34"/>
                  <a:ea typeface="Roboto Mono"/>
                  <a:cs typeface="Thonburi" pitchFamily="2" charset="-34"/>
                  <a:sym typeface="Roboto Mono"/>
                </a:rPr>
                <a:t>HARTLEY LAB</a:t>
              </a:r>
              <a:endParaRPr lang="en-US" sz="1000" dirty="0">
                <a:solidFill>
                  <a:schemeClr val="bg2">
                    <a:lumMod val="40000"/>
                    <a:lumOff val="60000"/>
                  </a:schemeClr>
                </a:solidFill>
                <a:latin typeface="Thonburi" pitchFamily="2" charset="-34"/>
                <a:cs typeface="Thonburi" pitchFamily="2" charset="-34"/>
              </a:endParaRPr>
            </a:p>
          </p:txBody>
        </p:sp>
      </p:grpSp>
      <p:pic>
        <p:nvPicPr>
          <p:cNvPr id="10" name="Picture 10" descr="Home - Flux Society">
            <a:extLst>
              <a:ext uri="{FF2B5EF4-FFF2-40B4-BE49-F238E27FC236}">
                <a16:creationId xmlns:a16="http://schemas.microsoft.com/office/drawing/2014/main" id="{9A517CD5-C24E-6146-9494-E6BF4E44CD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A4401A79-B358-4A8D-A636-C4D82E55C052}"/>
              </a:ext>
            </a:extLst>
          </p:cNvPr>
          <p:cNvGraphicFramePr>
            <a:graphicFrameLocks noGrp="1"/>
          </p:cNvGraphicFramePr>
          <p:nvPr>
            <p:extLst>
              <p:ext uri="{D42A27DB-BD31-4B8C-83A1-F6EECF244321}">
                <p14:modId xmlns:p14="http://schemas.microsoft.com/office/powerpoint/2010/main" val="1526422775"/>
              </p:ext>
            </p:extLst>
          </p:nvPr>
        </p:nvGraphicFramePr>
        <p:xfrm>
          <a:off x="283079" y="1536945"/>
          <a:ext cx="4134917" cy="3109552"/>
        </p:xfrm>
        <a:graphic>
          <a:graphicData uri="http://schemas.openxmlformats.org/drawingml/2006/table">
            <a:tbl>
              <a:tblPr/>
              <a:tblGrid>
                <a:gridCol w="502190">
                  <a:extLst>
                    <a:ext uri="{9D8B030D-6E8A-4147-A177-3AD203B41FA5}">
                      <a16:colId xmlns:a16="http://schemas.microsoft.com/office/drawing/2014/main" val="2513944846"/>
                    </a:ext>
                  </a:extLst>
                </a:gridCol>
                <a:gridCol w="3632727">
                  <a:extLst>
                    <a:ext uri="{9D8B030D-6E8A-4147-A177-3AD203B41FA5}">
                      <a16:colId xmlns:a16="http://schemas.microsoft.com/office/drawing/2014/main" val="4141581295"/>
                    </a:ext>
                  </a:extLst>
                </a:gridCol>
              </a:tblGrid>
              <a:tr h="335168">
                <a:tc>
                  <a:txBody>
                    <a:bodyPr/>
                    <a:lstStyle/>
                    <a:p>
                      <a:pPr algn="ctr" rtl="0" fontAlgn="t">
                        <a:spcBef>
                          <a:spcPts val="0"/>
                        </a:spcBef>
                        <a:spcAft>
                          <a:spcPts val="0"/>
                        </a:spcAft>
                      </a:pPr>
                      <a:r>
                        <a:rPr lang="en-GB" sz="1000" b="1" i="0" u="none" strike="noStrike">
                          <a:solidFill>
                            <a:schemeClr val="bg1"/>
                          </a:solidFill>
                          <a:effectLst/>
                          <a:latin typeface="Arial" panose="020B0604020202020204" pitchFamily="34" charset="0"/>
                        </a:rPr>
                        <a:t>time </a:t>
                      </a:r>
                      <a:endParaRPr lang="en-GB" sz="1000">
                        <a:solidFill>
                          <a:schemeClr val="bg1"/>
                        </a:solidFill>
                        <a:effectLst/>
                      </a:endParaRPr>
                    </a:p>
                    <a:p>
                      <a:pPr algn="ctr" rtl="0" fontAlgn="t">
                        <a:spcBef>
                          <a:spcPts val="0"/>
                        </a:spcBef>
                        <a:spcAft>
                          <a:spcPts val="0"/>
                        </a:spcAft>
                      </a:pPr>
                      <a:r>
                        <a:rPr lang="en-GB" sz="1000" b="1" i="0" u="none" strike="noStrike">
                          <a:solidFill>
                            <a:schemeClr val="bg1"/>
                          </a:solidFill>
                          <a:effectLst/>
                          <a:latin typeface="Arial" panose="020B0604020202020204" pitchFamily="34" charset="0"/>
                        </a:rPr>
                        <a:t>(GMT)</a:t>
                      </a:r>
                      <a:endParaRPr lang="en-GB" sz="1000">
                        <a:solidFill>
                          <a:schemeClr val="bg1"/>
                        </a:solidFill>
                        <a:effectLst/>
                      </a:endParaRPr>
                    </a:p>
                  </a:txBody>
                  <a:tcPr marL="43442" marR="43442" marT="43442" marB="43442">
                    <a:lnL>
                      <a:noFill/>
                    </a:lnL>
                    <a:lnR>
                      <a:noFill/>
                    </a:lnR>
                    <a:lnT>
                      <a:noFill/>
                    </a:lnT>
                    <a:lnB>
                      <a:noFill/>
                    </a:lnB>
                  </a:tcPr>
                </a:tc>
                <a:tc>
                  <a:txBody>
                    <a:bodyPr/>
                    <a:lstStyle/>
                    <a:p>
                      <a:pPr fontAlgn="t"/>
                      <a:br>
                        <a:rPr lang="en-GB" sz="1000" dirty="0">
                          <a:solidFill>
                            <a:schemeClr val="bg1"/>
                          </a:solidFill>
                          <a:effectLst/>
                        </a:rPr>
                      </a:br>
                      <a:endParaRPr lang="en-GB" sz="1000" dirty="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2496521465"/>
                  </a:ext>
                </a:extLst>
              </a:tr>
              <a:tr h="281450">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13:00</a:t>
                      </a: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0" i="0" u="none" strike="noStrike" dirty="0">
                          <a:solidFill>
                            <a:schemeClr val="bg1"/>
                          </a:solidFill>
                          <a:effectLst/>
                          <a:latin typeface="Arial" panose="020B0604020202020204" pitchFamily="34" charset="0"/>
                        </a:rPr>
                        <a:t>Welcome from the Organisers (Ali Cohen &amp; Tobias Hauser)</a:t>
                      </a:r>
                      <a:endParaRPr lang="en-GB" sz="1000" dirty="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2947928945"/>
                  </a:ext>
                </a:extLst>
              </a:tr>
              <a:tr h="383514">
                <a:tc>
                  <a:txBody>
                    <a:bodyPr/>
                    <a:lstStyle/>
                    <a:p>
                      <a:pPr fontAlgn="t"/>
                      <a:br>
                        <a:rPr lang="en-GB" sz="1000">
                          <a:solidFill>
                            <a:schemeClr val="bg1"/>
                          </a:solidFill>
                          <a:effectLst/>
                        </a:rPr>
                      </a:b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0" i="0" u="none" strike="noStrike" dirty="0">
                          <a:solidFill>
                            <a:schemeClr val="bg1"/>
                          </a:solidFill>
                          <a:effectLst/>
                          <a:latin typeface="Arial" panose="020B0604020202020204" pitchFamily="34" charset="0"/>
                        </a:rPr>
                        <a:t>Computational modelling in development: Past, current, and future directions (Cate Hartley)</a:t>
                      </a:r>
                      <a:endParaRPr lang="en-GB" sz="1000" dirty="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2857581957"/>
                  </a:ext>
                </a:extLst>
              </a:tr>
              <a:tr h="1506222">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13:30</a:t>
                      </a: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1" i="0" u="none" strike="noStrike" dirty="0">
                          <a:solidFill>
                            <a:schemeClr val="bg1"/>
                          </a:solidFill>
                          <a:effectLst/>
                          <a:latin typeface="Arial" panose="020B0604020202020204" pitchFamily="34" charset="0"/>
                        </a:rPr>
                        <a:t>What is Computational Modelling? </a:t>
                      </a:r>
                      <a:r>
                        <a:rPr lang="en-GB" sz="1000" b="0" i="0" u="none" strike="noStrike" dirty="0">
                          <a:solidFill>
                            <a:schemeClr val="bg1"/>
                          </a:solidFill>
                          <a:effectLst/>
                          <a:latin typeface="Arial" panose="020B0604020202020204" pitchFamily="34" charset="0"/>
                        </a:rPr>
                        <a:t>Introduction and examples</a:t>
                      </a:r>
                    </a:p>
                    <a:p>
                      <a:pPr rtl="0" fontAlgn="t">
                        <a:spcBef>
                          <a:spcPts val="0"/>
                        </a:spcBef>
                        <a:spcAft>
                          <a:spcPts val="0"/>
                        </a:spcAft>
                      </a:pPr>
                      <a:endParaRPr lang="en-GB" sz="1000" dirty="0">
                        <a:solidFill>
                          <a:schemeClr val="bg1"/>
                        </a:solidFill>
                        <a:effectLst/>
                      </a:endParaRP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1. What is a computational model and why do we use it? (</a:t>
                      </a:r>
                      <a:r>
                        <a:rPr lang="en-GB" sz="1000" b="0" i="0" u="none" strike="noStrike" dirty="0" err="1">
                          <a:solidFill>
                            <a:schemeClr val="bg1"/>
                          </a:solidFill>
                          <a:effectLst/>
                          <a:latin typeface="Arial" panose="020B0604020202020204" pitchFamily="34" charset="0"/>
                        </a:rPr>
                        <a:t>Nadescha</a:t>
                      </a:r>
                      <a:r>
                        <a:rPr lang="en-GB" sz="1000" b="0" i="0" u="none" strike="noStrike" dirty="0">
                          <a:solidFill>
                            <a:schemeClr val="bg1"/>
                          </a:solidFill>
                          <a:effectLst/>
                          <a:latin typeface="Arial" panose="020B0604020202020204" pitchFamily="34" charset="0"/>
                        </a:rPr>
                        <a:t> </a:t>
                      </a:r>
                      <a:r>
                        <a:rPr lang="en-GB" sz="1000" b="0" i="0" u="none" strike="noStrike" dirty="0" err="1">
                          <a:solidFill>
                            <a:schemeClr val="bg1"/>
                          </a:solidFill>
                          <a:effectLst/>
                          <a:latin typeface="Arial" panose="020B0604020202020204" pitchFamily="34" charset="0"/>
                        </a:rPr>
                        <a:t>Trudel</a:t>
                      </a:r>
                      <a:r>
                        <a:rPr lang="en-GB" sz="1000" b="0" i="0" u="none" strike="noStrike" dirty="0">
                          <a:solidFill>
                            <a:schemeClr val="bg1"/>
                          </a:solidFill>
                          <a:effectLst/>
                          <a:latin typeface="Arial" panose="020B0604020202020204" pitchFamily="34" charset="0"/>
                        </a:rPr>
                        <a:t> &amp; Alisa Loosen)</a:t>
                      </a: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2. How to develop a computational model? (Tricia </a:t>
                      </a:r>
                      <a:r>
                        <a:rPr lang="en-GB" sz="1000" b="0" i="0" u="none" strike="noStrike" dirty="0" err="1">
                          <a:solidFill>
                            <a:schemeClr val="bg1"/>
                          </a:solidFill>
                          <a:effectLst/>
                          <a:latin typeface="Arial" panose="020B0604020202020204" pitchFamily="34" charset="0"/>
                        </a:rPr>
                        <a:t>Seow</a:t>
                      </a:r>
                      <a:r>
                        <a:rPr lang="en-GB" sz="1000" b="0" i="0" u="none" strike="noStrike" dirty="0">
                          <a:solidFill>
                            <a:schemeClr val="bg1"/>
                          </a:solidFill>
                          <a:effectLst/>
                          <a:latin typeface="Arial" panose="020B0604020202020204" pitchFamily="34" charset="0"/>
                        </a:rPr>
                        <a:t>, Sam Hewitt, &amp; Noam </a:t>
                      </a:r>
                      <a:r>
                        <a:rPr lang="en-GB" sz="1000" b="0" i="0" u="none" strike="noStrike" dirty="0" err="1">
                          <a:solidFill>
                            <a:schemeClr val="bg1"/>
                          </a:solidFill>
                          <a:effectLst/>
                          <a:latin typeface="Arial" panose="020B0604020202020204" pitchFamily="34" charset="0"/>
                        </a:rPr>
                        <a:t>Goldway</a:t>
                      </a:r>
                      <a:r>
                        <a:rPr lang="en-GB" sz="1000" b="0" i="0" u="none" strike="noStrike" dirty="0">
                          <a:solidFill>
                            <a:schemeClr val="bg1"/>
                          </a:solidFill>
                          <a:effectLst/>
                          <a:latin typeface="Arial" panose="020B0604020202020204" pitchFamily="34" charset="0"/>
                        </a:rPr>
                        <a:t>)</a:t>
                      </a: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3. Principles of modelling and model fitting (Magda Dubois, </a:t>
                      </a:r>
                      <a:r>
                        <a:rPr lang="en-GB" sz="1000" b="0" i="0" u="none" strike="noStrike" dirty="0" err="1">
                          <a:solidFill>
                            <a:schemeClr val="bg1"/>
                          </a:solidFill>
                          <a:effectLst/>
                          <a:latin typeface="Arial" panose="020B0604020202020204" pitchFamily="34" charset="0"/>
                        </a:rPr>
                        <a:t>Naiti</a:t>
                      </a:r>
                      <a:r>
                        <a:rPr lang="en-GB" sz="1000" b="0" i="0" u="none" strike="noStrike" dirty="0">
                          <a:solidFill>
                            <a:schemeClr val="bg1"/>
                          </a:solidFill>
                          <a:effectLst/>
                          <a:latin typeface="Arial" panose="020B0604020202020204" pitchFamily="34" charset="0"/>
                        </a:rPr>
                        <a:t> Bhatt, Greer Bizzell-Hatcher, &amp; </a:t>
                      </a:r>
                      <a:r>
                        <a:rPr lang="en-GB" sz="1000" b="0" i="0" u="none" strike="noStrike" dirty="0" err="1">
                          <a:solidFill>
                            <a:schemeClr val="bg1"/>
                          </a:solidFill>
                          <a:effectLst/>
                          <a:latin typeface="Arial" panose="020B0604020202020204" pitchFamily="34" charset="0"/>
                        </a:rPr>
                        <a:t>Vasilisa</a:t>
                      </a:r>
                      <a:r>
                        <a:rPr lang="en-GB" sz="1000" b="0" i="0" u="none" strike="noStrike" dirty="0">
                          <a:solidFill>
                            <a:schemeClr val="bg1"/>
                          </a:solidFill>
                          <a:effectLst/>
                          <a:latin typeface="Arial" panose="020B0604020202020204" pitchFamily="34" charset="0"/>
                        </a:rPr>
                        <a:t> Skvortsova) </a:t>
                      </a: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4. Model comparison, selection &amp; validation (Kate </a:t>
                      </a:r>
                      <a:r>
                        <a:rPr lang="en-GB" sz="1000" b="0" i="0" u="none" strike="noStrike" dirty="0" err="1">
                          <a:solidFill>
                            <a:schemeClr val="bg1"/>
                          </a:solidFill>
                          <a:effectLst/>
                          <a:latin typeface="Arial" panose="020B0604020202020204" pitchFamily="34" charset="0"/>
                        </a:rPr>
                        <a:t>Nussenbaum</a:t>
                      </a:r>
                      <a:r>
                        <a:rPr lang="en-GB" sz="1000" b="0" i="0" u="none" strike="noStrike" dirty="0">
                          <a:solidFill>
                            <a:schemeClr val="bg1"/>
                          </a:solidFill>
                          <a:effectLst/>
                          <a:latin typeface="Arial" panose="020B0604020202020204" pitchFamily="34" charset="0"/>
                        </a:rPr>
                        <a:t>, Johanna </a:t>
                      </a:r>
                      <a:r>
                        <a:rPr lang="en-GB" sz="1000" b="0" i="0" u="none" strike="noStrike" dirty="0" err="1">
                          <a:solidFill>
                            <a:schemeClr val="bg1"/>
                          </a:solidFill>
                          <a:effectLst/>
                          <a:latin typeface="Arial" panose="020B0604020202020204" pitchFamily="34" charset="0"/>
                        </a:rPr>
                        <a:t>Habicht</a:t>
                      </a:r>
                      <a:r>
                        <a:rPr lang="en-GB" sz="1000" b="0" i="0" u="none" strike="noStrike" dirty="0">
                          <a:solidFill>
                            <a:schemeClr val="bg1"/>
                          </a:solidFill>
                          <a:effectLst/>
                          <a:latin typeface="Arial" panose="020B0604020202020204" pitchFamily="34" charset="0"/>
                        </a:rPr>
                        <a:t>, &amp; </a:t>
                      </a:r>
                      <a:r>
                        <a:rPr lang="en-GB" sz="1000" b="0" i="0" u="none" strike="noStrike" dirty="0" err="1">
                          <a:solidFill>
                            <a:schemeClr val="bg1"/>
                          </a:solidFill>
                          <a:effectLst/>
                          <a:latin typeface="Arial" panose="020B0604020202020204" pitchFamily="34" charset="0"/>
                        </a:rPr>
                        <a:t>Vasilisa</a:t>
                      </a:r>
                      <a:r>
                        <a:rPr lang="en-GB" sz="1000" b="0" i="0" u="none" strike="noStrike" dirty="0">
                          <a:solidFill>
                            <a:schemeClr val="bg1"/>
                          </a:solidFill>
                          <a:effectLst/>
                          <a:latin typeface="Arial" panose="020B0604020202020204" pitchFamily="34" charset="0"/>
                        </a:rPr>
                        <a:t> Skvortsova) </a:t>
                      </a:r>
                    </a:p>
                  </a:txBody>
                  <a:tcPr marL="43442" marR="43442" marT="43442" marB="43442">
                    <a:lnL>
                      <a:noFill/>
                    </a:lnL>
                    <a:lnR>
                      <a:noFill/>
                    </a:lnR>
                    <a:lnT>
                      <a:noFill/>
                    </a:lnT>
                    <a:lnB>
                      <a:noFill/>
                    </a:lnB>
                  </a:tcPr>
                </a:tc>
                <a:extLst>
                  <a:ext uri="{0D108BD9-81ED-4DB2-BD59-A6C34878D82A}">
                    <a16:rowId xmlns:a16="http://schemas.microsoft.com/office/drawing/2014/main" val="2739569963"/>
                  </a:ext>
                </a:extLst>
              </a:tr>
              <a:tr h="281450">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16:00</a:t>
                      </a: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0" i="1" u="none" strike="noStrike" dirty="0">
                          <a:solidFill>
                            <a:schemeClr val="bg1"/>
                          </a:solidFill>
                          <a:effectLst/>
                          <a:latin typeface="Arial" panose="020B0604020202020204" pitchFamily="34" charset="0"/>
                        </a:rPr>
                        <a:t>Break</a:t>
                      </a:r>
                      <a:endParaRPr lang="en-GB" sz="1000" dirty="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1553946899"/>
                  </a:ext>
                </a:extLst>
              </a:tr>
            </a:tbl>
          </a:graphicData>
        </a:graphic>
      </p:graphicFrame>
      <p:graphicFrame>
        <p:nvGraphicFramePr>
          <p:cNvPr id="3" name="Table 2">
            <a:extLst>
              <a:ext uri="{FF2B5EF4-FFF2-40B4-BE49-F238E27FC236}">
                <a16:creationId xmlns:a16="http://schemas.microsoft.com/office/drawing/2014/main" id="{0CA816F1-A999-444A-8F39-9051DFF165B9}"/>
              </a:ext>
            </a:extLst>
          </p:cNvPr>
          <p:cNvGraphicFramePr>
            <a:graphicFrameLocks noGrp="1"/>
          </p:cNvGraphicFramePr>
          <p:nvPr>
            <p:extLst>
              <p:ext uri="{D42A27DB-BD31-4B8C-83A1-F6EECF244321}">
                <p14:modId xmlns:p14="http://schemas.microsoft.com/office/powerpoint/2010/main" val="1679873780"/>
              </p:ext>
            </p:extLst>
          </p:nvPr>
        </p:nvGraphicFramePr>
        <p:xfrm>
          <a:off x="4788390" y="1925503"/>
          <a:ext cx="4252875" cy="2896394"/>
        </p:xfrm>
        <a:graphic>
          <a:graphicData uri="http://schemas.openxmlformats.org/drawingml/2006/table">
            <a:tbl>
              <a:tblPr/>
              <a:tblGrid>
                <a:gridCol w="516517">
                  <a:extLst>
                    <a:ext uri="{9D8B030D-6E8A-4147-A177-3AD203B41FA5}">
                      <a16:colId xmlns:a16="http://schemas.microsoft.com/office/drawing/2014/main" val="1280621628"/>
                    </a:ext>
                  </a:extLst>
                </a:gridCol>
                <a:gridCol w="3736358">
                  <a:extLst>
                    <a:ext uri="{9D8B030D-6E8A-4147-A177-3AD203B41FA5}">
                      <a16:colId xmlns:a16="http://schemas.microsoft.com/office/drawing/2014/main" val="1303716445"/>
                    </a:ext>
                  </a:extLst>
                </a:gridCol>
              </a:tblGrid>
              <a:tr h="1450211">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17:00</a:t>
                      </a:r>
                      <a:endParaRPr lang="en-GB" sz="1000">
                        <a:solidFill>
                          <a:schemeClr val="bg1"/>
                        </a:solidFill>
                        <a:effectLst/>
                      </a:endParaRPr>
                    </a:p>
                  </a:txBody>
                  <a:tcPr marL="55604" marR="55604" marT="55604" marB="55604">
                    <a:lnL>
                      <a:noFill/>
                    </a:lnL>
                    <a:lnR>
                      <a:noFill/>
                    </a:lnR>
                    <a:lnT>
                      <a:noFill/>
                    </a:lnT>
                    <a:lnB>
                      <a:noFill/>
                    </a:lnB>
                  </a:tcPr>
                </a:tc>
                <a:tc>
                  <a:txBody>
                    <a:bodyPr/>
                    <a:lstStyle/>
                    <a:p>
                      <a:pPr rtl="0" fontAlgn="t">
                        <a:spcBef>
                          <a:spcPts val="0"/>
                        </a:spcBef>
                        <a:spcAft>
                          <a:spcPts val="0"/>
                        </a:spcAft>
                      </a:pPr>
                      <a:r>
                        <a:rPr lang="en-GB" sz="1000" b="1" i="0" u="none" strike="noStrike" dirty="0">
                          <a:solidFill>
                            <a:schemeClr val="bg1"/>
                          </a:solidFill>
                          <a:effectLst/>
                          <a:latin typeface="Arial" panose="020B0604020202020204" pitchFamily="34" charset="0"/>
                        </a:rPr>
                        <a:t>Parallel modelling tutorials</a:t>
                      </a:r>
                      <a:r>
                        <a:rPr lang="en-GB" sz="1000" b="0" i="0" u="none" strike="noStrike" dirty="0">
                          <a:solidFill>
                            <a:schemeClr val="bg1"/>
                          </a:solidFill>
                          <a:effectLst/>
                          <a:latin typeface="Arial" panose="020B0604020202020204" pitchFamily="34" charset="0"/>
                        </a:rPr>
                        <a:t>:</a:t>
                      </a:r>
                      <a:endParaRPr lang="en-GB" sz="1000" dirty="0">
                        <a:solidFill>
                          <a:schemeClr val="bg1"/>
                        </a:solidFill>
                        <a:effectLst/>
                      </a:endParaRP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1. Inferring cognitive models of reinforcement learning from choice data (</a:t>
                      </a:r>
                      <a:r>
                        <a:rPr lang="en-GB" sz="1000" b="0" i="0" u="none" strike="noStrike" dirty="0" err="1">
                          <a:solidFill>
                            <a:schemeClr val="bg1"/>
                          </a:solidFill>
                          <a:effectLst/>
                          <a:latin typeface="Arial" panose="020B0604020202020204" pitchFamily="34" charset="0"/>
                        </a:rPr>
                        <a:t>Maël</a:t>
                      </a:r>
                      <a:r>
                        <a:rPr lang="en-GB" sz="1000" b="0" i="0" u="none" strike="noStrike" dirty="0">
                          <a:solidFill>
                            <a:schemeClr val="bg1"/>
                          </a:solidFill>
                          <a:effectLst/>
                          <a:latin typeface="Arial" panose="020B0604020202020204" pitchFamily="34" charset="0"/>
                        </a:rPr>
                        <a:t> </a:t>
                      </a:r>
                      <a:r>
                        <a:rPr lang="en-GB" sz="1000" b="0" i="0" u="none" strike="noStrike" dirty="0" err="1">
                          <a:solidFill>
                            <a:schemeClr val="bg1"/>
                          </a:solidFill>
                          <a:effectLst/>
                          <a:latin typeface="Arial" panose="020B0604020202020204" pitchFamily="34" charset="0"/>
                        </a:rPr>
                        <a:t>Lebreton</a:t>
                      </a:r>
                      <a:r>
                        <a:rPr lang="en-GB" sz="1000" b="0" i="0" u="none" strike="noStrike" dirty="0">
                          <a:solidFill>
                            <a:schemeClr val="bg1"/>
                          </a:solidFill>
                          <a:effectLst/>
                          <a:latin typeface="Arial" panose="020B0604020202020204" pitchFamily="34" charset="0"/>
                        </a:rPr>
                        <a:t> &amp; Stefano Palminteri)</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2. Computational </a:t>
                      </a:r>
                      <a:r>
                        <a:rPr lang="en-GB" sz="1000" b="0" i="0" u="none" strike="noStrike" dirty="0" err="1">
                          <a:solidFill>
                            <a:schemeClr val="bg1"/>
                          </a:solidFill>
                          <a:effectLst/>
                          <a:latin typeface="Arial" panose="020B0604020202020204" pitchFamily="34" charset="0"/>
                        </a:rPr>
                        <a:t>modeling</a:t>
                      </a:r>
                      <a:r>
                        <a:rPr lang="en-GB" sz="1000" b="0" i="0" u="none" strike="noStrike" dirty="0">
                          <a:solidFill>
                            <a:schemeClr val="bg1"/>
                          </a:solidFill>
                          <a:effectLst/>
                          <a:latin typeface="Arial" panose="020B0604020202020204" pitchFamily="34" charset="0"/>
                        </a:rPr>
                        <a:t> of goal-directed and habitual reinforcement-learning strategies (Claire </a:t>
                      </a:r>
                      <a:r>
                        <a:rPr lang="en-GB" sz="1000" b="0" i="0" u="none" strike="noStrike" dirty="0" err="1">
                          <a:solidFill>
                            <a:schemeClr val="bg1"/>
                          </a:solidFill>
                          <a:effectLst/>
                          <a:latin typeface="Arial" panose="020B0604020202020204" pitchFamily="34" charset="0"/>
                        </a:rPr>
                        <a:t>Smid</a:t>
                      </a:r>
                      <a:r>
                        <a:rPr lang="en-GB" sz="1000" b="0" i="0" u="none" strike="noStrike" dirty="0">
                          <a:solidFill>
                            <a:schemeClr val="bg1"/>
                          </a:solidFill>
                          <a:effectLst/>
                          <a:latin typeface="Arial" panose="020B0604020202020204" pitchFamily="34" charset="0"/>
                        </a:rPr>
                        <a:t> &amp; </a:t>
                      </a:r>
                      <a:r>
                        <a:rPr lang="en-GB" sz="1000" b="0" i="0" u="none" strike="noStrike" dirty="0" err="1">
                          <a:solidFill>
                            <a:schemeClr val="bg1"/>
                          </a:solidFill>
                          <a:effectLst/>
                          <a:latin typeface="Arial" panose="020B0604020202020204" pitchFamily="34" charset="0"/>
                        </a:rPr>
                        <a:t>Wouter</a:t>
                      </a:r>
                      <a:r>
                        <a:rPr lang="en-GB" sz="1000" b="0" i="0" u="none" strike="noStrike" dirty="0">
                          <a:solidFill>
                            <a:schemeClr val="bg1"/>
                          </a:solidFill>
                          <a:effectLst/>
                          <a:latin typeface="Arial" panose="020B0604020202020204" pitchFamily="34" charset="0"/>
                        </a:rPr>
                        <a:t> Kool)</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3. Computational models of human gaze data (Angela </a:t>
                      </a:r>
                      <a:r>
                        <a:rPr lang="en-GB" sz="1000" b="0" i="0" u="none" strike="noStrike" dirty="0" err="1">
                          <a:solidFill>
                            <a:schemeClr val="bg1"/>
                          </a:solidFill>
                          <a:effectLst/>
                          <a:latin typeface="Arial" panose="020B0604020202020204" pitchFamily="34" charset="0"/>
                        </a:rPr>
                        <a:t>Radulescu</a:t>
                      </a:r>
                      <a:r>
                        <a:rPr lang="en-GB" sz="1000" b="0" i="0" u="none" strike="noStrike" dirty="0">
                          <a:solidFill>
                            <a:schemeClr val="bg1"/>
                          </a:solidFill>
                          <a:effectLst/>
                          <a:latin typeface="Arial" panose="020B0604020202020204" pitchFamily="34" charset="0"/>
                        </a:rPr>
                        <a:t>)</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4. Uncovering heterogeneity in preferences and </a:t>
                      </a:r>
                      <a:r>
                        <a:rPr lang="en-GB" sz="1000" b="0" i="0" u="none" strike="noStrike" dirty="0" err="1">
                          <a:solidFill>
                            <a:schemeClr val="bg1"/>
                          </a:solidFill>
                          <a:effectLst/>
                          <a:latin typeface="Arial" panose="020B0604020202020204" pitchFamily="34" charset="0"/>
                        </a:rPr>
                        <a:t>behavior</a:t>
                      </a:r>
                      <a:r>
                        <a:rPr lang="en-GB" sz="1000" b="0" i="0" u="none" strike="noStrike" dirty="0">
                          <a:solidFill>
                            <a:schemeClr val="bg1"/>
                          </a:solidFill>
                          <a:effectLst/>
                          <a:latin typeface="Arial" panose="020B0604020202020204" pitchFamily="34" charset="0"/>
                        </a:rPr>
                        <a:t> with finite mixture models (Adrian </a:t>
                      </a:r>
                      <a:r>
                        <a:rPr lang="en-GB" sz="1000" b="0" i="0" u="none" strike="noStrike" dirty="0" err="1">
                          <a:solidFill>
                            <a:schemeClr val="bg1"/>
                          </a:solidFill>
                          <a:effectLst/>
                          <a:latin typeface="Arial" panose="020B0604020202020204" pitchFamily="34" charset="0"/>
                        </a:rPr>
                        <a:t>Bruhin</a:t>
                      </a:r>
                      <a:r>
                        <a:rPr lang="en-GB" sz="1000" b="0" i="0" u="none" strike="noStrike" dirty="0">
                          <a:solidFill>
                            <a:schemeClr val="bg1"/>
                          </a:solidFill>
                          <a:effectLst/>
                          <a:latin typeface="Arial" panose="020B0604020202020204" pitchFamily="34" charset="0"/>
                        </a:rPr>
                        <a:t>)</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5. An introduction to drift diffusion </a:t>
                      </a:r>
                      <a:r>
                        <a:rPr lang="en-GB" sz="1000" b="0" i="0" u="none" strike="noStrike" dirty="0" err="1">
                          <a:solidFill>
                            <a:schemeClr val="bg1"/>
                          </a:solidFill>
                          <a:effectLst/>
                          <a:latin typeface="Arial" panose="020B0604020202020204" pitchFamily="34" charset="0"/>
                        </a:rPr>
                        <a:t>modeling</a:t>
                      </a:r>
                      <a:r>
                        <a:rPr lang="en-GB" sz="1000" b="0" i="0" u="none" strike="noStrike" dirty="0">
                          <a:solidFill>
                            <a:schemeClr val="bg1"/>
                          </a:solidFill>
                          <a:effectLst/>
                          <a:latin typeface="Arial" panose="020B0604020202020204" pitchFamily="34" charset="0"/>
                        </a:rPr>
                        <a:t> (</a:t>
                      </a:r>
                      <a:r>
                        <a:rPr lang="en-GB" sz="1000" b="0" i="0" u="none" strike="noStrike" dirty="0" err="1">
                          <a:solidFill>
                            <a:schemeClr val="bg1"/>
                          </a:solidFill>
                          <a:effectLst/>
                          <a:latin typeface="Arial" panose="020B0604020202020204" pitchFamily="34" charset="0"/>
                        </a:rPr>
                        <a:t>Wenjia</a:t>
                      </a:r>
                      <a:r>
                        <a:rPr lang="en-GB" sz="1000" b="0" i="0" u="none" strike="noStrike" dirty="0">
                          <a:solidFill>
                            <a:schemeClr val="bg1"/>
                          </a:solidFill>
                          <a:effectLst/>
                          <a:latin typeface="Arial" panose="020B0604020202020204" pitchFamily="34" charset="0"/>
                        </a:rPr>
                        <a:t> Joyce Zhao &amp; Ian </a:t>
                      </a:r>
                      <a:r>
                        <a:rPr lang="en-GB" sz="1000" b="0" i="0" u="none" strike="noStrike" dirty="0" err="1">
                          <a:solidFill>
                            <a:schemeClr val="bg1"/>
                          </a:solidFill>
                          <a:effectLst/>
                          <a:latin typeface="Arial" panose="020B0604020202020204" pitchFamily="34" charset="0"/>
                        </a:rPr>
                        <a:t>Krajbich</a:t>
                      </a:r>
                      <a:r>
                        <a:rPr lang="en-GB" sz="1000" b="0" i="0" u="none" strike="noStrike" dirty="0">
                          <a:solidFill>
                            <a:schemeClr val="bg1"/>
                          </a:solidFill>
                          <a:effectLst/>
                          <a:latin typeface="Arial" panose="020B0604020202020204" pitchFamily="34" charset="0"/>
                        </a:rPr>
                        <a:t>)</a:t>
                      </a:r>
                    </a:p>
                  </a:txBody>
                  <a:tcPr marL="55604" marR="55604" marT="55604" marB="55604">
                    <a:lnL>
                      <a:noFill/>
                    </a:lnL>
                    <a:lnR>
                      <a:noFill/>
                    </a:lnR>
                    <a:lnT>
                      <a:noFill/>
                    </a:lnT>
                    <a:lnB>
                      <a:noFill/>
                    </a:lnB>
                  </a:tcPr>
                </a:tc>
                <a:extLst>
                  <a:ext uri="{0D108BD9-81ED-4DB2-BD59-A6C34878D82A}">
                    <a16:rowId xmlns:a16="http://schemas.microsoft.com/office/drawing/2014/main" val="2038174414"/>
                  </a:ext>
                </a:extLst>
              </a:tr>
              <a:tr h="551590">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19:00</a:t>
                      </a:r>
                      <a:endParaRPr lang="en-GB" sz="1000">
                        <a:solidFill>
                          <a:schemeClr val="bg1"/>
                        </a:solidFill>
                        <a:effectLst/>
                      </a:endParaRPr>
                    </a:p>
                  </a:txBody>
                  <a:tcPr marL="55604" marR="55604" marT="55604" marB="55604">
                    <a:lnL>
                      <a:noFill/>
                    </a:lnL>
                    <a:lnR>
                      <a:noFill/>
                    </a:lnR>
                    <a:lnT>
                      <a:noFill/>
                    </a:lnT>
                    <a:lnB>
                      <a:noFill/>
                    </a:lnB>
                  </a:tcPr>
                </a:tc>
                <a:tc>
                  <a:txBody>
                    <a:bodyPr/>
                    <a:lstStyle/>
                    <a:p>
                      <a:pPr rtl="0" fontAlgn="t">
                        <a:spcBef>
                          <a:spcPts val="0"/>
                        </a:spcBef>
                        <a:spcAft>
                          <a:spcPts val="0"/>
                        </a:spcAft>
                      </a:pPr>
                      <a:r>
                        <a:rPr lang="en-GB" sz="1000" b="0" i="0" u="none" strike="noStrike">
                          <a:solidFill>
                            <a:schemeClr val="bg1"/>
                          </a:solidFill>
                          <a:effectLst/>
                          <a:latin typeface="Arial" panose="020B0604020202020204" pitchFamily="34" charset="0"/>
                        </a:rPr>
                        <a:t>Panel discussion: Promises and Pitfalls in Developmental Computational Modelling</a:t>
                      </a:r>
                      <a:endParaRPr lang="en-GB" sz="1000">
                        <a:solidFill>
                          <a:schemeClr val="bg1"/>
                        </a:solidFill>
                        <a:effectLst/>
                      </a:endParaRPr>
                    </a:p>
                  </a:txBody>
                  <a:tcPr marL="55604" marR="55604" marT="55604" marB="55604">
                    <a:lnL>
                      <a:noFill/>
                    </a:lnL>
                    <a:lnR>
                      <a:noFill/>
                    </a:lnR>
                    <a:lnT>
                      <a:noFill/>
                    </a:lnT>
                    <a:lnB>
                      <a:noFill/>
                    </a:lnB>
                  </a:tcPr>
                </a:tc>
                <a:extLst>
                  <a:ext uri="{0D108BD9-81ED-4DB2-BD59-A6C34878D82A}">
                    <a16:rowId xmlns:a16="http://schemas.microsoft.com/office/drawing/2014/main" val="1055848508"/>
                  </a:ext>
                </a:extLst>
              </a:tr>
              <a:tr h="404796">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19:30</a:t>
                      </a:r>
                      <a:endParaRPr lang="en-GB" sz="1000">
                        <a:solidFill>
                          <a:schemeClr val="bg1"/>
                        </a:solidFill>
                        <a:effectLst/>
                      </a:endParaRPr>
                    </a:p>
                  </a:txBody>
                  <a:tcPr marL="55604" marR="55604" marT="55604" marB="55604">
                    <a:lnL>
                      <a:noFill/>
                    </a:lnL>
                    <a:lnR>
                      <a:noFill/>
                    </a:lnR>
                    <a:lnT>
                      <a:noFill/>
                    </a:lnT>
                    <a:lnB>
                      <a:noFill/>
                    </a:lnB>
                  </a:tcPr>
                </a:tc>
                <a:tc>
                  <a:txBody>
                    <a:bodyPr/>
                    <a:lstStyle/>
                    <a:p>
                      <a:pPr rtl="0" fontAlgn="t">
                        <a:spcBef>
                          <a:spcPts val="0"/>
                        </a:spcBef>
                        <a:spcAft>
                          <a:spcPts val="0"/>
                        </a:spcAft>
                      </a:pPr>
                      <a:r>
                        <a:rPr lang="en-GB" sz="1000" b="0" i="0" u="none" strike="noStrike" dirty="0">
                          <a:solidFill>
                            <a:schemeClr val="bg1"/>
                          </a:solidFill>
                          <a:effectLst/>
                          <a:latin typeface="Arial" panose="020B0604020202020204" pitchFamily="34" charset="0"/>
                        </a:rPr>
                        <a:t>virtual drinks / find-a-modeler &amp; find-an-experimentalist session</a:t>
                      </a:r>
                      <a:endParaRPr lang="en-GB" sz="1000" dirty="0">
                        <a:solidFill>
                          <a:schemeClr val="bg1"/>
                        </a:solidFill>
                        <a:effectLst/>
                      </a:endParaRPr>
                    </a:p>
                  </a:txBody>
                  <a:tcPr marL="55604" marR="55604" marT="55604" marB="55604">
                    <a:lnL>
                      <a:noFill/>
                    </a:lnL>
                    <a:lnR>
                      <a:noFill/>
                    </a:lnR>
                    <a:lnT>
                      <a:noFill/>
                    </a:lnT>
                    <a:lnB>
                      <a:noFill/>
                    </a:lnB>
                  </a:tcPr>
                </a:tc>
                <a:extLst>
                  <a:ext uri="{0D108BD9-81ED-4DB2-BD59-A6C34878D82A}">
                    <a16:rowId xmlns:a16="http://schemas.microsoft.com/office/drawing/2014/main" val="322044082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1"/>
        <p:cNvGrpSpPr/>
        <p:nvPr/>
      </p:nvGrpSpPr>
      <p:grpSpPr>
        <a:xfrm>
          <a:off x="0" y="0"/>
          <a:ext cx="0" cy="0"/>
          <a:chOff x="0" y="0"/>
          <a:chExt cx="0" cy="0"/>
        </a:xfrm>
      </p:grpSpPr>
      <p:sp>
        <p:nvSpPr>
          <p:cNvPr id="62" name="Google Shape;62;gb80e2ae2f7_1_9"/>
          <p:cNvSpPr txBox="1">
            <a:spLocks noGrp="1"/>
          </p:cNvSpPr>
          <p:nvPr>
            <p:ph type="ctrTitle"/>
          </p:nvPr>
        </p:nvSpPr>
        <p:spPr>
          <a:xfrm>
            <a:off x="892890" y="701531"/>
            <a:ext cx="389550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Acknowledgements</a:t>
            </a:r>
            <a:endParaRPr sz="2500" b="1" dirty="0">
              <a:solidFill>
                <a:srgbClr val="1FD0B3"/>
              </a:solidFill>
              <a:latin typeface="Volkhov"/>
              <a:ea typeface="Volkhov"/>
              <a:cs typeface="Volkhov"/>
              <a:sym typeface="Volkhov"/>
            </a:endParaRPr>
          </a:p>
        </p:txBody>
      </p:sp>
      <p:sp>
        <p:nvSpPr>
          <p:cNvPr id="63" name="Google Shape;63;gb80e2ae2f7_1_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rgbClr val="B0FEF1"/>
                </a:solidFill>
                <a:latin typeface="Roboto Mono"/>
                <a:ea typeface="Roboto Mono"/>
                <a:cs typeface="Roboto Mono"/>
                <a:sym typeface="Roboto Mono"/>
              </a:rPr>
              <a:t>Computational Model(l)</a:t>
            </a:r>
            <a:r>
              <a:rPr lang="en-GB" sz="1100" dirty="0" err="1">
                <a:solidFill>
                  <a:srgbClr val="B0FEF1"/>
                </a:solidFill>
                <a:latin typeface="Roboto Mono"/>
                <a:ea typeface="Roboto Mono"/>
                <a:cs typeface="Roboto Mono"/>
                <a:sym typeface="Roboto Mono"/>
              </a:rPr>
              <a:t>ing</a:t>
            </a:r>
            <a:r>
              <a:rPr lang="en-GB" sz="1100" dirty="0">
                <a:solidFill>
                  <a:srgbClr val="B0FEF1"/>
                </a:solidFill>
                <a:latin typeface="Roboto Mono"/>
                <a:ea typeface="Roboto Mono"/>
                <a:cs typeface="Roboto Mono"/>
                <a:sym typeface="Roboto Mono"/>
              </a:rPr>
              <a:t> in Development </a:t>
            </a:r>
            <a:endParaRPr dirty="0">
              <a:solidFill>
                <a:srgbClr val="B0FEF1"/>
              </a:solidFill>
            </a:endParaRPr>
          </a:p>
        </p:txBody>
      </p:sp>
      <p:pic>
        <p:nvPicPr>
          <p:cNvPr id="6" name="Picture 4">
            <a:extLst>
              <a:ext uri="{FF2B5EF4-FFF2-40B4-BE49-F238E27FC236}">
                <a16:creationId xmlns:a16="http://schemas.microsoft.com/office/drawing/2014/main" id="{962AC414-302D-F542-A887-3285B88E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02E1152-DB41-7B41-98DC-5E1352637AC7}"/>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9F1727DF-4AF8-714D-ACAC-22C246713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B8E1-F6CB-B742-B04D-F2993E15CE47}"/>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Thonburi" pitchFamily="2" charset="-34"/>
                  <a:ea typeface="Roboto Mono"/>
                  <a:cs typeface="Thonburi" pitchFamily="2" charset="-34"/>
                  <a:sym typeface="Roboto Mono"/>
                </a:rPr>
                <a:t>HARTLEY LAB</a:t>
              </a:r>
              <a:endParaRPr lang="en-US" sz="1000" dirty="0">
                <a:solidFill>
                  <a:schemeClr val="bg2">
                    <a:lumMod val="40000"/>
                    <a:lumOff val="60000"/>
                  </a:schemeClr>
                </a:solidFill>
                <a:latin typeface="Thonburi" pitchFamily="2" charset="-34"/>
                <a:cs typeface="Thonburi" pitchFamily="2" charset="-34"/>
              </a:endParaRPr>
            </a:p>
          </p:txBody>
        </p:sp>
      </p:grpSp>
      <p:pic>
        <p:nvPicPr>
          <p:cNvPr id="10" name="Picture 10" descr="Home - Flux Society">
            <a:extLst>
              <a:ext uri="{FF2B5EF4-FFF2-40B4-BE49-F238E27FC236}">
                <a16:creationId xmlns:a16="http://schemas.microsoft.com/office/drawing/2014/main" id="{9A517CD5-C24E-6146-9494-E6BF4E44CD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846147-2A65-49CB-8273-21E927FA79E8}"/>
              </a:ext>
            </a:extLst>
          </p:cNvPr>
          <p:cNvSpPr txBox="1"/>
          <p:nvPr/>
        </p:nvSpPr>
        <p:spPr>
          <a:xfrm>
            <a:off x="996594" y="2547988"/>
            <a:ext cx="2887038" cy="2031325"/>
          </a:xfrm>
          <a:prstGeom prst="rect">
            <a:avLst/>
          </a:prstGeom>
          <a:noFill/>
        </p:spPr>
        <p:txBody>
          <a:bodyPr wrap="square" rtlCol="0">
            <a:spAutoFit/>
          </a:bodyPr>
          <a:lstStyle/>
          <a:p>
            <a:r>
              <a:rPr lang="en-GB" b="1" dirty="0">
                <a:solidFill>
                  <a:schemeClr val="bg1"/>
                </a:solidFill>
              </a:rPr>
              <a:t>Tutorial hosts &amp; speakers</a:t>
            </a:r>
          </a:p>
          <a:p>
            <a:pPr marL="179388"/>
            <a:r>
              <a:rPr lang="en-GB" dirty="0">
                <a:solidFill>
                  <a:schemeClr val="bg1"/>
                </a:solidFill>
              </a:rPr>
              <a:t>Adrian </a:t>
            </a:r>
            <a:r>
              <a:rPr lang="en-GB" dirty="0" err="1">
                <a:solidFill>
                  <a:schemeClr val="bg1"/>
                </a:solidFill>
              </a:rPr>
              <a:t>Bruhin</a:t>
            </a:r>
            <a:endParaRPr lang="en-GB" dirty="0">
              <a:solidFill>
                <a:schemeClr val="bg1"/>
              </a:solidFill>
            </a:endParaRPr>
          </a:p>
          <a:p>
            <a:pPr marL="179388"/>
            <a:r>
              <a:rPr lang="en-GB" dirty="0">
                <a:solidFill>
                  <a:schemeClr val="bg1"/>
                </a:solidFill>
              </a:rPr>
              <a:t>Angela </a:t>
            </a:r>
            <a:r>
              <a:rPr lang="en-GB" dirty="0" err="1">
                <a:solidFill>
                  <a:schemeClr val="bg1"/>
                </a:solidFill>
              </a:rPr>
              <a:t>Radulescu</a:t>
            </a:r>
            <a:endParaRPr lang="en-GB" dirty="0">
              <a:solidFill>
                <a:schemeClr val="bg1"/>
              </a:solidFill>
            </a:endParaRPr>
          </a:p>
          <a:p>
            <a:pPr marL="179388"/>
            <a:r>
              <a:rPr lang="en-GB" dirty="0">
                <a:solidFill>
                  <a:schemeClr val="bg1"/>
                </a:solidFill>
              </a:rPr>
              <a:t>Claire </a:t>
            </a:r>
            <a:r>
              <a:rPr lang="en-GB" dirty="0" err="1">
                <a:solidFill>
                  <a:schemeClr val="bg1"/>
                </a:solidFill>
              </a:rPr>
              <a:t>Smid</a:t>
            </a:r>
            <a:endParaRPr lang="en-GB" dirty="0">
              <a:solidFill>
                <a:schemeClr val="bg1"/>
              </a:solidFill>
            </a:endParaRPr>
          </a:p>
          <a:p>
            <a:pPr marL="179388"/>
            <a:r>
              <a:rPr lang="en-GB" dirty="0">
                <a:solidFill>
                  <a:schemeClr val="bg1"/>
                </a:solidFill>
              </a:rPr>
              <a:t>Ian </a:t>
            </a:r>
            <a:r>
              <a:rPr lang="en-GB" dirty="0" err="1">
                <a:solidFill>
                  <a:schemeClr val="bg1"/>
                </a:solidFill>
              </a:rPr>
              <a:t>Krajbich</a:t>
            </a:r>
            <a:endParaRPr lang="en-GB" dirty="0">
              <a:solidFill>
                <a:schemeClr val="bg1"/>
              </a:solidFill>
            </a:endParaRPr>
          </a:p>
          <a:p>
            <a:pPr marL="179388"/>
            <a:r>
              <a:rPr lang="en-GB" dirty="0" err="1">
                <a:solidFill>
                  <a:schemeClr val="bg1"/>
                </a:solidFill>
              </a:rPr>
              <a:t>Maël</a:t>
            </a:r>
            <a:r>
              <a:rPr lang="en-GB" dirty="0">
                <a:solidFill>
                  <a:schemeClr val="bg1"/>
                </a:solidFill>
              </a:rPr>
              <a:t> </a:t>
            </a:r>
            <a:r>
              <a:rPr lang="en-GB" dirty="0" err="1">
                <a:solidFill>
                  <a:schemeClr val="bg1"/>
                </a:solidFill>
              </a:rPr>
              <a:t>Lebreton</a:t>
            </a:r>
            <a:endParaRPr lang="en-GB" dirty="0">
              <a:solidFill>
                <a:schemeClr val="bg1"/>
              </a:solidFill>
            </a:endParaRPr>
          </a:p>
          <a:p>
            <a:pPr marL="179388"/>
            <a:r>
              <a:rPr lang="en-GB" dirty="0">
                <a:solidFill>
                  <a:schemeClr val="bg1"/>
                </a:solidFill>
              </a:rPr>
              <a:t>Stefano Palminteri</a:t>
            </a:r>
          </a:p>
          <a:p>
            <a:pPr marL="179388"/>
            <a:r>
              <a:rPr lang="en-GB" dirty="0" err="1">
                <a:solidFill>
                  <a:schemeClr val="bg1"/>
                </a:solidFill>
              </a:rPr>
              <a:t>Wenjia</a:t>
            </a:r>
            <a:r>
              <a:rPr lang="en-GB" dirty="0">
                <a:solidFill>
                  <a:schemeClr val="bg1"/>
                </a:solidFill>
              </a:rPr>
              <a:t> Joyce Zhao</a:t>
            </a:r>
          </a:p>
          <a:p>
            <a:pPr marL="179388"/>
            <a:r>
              <a:rPr lang="en-GB" dirty="0" err="1">
                <a:solidFill>
                  <a:schemeClr val="bg1"/>
                </a:solidFill>
              </a:rPr>
              <a:t>Wouter</a:t>
            </a:r>
            <a:r>
              <a:rPr lang="en-GB" dirty="0">
                <a:solidFill>
                  <a:schemeClr val="bg1"/>
                </a:solidFill>
              </a:rPr>
              <a:t> Kool</a:t>
            </a:r>
          </a:p>
        </p:txBody>
      </p:sp>
      <p:sp>
        <p:nvSpPr>
          <p:cNvPr id="12" name="TextBox 11">
            <a:extLst>
              <a:ext uri="{FF2B5EF4-FFF2-40B4-BE49-F238E27FC236}">
                <a16:creationId xmlns:a16="http://schemas.microsoft.com/office/drawing/2014/main" id="{1788CCA9-1454-466A-890A-632E4C5DA783}"/>
              </a:ext>
            </a:extLst>
          </p:cNvPr>
          <p:cNvSpPr txBox="1"/>
          <p:nvPr/>
        </p:nvSpPr>
        <p:spPr>
          <a:xfrm>
            <a:off x="996594" y="1347542"/>
            <a:ext cx="2887038" cy="307777"/>
          </a:xfrm>
          <a:prstGeom prst="rect">
            <a:avLst/>
          </a:prstGeom>
          <a:noFill/>
        </p:spPr>
        <p:txBody>
          <a:bodyPr wrap="square" rtlCol="0">
            <a:spAutoFit/>
          </a:bodyPr>
          <a:lstStyle/>
          <a:p>
            <a:r>
              <a:rPr lang="en-GB" b="1" dirty="0">
                <a:solidFill>
                  <a:schemeClr val="bg1"/>
                </a:solidFill>
              </a:rPr>
              <a:t>FLUX</a:t>
            </a:r>
          </a:p>
        </p:txBody>
      </p:sp>
      <p:sp>
        <p:nvSpPr>
          <p:cNvPr id="13" name="TextBox 12">
            <a:extLst>
              <a:ext uri="{FF2B5EF4-FFF2-40B4-BE49-F238E27FC236}">
                <a16:creationId xmlns:a16="http://schemas.microsoft.com/office/drawing/2014/main" id="{A7D0EBDB-78A1-4C77-A42B-1A1757174BA8}"/>
              </a:ext>
            </a:extLst>
          </p:cNvPr>
          <p:cNvSpPr txBox="1"/>
          <p:nvPr/>
        </p:nvSpPr>
        <p:spPr>
          <a:xfrm>
            <a:off x="996593" y="1932717"/>
            <a:ext cx="3657600" cy="307777"/>
          </a:xfrm>
          <a:prstGeom prst="rect">
            <a:avLst/>
          </a:prstGeom>
          <a:noFill/>
        </p:spPr>
        <p:txBody>
          <a:bodyPr wrap="square" rtlCol="0">
            <a:spAutoFit/>
          </a:bodyPr>
          <a:lstStyle/>
          <a:p>
            <a:r>
              <a:rPr lang="en-GB" b="1" dirty="0" err="1">
                <a:solidFill>
                  <a:schemeClr val="bg1"/>
                </a:solidFill>
              </a:rPr>
              <a:t>podiumconferences</a:t>
            </a:r>
            <a:r>
              <a:rPr lang="en-GB" b="1" dirty="0">
                <a:solidFill>
                  <a:schemeClr val="bg1"/>
                </a:solidFill>
              </a:rPr>
              <a:t> </a:t>
            </a:r>
            <a:r>
              <a:rPr lang="en-GB" dirty="0">
                <a:solidFill>
                  <a:schemeClr val="bg1"/>
                </a:solidFill>
              </a:rPr>
              <a:t>(Casey </a:t>
            </a:r>
            <a:r>
              <a:rPr lang="en-GB" dirty="0" err="1">
                <a:solidFill>
                  <a:schemeClr val="bg1"/>
                </a:solidFill>
              </a:rPr>
              <a:t>Irelan</a:t>
            </a:r>
            <a:r>
              <a:rPr lang="en-GB" dirty="0">
                <a:solidFill>
                  <a:schemeClr val="bg1"/>
                </a:solidFill>
              </a:rPr>
              <a:t> &amp; team)</a:t>
            </a:r>
          </a:p>
        </p:txBody>
      </p:sp>
      <p:sp>
        <p:nvSpPr>
          <p:cNvPr id="14" name="TextBox 13">
            <a:extLst>
              <a:ext uri="{FF2B5EF4-FFF2-40B4-BE49-F238E27FC236}">
                <a16:creationId xmlns:a16="http://schemas.microsoft.com/office/drawing/2014/main" id="{FF403C12-642A-467C-B3C1-2C9448FD836B}"/>
              </a:ext>
            </a:extLst>
          </p:cNvPr>
          <p:cNvSpPr txBox="1"/>
          <p:nvPr/>
        </p:nvSpPr>
        <p:spPr>
          <a:xfrm>
            <a:off x="5506569" y="1333306"/>
            <a:ext cx="2887038" cy="2677656"/>
          </a:xfrm>
          <a:prstGeom prst="rect">
            <a:avLst/>
          </a:prstGeom>
          <a:noFill/>
        </p:spPr>
        <p:txBody>
          <a:bodyPr wrap="square" rtlCol="0">
            <a:spAutoFit/>
          </a:bodyPr>
          <a:lstStyle/>
          <a:p>
            <a:r>
              <a:rPr lang="en-GB" b="1" dirty="0">
                <a:solidFill>
                  <a:schemeClr val="bg1"/>
                </a:solidFill>
              </a:rPr>
              <a:t>Hartley &amp; Hauser Labs</a:t>
            </a:r>
          </a:p>
          <a:p>
            <a:pPr marL="179388"/>
            <a:r>
              <a:rPr lang="en-GB" dirty="0">
                <a:solidFill>
                  <a:schemeClr val="bg1"/>
                </a:solidFill>
              </a:rPr>
              <a:t>Alisa Loosen</a:t>
            </a:r>
          </a:p>
          <a:p>
            <a:pPr marL="179388"/>
            <a:r>
              <a:rPr lang="en-GB" dirty="0">
                <a:solidFill>
                  <a:schemeClr val="bg1"/>
                </a:solidFill>
              </a:rPr>
              <a:t>Greer Bizzell-Hatcher</a:t>
            </a:r>
          </a:p>
          <a:p>
            <a:pPr marL="179388"/>
            <a:r>
              <a:rPr lang="en-GB" dirty="0">
                <a:solidFill>
                  <a:schemeClr val="bg1"/>
                </a:solidFill>
              </a:rPr>
              <a:t>Johanna </a:t>
            </a:r>
            <a:r>
              <a:rPr lang="en-GB" dirty="0" err="1">
                <a:solidFill>
                  <a:schemeClr val="bg1"/>
                </a:solidFill>
              </a:rPr>
              <a:t>Habicht</a:t>
            </a:r>
            <a:endParaRPr lang="en-GB" dirty="0">
              <a:solidFill>
                <a:schemeClr val="bg1"/>
              </a:solidFill>
            </a:endParaRPr>
          </a:p>
          <a:p>
            <a:pPr marL="179388"/>
            <a:r>
              <a:rPr lang="en-GB" dirty="0">
                <a:solidFill>
                  <a:schemeClr val="bg1"/>
                </a:solidFill>
              </a:rPr>
              <a:t>Kate </a:t>
            </a:r>
            <a:r>
              <a:rPr lang="en-GB" dirty="0" err="1">
                <a:solidFill>
                  <a:schemeClr val="bg1"/>
                </a:solidFill>
              </a:rPr>
              <a:t>Nussenbaum</a:t>
            </a:r>
            <a:endParaRPr lang="en-GB" dirty="0">
              <a:solidFill>
                <a:schemeClr val="bg1"/>
              </a:solidFill>
            </a:endParaRPr>
          </a:p>
          <a:p>
            <a:pPr marL="179388"/>
            <a:r>
              <a:rPr lang="en-GB" dirty="0">
                <a:solidFill>
                  <a:schemeClr val="bg1"/>
                </a:solidFill>
              </a:rPr>
              <a:t>Magda Dubois</a:t>
            </a:r>
          </a:p>
          <a:p>
            <a:pPr marL="179388"/>
            <a:r>
              <a:rPr lang="en-GB" dirty="0" err="1">
                <a:solidFill>
                  <a:schemeClr val="bg1"/>
                </a:solidFill>
              </a:rPr>
              <a:t>Nadescha</a:t>
            </a:r>
            <a:r>
              <a:rPr lang="en-GB" dirty="0">
                <a:solidFill>
                  <a:schemeClr val="bg1"/>
                </a:solidFill>
              </a:rPr>
              <a:t> </a:t>
            </a:r>
            <a:r>
              <a:rPr lang="en-GB" dirty="0" err="1">
                <a:solidFill>
                  <a:schemeClr val="bg1"/>
                </a:solidFill>
              </a:rPr>
              <a:t>Trudel</a:t>
            </a:r>
            <a:endParaRPr lang="en-GB" dirty="0">
              <a:solidFill>
                <a:schemeClr val="bg1"/>
              </a:solidFill>
            </a:endParaRPr>
          </a:p>
          <a:p>
            <a:pPr marL="179388"/>
            <a:r>
              <a:rPr lang="en-GB" dirty="0" err="1">
                <a:solidFill>
                  <a:schemeClr val="bg1"/>
                </a:solidFill>
              </a:rPr>
              <a:t>Naiti</a:t>
            </a:r>
            <a:r>
              <a:rPr lang="en-GB" dirty="0">
                <a:solidFill>
                  <a:schemeClr val="bg1"/>
                </a:solidFill>
              </a:rPr>
              <a:t> Bhatt</a:t>
            </a:r>
          </a:p>
          <a:p>
            <a:pPr marL="179388"/>
            <a:r>
              <a:rPr lang="en-GB" dirty="0">
                <a:solidFill>
                  <a:schemeClr val="bg1"/>
                </a:solidFill>
              </a:rPr>
              <a:t>Noam </a:t>
            </a:r>
            <a:r>
              <a:rPr lang="en-GB" dirty="0" err="1">
                <a:solidFill>
                  <a:schemeClr val="bg1"/>
                </a:solidFill>
              </a:rPr>
              <a:t>Goldway</a:t>
            </a:r>
            <a:endParaRPr lang="en-GB" dirty="0">
              <a:solidFill>
                <a:schemeClr val="bg1"/>
              </a:solidFill>
            </a:endParaRPr>
          </a:p>
          <a:p>
            <a:pPr marL="179388"/>
            <a:r>
              <a:rPr lang="en-GB" dirty="0">
                <a:solidFill>
                  <a:schemeClr val="bg1"/>
                </a:solidFill>
              </a:rPr>
              <a:t>Sam Hewitt</a:t>
            </a:r>
          </a:p>
          <a:p>
            <a:pPr marL="179388"/>
            <a:r>
              <a:rPr lang="en-GB" dirty="0">
                <a:solidFill>
                  <a:schemeClr val="bg1"/>
                </a:solidFill>
              </a:rPr>
              <a:t>Tricia </a:t>
            </a:r>
            <a:r>
              <a:rPr lang="en-GB" dirty="0" err="1">
                <a:solidFill>
                  <a:schemeClr val="bg1"/>
                </a:solidFill>
              </a:rPr>
              <a:t>Seow</a:t>
            </a:r>
            <a:endParaRPr lang="en-GB" dirty="0">
              <a:solidFill>
                <a:schemeClr val="bg1"/>
              </a:solidFill>
            </a:endParaRPr>
          </a:p>
          <a:p>
            <a:pPr marL="179388"/>
            <a:r>
              <a:rPr lang="en-GB" dirty="0" err="1">
                <a:solidFill>
                  <a:schemeClr val="bg1"/>
                </a:solidFill>
              </a:rPr>
              <a:t>Vasilisa</a:t>
            </a:r>
            <a:r>
              <a:rPr lang="en-GB" dirty="0">
                <a:solidFill>
                  <a:schemeClr val="bg1"/>
                </a:solidFill>
              </a:rPr>
              <a:t> Skvortsova</a:t>
            </a:r>
          </a:p>
        </p:txBody>
      </p:sp>
    </p:spTree>
    <p:extLst>
      <p:ext uri="{BB962C8B-B14F-4D97-AF65-F5344CB8AC3E}">
        <p14:creationId xmlns:p14="http://schemas.microsoft.com/office/powerpoint/2010/main" val="258842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1"/>
        <p:cNvGrpSpPr/>
        <p:nvPr/>
      </p:nvGrpSpPr>
      <p:grpSpPr>
        <a:xfrm>
          <a:off x="0" y="0"/>
          <a:ext cx="0" cy="0"/>
          <a:chOff x="0" y="0"/>
          <a:chExt cx="0" cy="0"/>
        </a:xfrm>
      </p:grpSpPr>
      <p:sp>
        <p:nvSpPr>
          <p:cNvPr id="62" name="Google Shape;62;gb80e2ae2f7_1_9"/>
          <p:cNvSpPr txBox="1">
            <a:spLocks noGrp="1"/>
          </p:cNvSpPr>
          <p:nvPr>
            <p:ph type="ctrTitle"/>
          </p:nvPr>
        </p:nvSpPr>
        <p:spPr>
          <a:xfrm>
            <a:off x="892890" y="701531"/>
            <a:ext cx="4744178"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Organisational comments</a:t>
            </a:r>
            <a:endParaRPr sz="2500" b="1" dirty="0">
              <a:solidFill>
                <a:srgbClr val="1FD0B3"/>
              </a:solidFill>
              <a:latin typeface="Volkhov"/>
              <a:ea typeface="Volkhov"/>
              <a:cs typeface="Volkhov"/>
              <a:sym typeface="Volkhov"/>
            </a:endParaRPr>
          </a:p>
        </p:txBody>
      </p:sp>
      <p:sp>
        <p:nvSpPr>
          <p:cNvPr id="63" name="Google Shape;63;gb80e2ae2f7_1_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rgbClr val="B0FEF1"/>
                </a:solidFill>
                <a:latin typeface="Roboto Mono"/>
                <a:ea typeface="Roboto Mono"/>
                <a:cs typeface="Roboto Mono"/>
                <a:sym typeface="Roboto Mono"/>
              </a:rPr>
              <a:t>Computational Model(l)</a:t>
            </a:r>
            <a:r>
              <a:rPr lang="en-GB" sz="1100" dirty="0" err="1">
                <a:solidFill>
                  <a:srgbClr val="B0FEF1"/>
                </a:solidFill>
                <a:latin typeface="Roboto Mono"/>
                <a:ea typeface="Roboto Mono"/>
                <a:cs typeface="Roboto Mono"/>
                <a:sym typeface="Roboto Mono"/>
              </a:rPr>
              <a:t>ing</a:t>
            </a:r>
            <a:r>
              <a:rPr lang="en-GB" sz="1100" dirty="0">
                <a:solidFill>
                  <a:srgbClr val="B0FEF1"/>
                </a:solidFill>
                <a:latin typeface="Roboto Mono"/>
                <a:ea typeface="Roboto Mono"/>
                <a:cs typeface="Roboto Mono"/>
                <a:sym typeface="Roboto Mono"/>
              </a:rPr>
              <a:t> in Development </a:t>
            </a:r>
            <a:endParaRPr dirty="0">
              <a:solidFill>
                <a:srgbClr val="B0FEF1"/>
              </a:solidFill>
            </a:endParaRPr>
          </a:p>
        </p:txBody>
      </p:sp>
      <p:pic>
        <p:nvPicPr>
          <p:cNvPr id="6" name="Picture 4">
            <a:extLst>
              <a:ext uri="{FF2B5EF4-FFF2-40B4-BE49-F238E27FC236}">
                <a16:creationId xmlns:a16="http://schemas.microsoft.com/office/drawing/2014/main" id="{962AC414-302D-F542-A887-3285B88E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02E1152-DB41-7B41-98DC-5E1352637AC7}"/>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9F1727DF-4AF8-714D-ACAC-22C246713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B8E1-F6CB-B742-B04D-F2993E15CE47}"/>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Thonburi" pitchFamily="2" charset="-34"/>
                  <a:ea typeface="Roboto Mono"/>
                  <a:cs typeface="Thonburi" pitchFamily="2" charset="-34"/>
                  <a:sym typeface="Roboto Mono"/>
                </a:rPr>
                <a:t>HARTLEY LAB</a:t>
              </a:r>
              <a:endParaRPr lang="en-US" sz="1000" dirty="0">
                <a:solidFill>
                  <a:schemeClr val="bg2">
                    <a:lumMod val="40000"/>
                    <a:lumOff val="60000"/>
                  </a:schemeClr>
                </a:solidFill>
                <a:latin typeface="Thonburi" pitchFamily="2" charset="-34"/>
                <a:cs typeface="Thonburi" pitchFamily="2" charset="-34"/>
              </a:endParaRPr>
            </a:p>
          </p:txBody>
        </p:sp>
      </p:grpSp>
      <p:pic>
        <p:nvPicPr>
          <p:cNvPr id="10" name="Picture 10" descr="Home - Flux Society">
            <a:extLst>
              <a:ext uri="{FF2B5EF4-FFF2-40B4-BE49-F238E27FC236}">
                <a16:creationId xmlns:a16="http://schemas.microsoft.com/office/drawing/2014/main" id="{9A517CD5-C24E-6146-9494-E6BF4E44CD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788CCA9-1454-466A-890A-632E4C5DA783}"/>
              </a:ext>
            </a:extLst>
          </p:cNvPr>
          <p:cNvSpPr txBox="1"/>
          <p:nvPr/>
        </p:nvSpPr>
        <p:spPr>
          <a:xfrm>
            <a:off x="890040" y="1300787"/>
            <a:ext cx="3346806" cy="738664"/>
          </a:xfrm>
          <a:prstGeom prst="rect">
            <a:avLst/>
          </a:prstGeom>
          <a:noFill/>
        </p:spPr>
        <p:txBody>
          <a:bodyPr wrap="square" rtlCol="0">
            <a:spAutoFit/>
          </a:bodyPr>
          <a:lstStyle/>
          <a:p>
            <a:r>
              <a:rPr lang="en-GB" b="1" dirty="0">
                <a:solidFill>
                  <a:schemeClr val="bg1"/>
                </a:solidFill>
              </a:rPr>
              <a:t>Problems?</a:t>
            </a:r>
          </a:p>
          <a:p>
            <a:r>
              <a:rPr lang="en-GB" dirty="0">
                <a:solidFill>
                  <a:schemeClr val="bg1"/>
                </a:solidFill>
              </a:rPr>
              <a:t>Ali Cohen: ali.cohen@nyu.edu </a:t>
            </a:r>
          </a:p>
          <a:p>
            <a:r>
              <a:rPr lang="en-GB" dirty="0">
                <a:solidFill>
                  <a:schemeClr val="bg1"/>
                </a:solidFill>
              </a:rPr>
              <a:t>Tobias Hauser: t.hauser@ucl.ac.uk</a:t>
            </a:r>
          </a:p>
        </p:txBody>
      </p:sp>
      <p:sp>
        <p:nvSpPr>
          <p:cNvPr id="15" name="TextBox 14">
            <a:extLst>
              <a:ext uri="{FF2B5EF4-FFF2-40B4-BE49-F238E27FC236}">
                <a16:creationId xmlns:a16="http://schemas.microsoft.com/office/drawing/2014/main" id="{45E2B4F0-A281-4F59-B36B-B3FC2423CD05}"/>
              </a:ext>
            </a:extLst>
          </p:cNvPr>
          <p:cNvSpPr txBox="1"/>
          <p:nvPr/>
        </p:nvSpPr>
        <p:spPr>
          <a:xfrm>
            <a:off x="890040" y="2341610"/>
            <a:ext cx="5921460" cy="738664"/>
          </a:xfrm>
          <a:prstGeom prst="rect">
            <a:avLst/>
          </a:prstGeom>
          <a:noFill/>
        </p:spPr>
        <p:txBody>
          <a:bodyPr wrap="square" rtlCol="0">
            <a:spAutoFit/>
          </a:bodyPr>
          <a:lstStyle/>
          <a:p>
            <a:r>
              <a:rPr lang="en-GB" b="1" dirty="0">
                <a:solidFill>
                  <a:schemeClr val="bg1"/>
                </a:solidFill>
              </a:rPr>
              <a:t>Resources?</a:t>
            </a:r>
          </a:p>
          <a:p>
            <a:r>
              <a:rPr lang="en-GB" dirty="0">
                <a:solidFill>
                  <a:schemeClr val="bg1"/>
                </a:solidFill>
              </a:rPr>
              <a:t>Slides (and code) for morning session are available on https://github.com/DevComPsy/2021FluxCompModellingWorkshop</a:t>
            </a:r>
          </a:p>
        </p:txBody>
      </p:sp>
      <p:sp>
        <p:nvSpPr>
          <p:cNvPr id="16" name="TextBox 15">
            <a:extLst>
              <a:ext uri="{FF2B5EF4-FFF2-40B4-BE49-F238E27FC236}">
                <a16:creationId xmlns:a16="http://schemas.microsoft.com/office/drawing/2014/main" id="{01557AF8-EE5A-42BE-8D1D-798C624CECA2}"/>
              </a:ext>
            </a:extLst>
          </p:cNvPr>
          <p:cNvSpPr txBox="1"/>
          <p:nvPr/>
        </p:nvSpPr>
        <p:spPr>
          <a:xfrm>
            <a:off x="890040" y="3382433"/>
            <a:ext cx="5921460" cy="1600438"/>
          </a:xfrm>
          <a:prstGeom prst="rect">
            <a:avLst/>
          </a:prstGeom>
          <a:noFill/>
        </p:spPr>
        <p:txBody>
          <a:bodyPr wrap="square" rtlCol="0">
            <a:spAutoFit/>
          </a:bodyPr>
          <a:lstStyle/>
          <a:p>
            <a:r>
              <a:rPr lang="en-GB" b="1" dirty="0">
                <a:solidFill>
                  <a:schemeClr val="bg1"/>
                </a:solidFill>
              </a:rPr>
              <a:t>Zooms</a:t>
            </a:r>
          </a:p>
          <a:p>
            <a:pPr marL="285750" indent="-285750">
              <a:buClr>
                <a:schemeClr val="bg1"/>
              </a:buClr>
              <a:buFont typeface="Courier New" panose="02070309020205020404" pitchFamily="49" charset="0"/>
              <a:buChar char="o"/>
            </a:pPr>
            <a:r>
              <a:rPr lang="en-GB" dirty="0">
                <a:solidFill>
                  <a:schemeClr val="bg1"/>
                </a:solidFill>
              </a:rPr>
              <a:t>Morning sessions and panel session (afternoon) are in the main Zoom channel</a:t>
            </a:r>
          </a:p>
          <a:p>
            <a:pPr marL="285750" indent="-285750">
              <a:buClr>
                <a:schemeClr val="bg1"/>
              </a:buClr>
              <a:buFont typeface="Courier New" panose="02070309020205020404" pitchFamily="49" charset="0"/>
              <a:buChar char="o"/>
            </a:pPr>
            <a:r>
              <a:rPr lang="en-GB" dirty="0">
                <a:solidFill>
                  <a:schemeClr val="bg1"/>
                </a:solidFill>
              </a:rPr>
              <a:t>Tutorials are in separate Zooms – log onto these directly after the break</a:t>
            </a:r>
          </a:p>
          <a:p>
            <a:pPr marL="285750" indent="-285750">
              <a:buClr>
                <a:schemeClr val="bg1"/>
              </a:buClr>
              <a:buFont typeface="Courier New" panose="02070309020205020404" pitchFamily="49" charset="0"/>
              <a:buChar char="o"/>
            </a:pPr>
            <a:r>
              <a:rPr lang="en-GB" dirty="0">
                <a:solidFill>
                  <a:schemeClr val="bg1"/>
                </a:solidFill>
              </a:rPr>
              <a:t>‘Virtual drinks’ are in the main Zoom channel (using breakout rooms)</a:t>
            </a:r>
          </a:p>
          <a:p>
            <a:pPr marL="285750" indent="-285750">
              <a:buClr>
                <a:schemeClr val="bg1"/>
              </a:buClr>
              <a:buFont typeface="Courier New" panose="02070309020205020404" pitchFamily="49" charset="0"/>
              <a:buChar char="o"/>
            </a:pPr>
            <a:r>
              <a:rPr lang="en-GB" dirty="0">
                <a:solidFill>
                  <a:schemeClr val="bg1"/>
                </a:solidFill>
              </a:rPr>
              <a:t>Most sessions will be recorded and made (publicly) available</a:t>
            </a:r>
          </a:p>
        </p:txBody>
      </p:sp>
    </p:spTree>
    <p:extLst>
      <p:ext uri="{BB962C8B-B14F-4D97-AF65-F5344CB8AC3E}">
        <p14:creationId xmlns:p14="http://schemas.microsoft.com/office/powerpoint/2010/main" val="262320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1"/>
        <p:cNvGrpSpPr/>
        <p:nvPr/>
      </p:nvGrpSpPr>
      <p:grpSpPr>
        <a:xfrm>
          <a:off x="0" y="0"/>
          <a:ext cx="0" cy="0"/>
          <a:chOff x="0" y="0"/>
          <a:chExt cx="0" cy="0"/>
        </a:xfrm>
      </p:grpSpPr>
      <p:sp>
        <p:nvSpPr>
          <p:cNvPr id="62" name="Google Shape;62;gb80e2ae2f7_1_9"/>
          <p:cNvSpPr txBox="1">
            <a:spLocks noGrp="1"/>
          </p:cNvSpPr>
          <p:nvPr>
            <p:ph type="ctrTitle"/>
          </p:nvPr>
        </p:nvSpPr>
        <p:spPr>
          <a:xfrm>
            <a:off x="892889" y="701531"/>
            <a:ext cx="5341655"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Inspiration / further resources…</a:t>
            </a:r>
            <a:endParaRPr sz="2500" b="1" dirty="0">
              <a:solidFill>
                <a:srgbClr val="1FD0B3"/>
              </a:solidFill>
              <a:latin typeface="Volkhov"/>
              <a:ea typeface="Volkhov"/>
              <a:cs typeface="Volkhov"/>
              <a:sym typeface="Volkhov"/>
            </a:endParaRPr>
          </a:p>
        </p:txBody>
      </p:sp>
      <p:sp>
        <p:nvSpPr>
          <p:cNvPr id="63" name="Google Shape;63;gb80e2ae2f7_1_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rgbClr val="B0FEF1"/>
                </a:solidFill>
                <a:latin typeface="Roboto Mono"/>
                <a:ea typeface="Roboto Mono"/>
                <a:cs typeface="Roboto Mono"/>
                <a:sym typeface="Roboto Mono"/>
              </a:rPr>
              <a:t>Computational Model(l)</a:t>
            </a:r>
            <a:r>
              <a:rPr lang="en-GB" sz="1100" dirty="0" err="1">
                <a:solidFill>
                  <a:srgbClr val="B0FEF1"/>
                </a:solidFill>
                <a:latin typeface="Roboto Mono"/>
                <a:ea typeface="Roboto Mono"/>
                <a:cs typeface="Roboto Mono"/>
                <a:sym typeface="Roboto Mono"/>
              </a:rPr>
              <a:t>ing</a:t>
            </a:r>
            <a:r>
              <a:rPr lang="en-GB" sz="1100" dirty="0">
                <a:solidFill>
                  <a:srgbClr val="B0FEF1"/>
                </a:solidFill>
                <a:latin typeface="Roboto Mono"/>
                <a:ea typeface="Roboto Mono"/>
                <a:cs typeface="Roboto Mono"/>
                <a:sym typeface="Roboto Mono"/>
              </a:rPr>
              <a:t> in Development </a:t>
            </a:r>
            <a:endParaRPr dirty="0">
              <a:solidFill>
                <a:srgbClr val="B0FEF1"/>
              </a:solidFill>
            </a:endParaRPr>
          </a:p>
        </p:txBody>
      </p:sp>
      <p:pic>
        <p:nvPicPr>
          <p:cNvPr id="6" name="Picture 4">
            <a:extLst>
              <a:ext uri="{FF2B5EF4-FFF2-40B4-BE49-F238E27FC236}">
                <a16:creationId xmlns:a16="http://schemas.microsoft.com/office/drawing/2014/main" id="{962AC414-302D-F542-A887-3285B88E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02E1152-DB41-7B41-98DC-5E1352637AC7}"/>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9F1727DF-4AF8-714D-ACAC-22C246713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B8E1-F6CB-B742-B04D-F2993E15CE47}"/>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Thonburi" pitchFamily="2" charset="-34"/>
                  <a:ea typeface="Roboto Mono"/>
                  <a:cs typeface="Thonburi" pitchFamily="2" charset="-34"/>
                  <a:sym typeface="Roboto Mono"/>
                </a:rPr>
                <a:t>HARTLEY LAB</a:t>
              </a:r>
              <a:endParaRPr lang="en-US" sz="1000" dirty="0">
                <a:solidFill>
                  <a:schemeClr val="bg2">
                    <a:lumMod val="40000"/>
                    <a:lumOff val="60000"/>
                  </a:schemeClr>
                </a:solidFill>
                <a:latin typeface="Thonburi" pitchFamily="2" charset="-34"/>
                <a:cs typeface="Thonburi" pitchFamily="2" charset="-34"/>
              </a:endParaRPr>
            </a:p>
          </p:txBody>
        </p:sp>
      </p:grpSp>
      <p:pic>
        <p:nvPicPr>
          <p:cNvPr id="10" name="Picture 10" descr="Home - Flux Society">
            <a:extLst>
              <a:ext uri="{FF2B5EF4-FFF2-40B4-BE49-F238E27FC236}">
                <a16:creationId xmlns:a16="http://schemas.microsoft.com/office/drawing/2014/main" id="{9A517CD5-C24E-6146-9494-E6BF4E44CD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C41C11-8310-4B90-BC4D-23C29F16DE05}"/>
              </a:ext>
            </a:extLst>
          </p:cNvPr>
          <p:cNvSpPr txBox="1"/>
          <p:nvPr/>
        </p:nvSpPr>
        <p:spPr>
          <a:xfrm>
            <a:off x="892889" y="1356013"/>
            <a:ext cx="6042314" cy="2246769"/>
          </a:xfrm>
          <a:prstGeom prst="rect">
            <a:avLst/>
          </a:prstGeom>
          <a:noFill/>
        </p:spPr>
        <p:txBody>
          <a:bodyPr wrap="square" rtlCol="0">
            <a:spAutoFit/>
          </a:bodyPr>
          <a:lstStyle/>
          <a:p>
            <a:r>
              <a:rPr lang="en-GB" dirty="0">
                <a:hlinkClick r:id="rId7"/>
              </a:rPr>
              <a:t>http://www.hannekedenouden.ruhosting.nl/RLtutorial/Instructions.html</a:t>
            </a:r>
          </a:p>
          <a:p>
            <a:endParaRPr lang="en-GB" dirty="0">
              <a:hlinkClick r:id="rId7"/>
            </a:endParaRPr>
          </a:p>
          <a:p>
            <a:r>
              <a:rPr lang="en-GB" dirty="0">
                <a:hlinkClick r:id="rId7"/>
              </a:rPr>
              <a:t>https://www.rachelbedder.com/scientific-work</a:t>
            </a:r>
          </a:p>
          <a:p>
            <a:endParaRPr lang="en-GB" dirty="0">
              <a:hlinkClick r:id="rId7"/>
            </a:endParaRPr>
          </a:p>
          <a:p>
            <a:r>
              <a:rPr lang="en-GB" dirty="0">
                <a:hlinkClick r:id="rId7"/>
              </a:rPr>
              <a:t>https://github.com/AnneCollins/TenSimpleRulesModeling</a:t>
            </a:r>
          </a:p>
          <a:p>
            <a:endParaRPr lang="en-GB" dirty="0">
              <a:hlinkClick r:id="rId7"/>
            </a:endParaRPr>
          </a:p>
          <a:p>
            <a:r>
              <a:rPr lang="en-GB" dirty="0">
                <a:hlinkClick r:id="rId7"/>
              </a:rPr>
              <a:t>https://www.cpcourse.org/</a:t>
            </a:r>
            <a:endParaRPr lang="en-GB" dirty="0"/>
          </a:p>
          <a:p>
            <a:endParaRPr lang="en-GB" dirty="0">
              <a:hlinkClick r:id="rId8"/>
            </a:endParaRPr>
          </a:p>
          <a:p>
            <a:r>
              <a:rPr lang="en-GB" dirty="0">
                <a:hlinkClick r:id="rId8"/>
              </a:rPr>
              <a:t>https://www.neuromatchacademy.org/</a:t>
            </a:r>
            <a:endParaRPr lang="en-GB" dirty="0"/>
          </a:p>
          <a:p>
            <a:endParaRPr lang="en-GB" dirty="0"/>
          </a:p>
        </p:txBody>
      </p:sp>
    </p:spTree>
    <p:extLst>
      <p:ext uri="{BB962C8B-B14F-4D97-AF65-F5344CB8AC3E}">
        <p14:creationId xmlns:p14="http://schemas.microsoft.com/office/powerpoint/2010/main" val="96797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1"/>
        <p:cNvGrpSpPr/>
        <p:nvPr/>
      </p:nvGrpSpPr>
      <p:grpSpPr>
        <a:xfrm>
          <a:off x="0" y="0"/>
          <a:ext cx="0" cy="0"/>
          <a:chOff x="0" y="0"/>
          <a:chExt cx="0" cy="0"/>
        </a:xfrm>
      </p:grpSpPr>
      <p:sp>
        <p:nvSpPr>
          <p:cNvPr id="62" name="Google Shape;62;gb80e2ae2f7_1_9"/>
          <p:cNvSpPr txBox="1">
            <a:spLocks noGrp="1"/>
          </p:cNvSpPr>
          <p:nvPr>
            <p:ph type="ctrTitle"/>
          </p:nvPr>
        </p:nvSpPr>
        <p:spPr>
          <a:xfrm>
            <a:off x="892890" y="701531"/>
            <a:ext cx="389550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What today will hold</a:t>
            </a:r>
            <a:endParaRPr sz="2500" b="1" dirty="0">
              <a:solidFill>
                <a:srgbClr val="1FD0B3"/>
              </a:solidFill>
              <a:latin typeface="Volkhov"/>
              <a:ea typeface="Volkhov"/>
              <a:cs typeface="Volkhov"/>
              <a:sym typeface="Volkhov"/>
            </a:endParaRPr>
          </a:p>
        </p:txBody>
      </p:sp>
      <p:sp>
        <p:nvSpPr>
          <p:cNvPr id="63" name="Google Shape;63;gb80e2ae2f7_1_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rgbClr val="B0FEF1"/>
                </a:solidFill>
                <a:latin typeface="Roboto Mono"/>
                <a:ea typeface="Roboto Mono"/>
                <a:cs typeface="Roboto Mono"/>
                <a:sym typeface="Roboto Mono"/>
              </a:rPr>
              <a:t>Computational Model(l)</a:t>
            </a:r>
            <a:r>
              <a:rPr lang="en-GB" sz="1100" dirty="0" err="1">
                <a:solidFill>
                  <a:srgbClr val="B0FEF1"/>
                </a:solidFill>
                <a:latin typeface="Roboto Mono"/>
                <a:ea typeface="Roboto Mono"/>
                <a:cs typeface="Roboto Mono"/>
                <a:sym typeface="Roboto Mono"/>
              </a:rPr>
              <a:t>ing</a:t>
            </a:r>
            <a:r>
              <a:rPr lang="en-GB" sz="1100" dirty="0">
                <a:solidFill>
                  <a:srgbClr val="B0FEF1"/>
                </a:solidFill>
                <a:latin typeface="Roboto Mono"/>
                <a:ea typeface="Roboto Mono"/>
                <a:cs typeface="Roboto Mono"/>
                <a:sym typeface="Roboto Mono"/>
              </a:rPr>
              <a:t> in Development </a:t>
            </a:r>
            <a:endParaRPr dirty="0">
              <a:solidFill>
                <a:srgbClr val="B0FEF1"/>
              </a:solidFill>
            </a:endParaRPr>
          </a:p>
        </p:txBody>
      </p:sp>
      <p:pic>
        <p:nvPicPr>
          <p:cNvPr id="6" name="Picture 4">
            <a:extLst>
              <a:ext uri="{FF2B5EF4-FFF2-40B4-BE49-F238E27FC236}">
                <a16:creationId xmlns:a16="http://schemas.microsoft.com/office/drawing/2014/main" id="{962AC414-302D-F542-A887-3285B88E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02E1152-DB41-7B41-98DC-5E1352637AC7}"/>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9F1727DF-4AF8-714D-ACAC-22C246713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B8E1-F6CB-B742-B04D-F2993E15CE47}"/>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Thonburi" pitchFamily="2" charset="-34"/>
                  <a:ea typeface="Roboto Mono"/>
                  <a:cs typeface="Thonburi" pitchFamily="2" charset="-34"/>
                  <a:sym typeface="Roboto Mono"/>
                </a:rPr>
                <a:t>HARTLEY LAB</a:t>
              </a:r>
              <a:endParaRPr lang="en-US" sz="1000" dirty="0">
                <a:solidFill>
                  <a:schemeClr val="bg2">
                    <a:lumMod val="40000"/>
                    <a:lumOff val="60000"/>
                  </a:schemeClr>
                </a:solidFill>
                <a:latin typeface="Thonburi" pitchFamily="2" charset="-34"/>
                <a:cs typeface="Thonburi" pitchFamily="2" charset="-34"/>
              </a:endParaRPr>
            </a:p>
          </p:txBody>
        </p:sp>
      </p:grpSp>
      <p:pic>
        <p:nvPicPr>
          <p:cNvPr id="10" name="Picture 10" descr="Home - Flux Society">
            <a:extLst>
              <a:ext uri="{FF2B5EF4-FFF2-40B4-BE49-F238E27FC236}">
                <a16:creationId xmlns:a16="http://schemas.microsoft.com/office/drawing/2014/main" id="{9A517CD5-C24E-6146-9494-E6BF4E44CD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A4401A79-B358-4A8D-A636-C4D82E55C052}"/>
              </a:ext>
            </a:extLst>
          </p:cNvPr>
          <p:cNvGraphicFramePr>
            <a:graphicFrameLocks noGrp="1"/>
          </p:cNvGraphicFramePr>
          <p:nvPr/>
        </p:nvGraphicFramePr>
        <p:xfrm>
          <a:off x="283079" y="1536945"/>
          <a:ext cx="4134917" cy="3109552"/>
        </p:xfrm>
        <a:graphic>
          <a:graphicData uri="http://schemas.openxmlformats.org/drawingml/2006/table">
            <a:tbl>
              <a:tblPr/>
              <a:tblGrid>
                <a:gridCol w="502190">
                  <a:extLst>
                    <a:ext uri="{9D8B030D-6E8A-4147-A177-3AD203B41FA5}">
                      <a16:colId xmlns:a16="http://schemas.microsoft.com/office/drawing/2014/main" val="2513944846"/>
                    </a:ext>
                  </a:extLst>
                </a:gridCol>
                <a:gridCol w="3632727">
                  <a:extLst>
                    <a:ext uri="{9D8B030D-6E8A-4147-A177-3AD203B41FA5}">
                      <a16:colId xmlns:a16="http://schemas.microsoft.com/office/drawing/2014/main" val="4141581295"/>
                    </a:ext>
                  </a:extLst>
                </a:gridCol>
              </a:tblGrid>
              <a:tr h="335168">
                <a:tc>
                  <a:txBody>
                    <a:bodyPr/>
                    <a:lstStyle/>
                    <a:p>
                      <a:pPr algn="ctr" rtl="0" fontAlgn="t">
                        <a:spcBef>
                          <a:spcPts val="0"/>
                        </a:spcBef>
                        <a:spcAft>
                          <a:spcPts val="0"/>
                        </a:spcAft>
                      </a:pPr>
                      <a:r>
                        <a:rPr lang="en-GB" sz="1000" b="1" i="0" u="none" strike="noStrike">
                          <a:solidFill>
                            <a:schemeClr val="bg1"/>
                          </a:solidFill>
                          <a:effectLst/>
                          <a:latin typeface="Arial" panose="020B0604020202020204" pitchFamily="34" charset="0"/>
                        </a:rPr>
                        <a:t>time </a:t>
                      </a:r>
                      <a:endParaRPr lang="en-GB" sz="1000">
                        <a:solidFill>
                          <a:schemeClr val="bg1"/>
                        </a:solidFill>
                        <a:effectLst/>
                      </a:endParaRPr>
                    </a:p>
                    <a:p>
                      <a:pPr algn="ctr" rtl="0" fontAlgn="t">
                        <a:spcBef>
                          <a:spcPts val="0"/>
                        </a:spcBef>
                        <a:spcAft>
                          <a:spcPts val="0"/>
                        </a:spcAft>
                      </a:pPr>
                      <a:r>
                        <a:rPr lang="en-GB" sz="1000" b="1" i="0" u="none" strike="noStrike">
                          <a:solidFill>
                            <a:schemeClr val="bg1"/>
                          </a:solidFill>
                          <a:effectLst/>
                          <a:latin typeface="Arial" panose="020B0604020202020204" pitchFamily="34" charset="0"/>
                        </a:rPr>
                        <a:t>(GMT)</a:t>
                      </a:r>
                      <a:endParaRPr lang="en-GB" sz="1000">
                        <a:solidFill>
                          <a:schemeClr val="bg1"/>
                        </a:solidFill>
                        <a:effectLst/>
                      </a:endParaRPr>
                    </a:p>
                  </a:txBody>
                  <a:tcPr marL="43442" marR="43442" marT="43442" marB="43442">
                    <a:lnL>
                      <a:noFill/>
                    </a:lnL>
                    <a:lnR>
                      <a:noFill/>
                    </a:lnR>
                    <a:lnT>
                      <a:noFill/>
                    </a:lnT>
                    <a:lnB>
                      <a:noFill/>
                    </a:lnB>
                  </a:tcPr>
                </a:tc>
                <a:tc>
                  <a:txBody>
                    <a:bodyPr/>
                    <a:lstStyle/>
                    <a:p>
                      <a:pPr fontAlgn="t"/>
                      <a:br>
                        <a:rPr lang="en-GB" sz="1000">
                          <a:solidFill>
                            <a:schemeClr val="bg1"/>
                          </a:solidFill>
                          <a:effectLst/>
                        </a:rPr>
                      </a:br>
                      <a:endParaRPr lang="en-GB" sz="100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2496521465"/>
                  </a:ext>
                </a:extLst>
              </a:tr>
              <a:tr h="281450">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13:00</a:t>
                      </a: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0" i="0" u="none" strike="noStrike" dirty="0">
                          <a:solidFill>
                            <a:schemeClr val="bg1"/>
                          </a:solidFill>
                          <a:effectLst/>
                          <a:latin typeface="Arial" panose="020B0604020202020204" pitchFamily="34" charset="0"/>
                        </a:rPr>
                        <a:t>Welcome from the Organisers (Ali Cohen &amp; Tobias Hauser)</a:t>
                      </a:r>
                      <a:endParaRPr lang="en-GB" sz="1000" dirty="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2947928945"/>
                  </a:ext>
                </a:extLst>
              </a:tr>
              <a:tr h="383514">
                <a:tc>
                  <a:txBody>
                    <a:bodyPr/>
                    <a:lstStyle/>
                    <a:p>
                      <a:pPr fontAlgn="t"/>
                      <a:br>
                        <a:rPr lang="en-GB" sz="1000">
                          <a:solidFill>
                            <a:schemeClr val="bg1"/>
                          </a:solidFill>
                          <a:effectLst/>
                        </a:rPr>
                      </a:b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0" i="0" u="none" strike="noStrike" dirty="0">
                          <a:solidFill>
                            <a:schemeClr val="bg1"/>
                          </a:solidFill>
                          <a:effectLst/>
                          <a:latin typeface="Arial" panose="020B0604020202020204" pitchFamily="34" charset="0"/>
                        </a:rPr>
                        <a:t>Computational modelling in development: Past, current, and future directions (Cate Hartley)</a:t>
                      </a:r>
                      <a:endParaRPr lang="en-GB" sz="1000" dirty="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2857581957"/>
                  </a:ext>
                </a:extLst>
              </a:tr>
              <a:tr h="1506222">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13:30</a:t>
                      </a: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1" i="0" u="none" strike="noStrike" dirty="0">
                          <a:solidFill>
                            <a:schemeClr val="bg1"/>
                          </a:solidFill>
                          <a:effectLst/>
                          <a:latin typeface="Arial" panose="020B0604020202020204" pitchFamily="34" charset="0"/>
                        </a:rPr>
                        <a:t>What is Computational Modelling? </a:t>
                      </a:r>
                      <a:r>
                        <a:rPr lang="en-GB" sz="1000" b="0" i="0" u="none" strike="noStrike" dirty="0">
                          <a:solidFill>
                            <a:schemeClr val="bg1"/>
                          </a:solidFill>
                          <a:effectLst/>
                          <a:latin typeface="Arial" panose="020B0604020202020204" pitchFamily="34" charset="0"/>
                        </a:rPr>
                        <a:t>Introduction and examples</a:t>
                      </a:r>
                    </a:p>
                    <a:p>
                      <a:pPr rtl="0" fontAlgn="t">
                        <a:spcBef>
                          <a:spcPts val="0"/>
                        </a:spcBef>
                        <a:spcAft>
                          <a:spcPts val="0"/>
                        </a:spcAft>
                      </a:pPr>
                      <a:endParaRPr lang="en-GB" sz="1000" dirty="0">
                        <a:solidFill>
                          <a:schemeClr val="bg1"/>
                        </a:solidFill>
                        <a:effectLst/>
                      </a:endParaRP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1. What is a computational model and why do we use it? (</a:t>
                      </a:r>
                      <a:r>
                        <a:rPr lang="en-GB" sz="1000" b="0" i="0" u="none" strike="noStrike" dirty="0" err="1">
                          <a:solidFill>
                            <a:schemeClr val="bg1"/>
                          </a:solidFill>
                          <a:effectLst/>
                          <a:latin typeface="Arial" panose="020B0604020202020204" pitchFamily="34" charset="0"/>
                        </a:rPr>
                        <a:t>Nadescha</a:t>
                      </a:r>
                      <a:r>
                        <a:rPr lang="en-GB" sz="1000" b="0" i="0" u="none" strike="noStrike" dirty="0">
                          <a:solidFill>
                            <a:schemeClr val="bg1"/>
                          </a:solidFill>
                          <a:effectLst/>
                          <a:latin typeface="Arial" panose="020B0604020202020204" pitchFamily="34" charset="0"/>
                        </a:rPr>
                        <a:t> </a:t>
                      </a:r>
                      <a:r>
                        <a:rPr lang="en-GB" sz="1000" b="0" i="0" u="none" strike="noStrike" dirty="0" err="1">
                          <a:solidFill>
                            <a:schemeClr val="bg1"/>
                          </a:solidFill>
                          <a:effectLst/>
                          <a:latin typeface="Arial" panose="020B0604020202020204" pitchFamily="34" charset="0"/>
                        </a:rPr>
                        <a:t>Trudel</a:t>
                      </a:r>
                      <a:r>
                        <a:rPr lang="en-GB" sz="1000" b="0" i="0" u="none" strike="noStrike" dirty="0">
                          <a:solidFill>
                            <a:schemeClr val="bg1"/>
                          </a:solidFill>
                          <a:effectLst/>
                          <a:latin typeface="Arial" panose="020B0604020202020204" pitchFamily="34" charset="0"/>
                        </a:rPr>
                        <a:t> &amp; Alisa Loosen)</a:t>
                      </a: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2. How to develop a computational model? (Tricia </a:t>
                      </a:r>
                      <a:r>
                        <a:rPr lang="en-GB" sz="1000" b="0" i="0" u="none" strike="noStrike" dirty="0" err="1">
                          <a:solidFill>
                            <a:schemeClr val="bg1"/>
                          </a:solidFill>
                          <a:effectLst/>
                          <a:latin typeface="Arial" panose="020B0604020202020204" pitchFamily="34" charset="0"/>
                        </a:rPr>
                        <a:t>Seow</a:t>
                      </a:r>
                      <a:r>
                        <a:rPr lang="en-GB" sz="1000" b="0" i="0" u="none" strike="noStrike" dirty="0">
                          <a:solidFill>
                            <a:schemeClr val="bg1"/>
                          </a:solidFill>
                          <a:effectLst/>
                          <a:latin typeface="Arial" panose="020B0604020202020204" pitchFamily="34" charset="0"/>
                        </a:rPr>
                        <a:t>, Sam Hewitt, &amp; Noam </a:t>
                      </a:r>
                      <a:r>
                        <a:rPr lang="en-GB" sz="1000" b="0" i="0" u="none" strike="noStrike" dirty="0" err="1">
                          <a:solidFill>
                            <a:schemeClr val="bg1"/>
                          </a:solidFill>
                          <a:effectLst/>
                          <a:latin typeface="Arial" panose="020B0604020202020204" pitchFamily="34" charset="0"/>
                        </a:rPr>
                        <a:t>Goldway</a:t>
                      </a:r>
                      <a:r>
                        <a:rPr lang="en-GB" sz="1000" b="0" i="0" u="none" strike="noStrike" dirty="0">
                          <a:solidFill>
                            <a:schemeClr val="bg1"/>
                          </a:solidFill>
                          <a:effectLst/>
                          <a:latin typeface="Arial" panose="020B0604020202020204" pitchFamily="34" charset="0"/>
                        </a:rPr>
                        <a:t>)</a:t>
                      </a: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3. Principles of modelling and model fitting (Magda Dubois, </a:t>
                      </a:r>
                      <a:r>
                        <a:rPr lang="en-GB" sz="1000" b="0" i="0" u="none" strike="noStrike" dirty="0" err="1">
                          <a:solidFill>
                            <a:schemeClr val="bg1"/>
                          </a:solidFill>
                          <a:effectLst/>
                          <a:latin typeface="Arial" panose="020B0604020202020204" pitchFamily="34" charset="0"/>
                        </a:rPr>
                        <a:t>Naiti</a:t>
                      </a:r>
                      <a:r>
                        <a:rPr lang="en-GB" sz="1000" b="0" i="0" u="none" strike="noStrike" dirty="0">
                          <a:solidFill>
                            <a:schemeClr val="bg1"/>
                          </a:solidFill>
                          <a:effectLst/>
                          <a:latin typeface="Arial" panose="020B0604020202020204" pitchFamily="34" charset="0"/>
                        </a:rPr>
                        <a:t> Bhatt, Greer Bizzell-Hatcher, &amp; </a:t>
                      </a:r>
                      <a:r>
                        <a:rPr lang="en-GB" sz="1000" b="0" i="0" u="none" strike="noStrike" dirty="0" err="1">
                          <a:solidFill>
                            <a:schemeClr val="bg1"/>
                          </a:solidFill>
                          <a:effectLst/>
                          <a:latin typeface="Arial" panose="020B0604020202020204" pitchFamily="34" charset="0"/>
                        </a:rPr>
                        <a:t>Vasilisa</a:t>
                      </a:r>
                      <a:r>
                        <a:rPr lang="en-GB" sz="1000" b="0" i="0" u="none" strike="noStrike" dirty="0">
                          <a:solidFill>
                            <a:schemeClr val="bg1"/>
                          </a:solidFill>
                          <a:effectLst/>
                          <a:latin typeface="Arial" panose="020B0604020202020204" pitchFamily="34" charset="0"/>
                        </a:rPr>
                        <a:t> Skvortsova) </a:t>
                      </a:r>
                    </a:p>
                    <a:p>
                      <a:pPr marL="177800" indent="-177800"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4. Model comparison, selection &amp; validation (Kate </a:t>
                      </a:r>
                      <a:r>
                        <a:rPr lang="en-GB" sz="1000" b="0" i="0" u="none" strike="noStrike" dirty="0" err="1">
                          <a:solidFill>
                            <a:schemeClr val="bg1"/>
                          </a:solidFill>
                          <a:effectLst/>
                          <a:latin typeface="Arial" panose="020B0604020202020204" pitchFamily="34" charset="0"/>
                        </a:rPr>
                        <a:t>Nussenbaum</a:t>
                      </a:r>
                      <a:r>
                        <a:rPr lang="en-GB" sz="1000" b="0" i="0" u="none" strike="noStrike" dirty="0">
                          <a:solidFill>
                            <a:schemeClr val="bg1"/>
                          </a:solidFill>
                          <a:effectLst/>
                          <a:latin typeface="Arial" panose="020B0604020202020204" pitchFamily="34" charset="0"/>
                        </a:rPr>
                        <a:t>, Johanna </a:t>
                      </a:r>
                      <a:r>
                        <a:rPr lang="en-GB" sz="1000" b="0" i="0" u="none" strike="noStrike" dirty="0" err="1">
                          <a:solidFill>
                            <a:schemeClr val="bg1"/>
                          </a:solidFill>
                          <a:effectLst/>
                          <a:latin typeface="Arial" panose="020B0604020202020204" pitchFamily="34" charset="0"/>
                        </a:rPr>
                        <a:t>Habicht</a:t>
                      </a:r>
                      <a:r>
                        <a:rPr lang="en-GB" sz="1000" b="0" i="0" u="none" strike="noStrike" dirty="0">
                          <a:solidFill>
                            <a:schemeClr val="bg1"/>
                          </a:solidFill>
                          <a:effectLst/>
                          <a:latin typeface="Arial" panose="020B0604020202020204" pitchFamily="34" charset="0"/>
                        </a:rPr>
                        <a:t>, &amp; </a:t>
                      </a:r>
                      <a:r>
                        <a:rPr lang="en-GB" sz="1000" b="0" i="0" u="none" strike="noStrike" dirty="0" err="1">
                          <a:solidFill>
                            <a:schemeClr val="bg1"/>
                          </a:solidFill>
                          <a:effectLst/>
                          <a:latin typeface="Arial" panose="020B0604020202020204" pitchFamily="34" charset="0"/>
                        </a:rPr>
                        <a:t>Vasilisa</a:t>
                      </a:r>
                      <a:r>
                        <a:rPr lang="en-GB" sz="1000" b="0" i="0" u="none" strike="noStrike" dirty="0">
                          <a:solidFill>
                            <a:schemeClr val="bg1"/>
                          </a:solidFill>
                          <a:effectLst/>
                          <a:latin typeface="Arial" panose="020B0604020202020204" pitchFamily="34" charset="0"/>
                        </a:rPr>
                        <a:t> Skvortsova) </a:t>
                      </a:r>
                    </a:p>
                  </a:txBody>
                  <a:tcPr marL="43442" marR="43442" marT="43442" marB="43442">
                    <a:lnL>
                      <a:noFill/>
                    </a:lnL>
                    <a:lnR>
                      <a:noFill/>
                    </a:lnR>
                    <a:lnT>
                      <a:noFill/>
                    </a:lnT>
                    <a:lnB>
                      <a:noFill/>
                    </a:lnB>
                  </a:tcPr>
                </a:tc>
                <a:extLst>
                  <a:ext uri="{0D108BD9-81ED-4DB2-BD59-A6C34878D82A}">
                    <a16:rowId xmlns:a16="http://schemas.microsoft.com/office/drawing/2014/main" val="2739569963"/>
                  </a:ext>
                </a:extLst>
              </a:tr>
              <a:tr h="281450">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16:00</a:t>
                      </a:r>
                      <a:endParaRPr lang="en-GB" sz="1000">
                        <a:solidFill>
                          <a:schemeClr val="bg1"/>
                        </a:solidFill>
                        <a:effectLst/>
                      </a:endParaRPr>
                    </a:p>
                  </a:txBody>
                  <a:tcPr marL="43442" marR="43442" marT="43442" marB="43442">
                    <a:lnL>
                      <a:noFill/>
                    </a:lnL>
                    <a:lnR>
                      <a:noFill/>
                    </a:lnR>
                    <a:lnT>
                      <a:noFill/>
                    </a:lnT>
                    <a:lnB>
                      <a:noFill/>
                    </a:lnB>
                  </a:tcPr>
                </a:tc>
                <a:tc>
                  <a:txBody>
                    <a:bodyPr/>
                    <a:lstStyle/>
                    <a:p>
                      <a:pPr rtl="0" fontAlgn="t">
                        <a:spcBef>
                          <a:spcPts val="0"/>
                        </a:spcBef>
                        <a:spcAft>
                          <a:spcPts val="0"/>
                        </a:spcAft>
                      </a:pPr>
                      <a:r>
                        <a:rPr lang="en-GB" sz="1000" b="0" i="1" u="none" strike="noStrike" dirty="0">
                          <a:solidFill>
                            <a:schemeClr val="bg1"/>
                          </a:solidFill>
                          <a:effectLst/>
                          <a:latin typeface="Arial" panose="020B0604020202020204" pitchFamily="34" charset="0"/>
                        </a:rPr>
                        <a:t>Break</a:t>
                      </a:r>
                      <a:endParaRPr lang="en-GB" sz="1000" dirty="0">
                        <a:solidFill>
                          <a:schemeClr val="bg1"/>
                        </a:solidFill>
                        <a:effectLst/>
                      </a:endParaRPr>
                    </a:p>
                  </a:txBody>
                  <a:tcPr marL="43442" marR="43442" marT="43442" marB="43442">
                    <a:lnL>
                      <a:noFill/>
                    </a:lnL>
                    <a:lnR>
                      <a:noFill/>
                    </a:lnR>
                    <a:lnT>
                      <a:noFill/>
                    </a:lnT>
                    <a:lnB>
                      <a:noFill/>
                    </a:lnB>
                  </a:tcPr>
                </a:tc>
                <a:extLst>
                  <a:ext uri="{0D108BD9-81ED-4DB2-BD59-A6C34878D82A}">
                    <a16:rowId xmlns:a16="http://schemas.microsoft.com/office/drawing/2014/main" val="1553946899"/>
                  </a:ext>
                </a:extLst>
              </a:tr>
            </a:tbl>
          </a:graphicData>
        </a:graphic>
      </p:graphicFrame>
      <p:graphicFrame>
        <p:nvGraphicFramePr>
          <p:cNvPr id="3" name="Table 2">
            <a:extLst>
              <a:ext uri="{FF2B5EF4-FFF2-40B4-BE49-F238E27FC236}">
                <a16:creationId xmlns:a16="http://schemas.microsoft.com/office/drawing/2014/main" id="{0CA816F1-A999-444A-8F39-9051DFF165B9}"/>
              </a:ext>
            </a:extLst>
          </p:cNvPr>
          <p:cNvGraphicFramePr>
            <a:graphicFrameLocks noGrp="1"/>
          </p:cNvGraphicFramePr>
          <p:nvPr/>
        </p:nvGraphicFramePr>
        <p:xfrm>
          <a:off x="4788390" y="1925503"/>
          <a:ext cx="4252875" cy="2896394"/>
        </p:xfrm>
        <a:graphic>
          <a:graphicData uri="http://schemas.openxmlformats.org/drawingml/2006/table">
            <a:tbl>
              <a:tblPr/>
              <a:tblGrid>
                <a:gridCol w="516517">
                  <a:extLst>
                    <a:ext uri="{9D8B030D-6E8A-4147-A177-3AD203B41FA5}">
                      <a16:colId xmlns:a16="http://schemas.microsoft.com/office/drawing/2014/main" val="1280621628"/>
                    </a:ext>
                  </a:extLst>
                </a:gridCol>
                <a:gridCol w="3736358">
                  <a:extLst>
                    <a:ext uri="{9D8B030D-6E8A-4147-A177-3AD203B41FA5}">
                      <a16:colId xmlns:a16="http://schemas.microsoft.com/office/drawing/2014/main" val="1303716445"/>
                    </a:ext>
                  </a:extLst>
                </a:gridCol>
              </a:tblGrid>
              <a:tr h="1450211">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17:00</a:t>
                      </a:r>
                      <a:endParaRPr lang="en-GB" sz="1000">
                        <a:solidFill>
                          <a:schemeClr val="bg1"/>
                        </a:solidFill>
                        <a:effectLst/>
                      </a:endParaRPr>
                    </a:p>
                  </a:txBody>
                  <a:tcPr marL="55604" marR="55604" marT="55604" marB="55604">
                    <a:lnL>
                      <a:noFill/>
                    </a:lnL>
                    <a:lnR>
                      <a:noFill/>
                    </a:lnR>
                    <a:lnT>
                      <a:noFill/>
                    </a:lnT>
                    <a:lnB>
                      <a:noFill/>
                    </a:lnB>
                  </a:tcPr>
                </a:tc>
                <a:tc>
                  <a:txBody>
                    <a:bodyPr/>
                    <a:lstStyle/>
                    <a:p>
                      <a:pPr rtl="0" fontAlgn="t">
                        <a:spcBef>
                          <a:spcPts val="0"/>
                        </a:spcBef>
                        <a:spcAft>
                          <a:spcPts val="0"/>
                        </a:spcAft>
                      </a:pPr>
                      <a:r>
                        <a:rPr lang="en-GB" sz="1000" b="1" i="0" u="none" strike="noStrike" dirty="0">
                          <a:solidFill>
                            <a:schemeClr val="bg1"/>
                          </a:solidFill>
                          <a:effectLst/>
                          <a:latin typeface="Arial" panose="020B0604020202020204" pitchFamily="34" charset="0"/>
                        </a:rPr>
                        <a:t>Parallel modelling tutorials</a:t>
                      </a:r>
                      <a:r>
                        <a:rPr lang="en-GB" sz="1000" b="0" i="0" u="none" strike="noStrike" dirty="0">
                          <a:solidFill>
                            <a:schemeClr val="bg1"/>
                          </a:solidFill>
                          <a:effectLst/>
                          <a:latin typeface="Arial" panose="020B0604020202020204" pitchFamily="34" charset="0"/>
                        </a:rPr>
                        <a:t>:</a:t>
                      </a:r>
                      <a:endParaRPr lang="en-GB" sz="1000" dirty="0">
                        <a:solidFill>
                          <a:schemeClr val="bg1"/>
                        </a:solidFill>
                        <a:effectLst/>
                      </a:endParaRP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1. Inferring cognitive models of reinforcement learning from choice data (</a:t>
                      </a:r>
                      <a:r>
                        <a:rPr lang="en-GB" sz="1000" b="0" i="0" u="none" strike="noStrike" dirty="0" err="1">
                          <a:solidFill>
                            <a:schemeClr val="bg1"/>
                          </a:solidFill>
                          <a:effectLst/>
                          <a:latin typeface="Arial" panose="020B0604020202020204" pitchFamily="34" charset="0"/>
                        </a:rPr>
                        <a:t>Maël</a:t>
                      </a:r>
                      <a:r>
                        <a:rPr lang="en-GB" sz="1000" b="0" i="0" u="none" strike="noStrike" dirty="0">
                          <a:solidFill>
                            <a:schemeClr val="bg1"/>
                          </a:solidFill>
                          <a:effectLst/>
                          <a:latin typeface="Arial" panose="020B0604020202020204" pitchFamily="34" charset="0"/>
                        </a:rPr>
                        <a:t> </a:t>
                      </a:r>
                      <a:r>
                        <a:rPr lang="en-GB" sz="1000" b="0" i="0" u="none" strike="noStrike" dirty="0" err="1">
                          <a:solidFill>
                            <a:schemeClr val="bg1"/>
                          </a:solidFill>
                          <a:effectLst/>
                          <a:latin typeface="Arial" panose="020B0604020202020204" pitchFamily="34" charset="0"/>
                        </a:rPr>
                        <a:t>Lebreton</a:t>
                      </a:r>
                      <a:r>
                        <a:rPr lang="en-GB" sz="1000" b="0" i="0" u="none" strike="noStrike" dirty="0">
                          <a:solidFill>
                            <a:schemeClr val="bg1"/>
                          </a:solidFill>
                          <a:effectLst/>
                          <a:latin typeface="Arial" panose="020B0604020202020204" pitchFamily="34" charset="0"/>
                        </a:rPr>
                        <a:t> &amp; Stefano Palminteri)</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2. Computational </a:t>
                      </a:r>
                      <a:r>
                        <a:rPr lang="en-GB" sz="1000" b="0" i="0" u="none" strike="noStrike" dirty="0" err="1">
                          <a:solidFill>
                            <a:schemeClr val="bg1"/>
                          </a:solidFill>
                          <a:effectLst/>
                          <a:latin typeface="Arial" panose="020B0604020202020204" pitchFamily="34" charset="0"/>
                        </a:rPr>
                        <a:t>modeling</a:t>
                      </a:r>
                      <a:r>
                        <a:rPr lang="en-GB" sz="1000" b="0" i="0" u="none" strike="noStrike" dirty="0">
                          <a:solidFill>
                            <a:schemeClr val="bg1"/>
                          </a:solidFill>
                          <a:effectLst/>
                          <a:latin typeface="Arial" panose="020B0604020202020204" pitchFamily="34" charset="0"/>
                        </a:rPr>
                        <a:t> of goal-directed and habitual reinforcement-learning strategies (Claire </a:t>
                      </a:r>
                      <a:r>
                        <a:rPr lang="en-GB" sz="1000" b="0" i="0" u="none" strike="noStrike" dirty="0" err="1">
                          <a:solidFill>
                            <a:schemeClr val="bg1"/>
                          </a:solidFill>
                          <a:effectLst/>
                          <a:latin typeface="Arial" panose="020B0604020202020204" pitchFamily="34" charset="0"/>
                        </a:rPr>
                        <a:t>Smid</a:t>
                      </a:r>
                      <a:r>
                        <a:rPr lang="en-GB" sz="1000" b="0" i="0" u="none" strike="noStrike" dirty="0">
                          <a:solidFill>
                            <a:schemeClr val="bg1"/>
                          </a:solidFill>
                          <a:effectLst/>
                          <a:latin typeface="Arial" panose="020B0604020202020204" pitchFamily="34" charset="0"/>
                        </a:rPr>
                        <a:t> &amp; </a:t>
                      </a:r>
                      <a:r>
                        <a:rPr lang="en-GB" sz="1000" b="0" i="0" u="none" strike="noStrike" dirty="0" err="1">
                          <a:solidFill>
                            <a:schemeClr val="bg1"/>
                          </a:solidFill>
                          <a:effectLst/>
                          <a:latin typeface="Arial" panose="020B0604020202020204" pitchFamily="34" charset="0"/>
                        </a:rPr>
                        <a:t>Wouter</a:t>
                      </a:r>
                      <a:r>
                        <a:rPr lang="en-GB" sz="1000" b="0" i="0" u="none" strike="noStrike" dirty="0">
                          <a:solidFill>
                            <a:schemeClr val="bg1"/>
                          </a:solidFill>
                          <a:effectLst/>
                          <a:latin typeface="Arial" panose="020B0604020202020204" pitchFamily="34" charset="0"/>
                        </a:rPr>
                        <a:t> Kool)</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3. Computational models of human gaze data (Angela </a:t>
                      </a:r>
                      <a:r>
                        <a:rPr lang="en-GB" sz="1000" b="0" i="0" u="none" strike="noStrike" dirty="0" err="1">
                          <a:solidFill>
                            <a:schemeClr val="bg1"/>
                          </a:solidFill>
                          <a:effectLst/>
                          <a:latin typeface="Arial" panose="020B0604020202020204" pitchFamily="34" charset="0"/>
                        </a:rPr>
                        <a:t>Radulescu</a:t>
                      </a:r>
                      <a:r>
                        <a:rPr lang="en-GB" sz="1000" b="0" i="0" u="none" strike="noStrike" dirty="0">
                          <a:solidFill>
                            <a:schemeClr val="bg1"/>
                          </a:solidFill>
                          <a:effectLst/>
                          <a:latin typeface="Arial" panose="020B0604020202020204" pitchFamily="34" charset="0"/>
                        </a:rPr>
                        <a:t>)</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4. Uncovering heterogeneity in preferences and </a:t>
                      </a:r>
                      <a:r>
                        <a:rPr lang="en-GB" sz="1000" b="0" i="0" u="none" strike="noStrike" dirty="0" err="1">
                          <a:solidFill>
                            <a:schemeClr val="bg1"/>
                          </a:solidFill>
                          <a:effectLst/>
                          <a:latin typeface="Arial" panose="020B0604020202020204" pitchFamily="34" charset="0"/>
                        </a:rPr>
                        <a:t>behavior</a:t>
                      </a:r>
                      <a:r>
                        <a:rPr lang="en-GB" sz="1000" b="0" i="0" u="none" strike="noStrike" dirty="0">
                          <a:solidFill>
                            <a:schemeClr val="bg1"/>
                          </a:solidFill>
                          <a:effectLst/>
                          <a:latin typeface="Arial" panose="020B0604020202020204" pitchFamily="34" charset="0"/>
                        </a:rPr>
                        <a:t> with finite mixture models (Adrian </a:t>
                      </a:r>
                      <a:r>
                        <a:rPr lang="en-GB" sz="1000" b="0" i="0" u="none" strike="noStrike" dirty="0" err="1">
                          <a:solidFill>
                            <a:schemeClr val="bg1"/>
                          </a:solidFill>
                          <a:effectLst/>
                          <a:latin typeface="Arial" panose="020B0604020202020204" pitchFamily="34" charset="0"/>
                        </a:rPr>
                        <a:t>Bruhin</a:t>
                      </a:r>
                      <a:r>
                        <a:rPr lang="en-GB" sz="1000" b="0" i="0" u="none" strike="noStrike" dirty="0">
                          <a:solidFill>
                            <a:schemeClr val="bg1"/>
                          </a:solidFill>
                          <a:effectLst/>
                          <a:latin typeface="Arial" panose="020B0604020202020204" pitchFamily="34" charset="0"/>
                        </a:rPr>
                        <a:t>)</a:t>
                      </a:r>
                    </a:p>
                    <a:p>
                      <a:pPr marL="182563" indent="-182563" rtl="0" fontAlgn="base">
                        <a:spcBef>
                          <a:spcPts val="0"/>
                        </a:spcBef>
                        <a:spcAft>
                          <a:spcPts val="0"/>
                        </a:spcAft>
                        <a:buFont typeface="+mj-lt"/>
                        <a:buNone/>
                      </a:pPr>
                      <a:r>
                        <a:rPr lang="en-GB" sz="1000" b="0" i="0" u="none" strike="noStrike" dirty="0">
                          <a:solidFill>
                            <a:schemeClr val="bg1"/>
                          </a:solidFill>
                          <a:effectLst/>
                          <a:latin typeface="Arial" panose="020B0604020202020204" pitchFamily="34" charset="0"/>
                        </a:rPr>
                        <a:t>5. An introduction to drift diffusion </a:t>
                      </a:r>
                      <a:r>
                        <a:rPr lang="en-GB" sz="1000" b="0" i="0" u="none" strike="noStrike" dirty="0" err="1">
                          <a:solidFill>
                            <a:schemeClr val="bg1"/>
                          </a:solidFill>
                          <a:effectLst/>
                          <a:latin typeface="Arial" panose="020B0604020202020204" pitchFamily="34" charset="0"/>
                        </a:rPr>
                        <a:t>modeling</a:t>
                      </a:r>
                      <a:r>
                        <a:rPr lang="en-GB" sz="1000" b="0" i="0" u="none" strike="noStrike" dirty="0">
                          <a:solidFill>
                            <a:schemeClr val="bg1"/>
                          </a:solidFill>
                          <a:effectLst/>
                          <a:latin typeface="Arial" panose="020B0604020202020204" pitchFamily="34" charset="0"/>
                        </a:rPr>
                        <a:t> (</a:t>
                      </a:r>
                      <a:r>
                        <a:rPr lang="en-GB" sz="1000" b="0" i="0" u="none" strike="noStrike" dirty="0" err="1">
                          <a:solidFill>
                            <a:schemeClr val="bg1"/>
                          </a:solidFill>
                          <a:effectLst/>
                          <a:latin typeface="Arial" panose="020B0604020202020204" pitchFamily="34" charset="0"/>
                        </a:rPr>
                        <a:t>Wenjia</a:t>
                      </a:r>
                      <a:r>
                        <a:rPr lang="en-GB" sz="1000" b="0" i="0" u="none" strike="noStrike" dirty="0">
                          <a:solidFill>
                            <a:schemeClr val="bg1"/>
                          </a:solidFill>
                          <a:effectLst/>
                          <a:latin typeface="Arial" panose="020B0604020202020204" pitchFamily="34" charset="0"/>
                        </a:rPr>
                        <a:t> Joyce Zhao &amp; Ian </a:t>
                      </a:r>
                      <a:r>
                        <a:rPr lang="en-GB" sz="1000" b="0" i="0" u="none" strike="noStrike" dirty="0" err="1">
                          <a:solidFill>
                            <a:schemeClr val="bg1"/>
                          </a:solidFill>
                          <a:effectLst/>
                          <a:latin typeface="Arial" panose="020B0604020202020204" pitchFamily="34" charset="0"/>
                        </a:rPr>
                        <a:t>Krajbich</a:t>
                      </a:r>
                      <a:r>
                        <a:rPr lang="en-GB" sz="1000" b="0" i="0" u="none" strike="noStrike" dirty="0">
                          <a:solidFill>
                            <a:schemeClr val="bg1"/>
                          </a:solidFill>
                          <a:effectLst/>
                          <a:latin typeface="Arial" panose="020B0604020202020204" pitchFamily="34" charset="0"/>
                        </a:rPr>
                        <a:t>)</a:t>
                      </a:r>
                    </a:p>
                  </a:txBody>
                  <a:tcPr marL="55604" marR="55604" marT="55604" marB="55604">
                    <a:lnL>
                      <a:noFill/>
                    </a:lnL>
                    <a:lnR>
                      <a:noFill/>
                    </a:lnR>
                    <a:lnT>
                      <a:noFill/>
                    </a:lnT>
                    <a:lnB>
                      <a:noFill/>
                    </a:lnB>
                  </a:tcPr>
                </a:tc>
                <a:extLst>
                  <a:ext uri="{0D108BD9-81ED-4DB2-BD59-A6C34878D82A}">
                    <a16:rowId xmlns:a16="http://schemas.microsoft.com/office/drawing/2014/main" val="2038174414"/>
                  </a:ext>
                </a:extLst>
              </a:tr>
              <a:tr h="551590">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19:00</a:t>
                      </a:r>
                      <a:endParaRPr lang="en-GB" sz="1000">
                        <a:solidFill>
                          <a:schemeClr val="bg1"/>
                        </a:solidFill>
                        <a:effectLst/>
                      </a:endParaRPr>
                    </a:p>
                  </a:txBody>
                  <a:tcPr marL="55604" marR="55604" marT="55604" marB="55604">
                    <a:lnL>
                      <a:noFill/>
                    </a:lnL>
                    <a:lnR>
                      <a:noFill/>
                    </a:lnR>
                    <a:lnT>
                      <a:noFill/>
                    </a:lnT>
                    <a:lnB>
                      <a:noFill/>
                    </a:lnB>
                  </a:tcPr>
                </a:tc>
                <a:tc>
                  <a:txBody>
                    <a:bodyPr/>
                    <a:lstStyle/>
                    <a:p>
                      <a:pPr rtl="0" fontAlgn="t">
                        <a:spcBef>
                          <a:spcPts val="0"/>
                        </a:spcBef>
                        <a:spcAft>
                          <a:spcPts val="0"/>
                        </a:spcAft>
                      </a:pPr>
                      <a:r>
                        <a:rPr lang="en-GB" sz="1000" b="0" i="0" u="none" strike="noStrike">
                          <a:solidFill>
                            <a:schemeClr val="bg1"/>
                          </a:solidFill>
                          <a:effectLst/>
                          <a:latin typeface="Arial" panose="020B0604020202020204" pitchFamily="34" charset="0"/>
                        </a:rPr>
                        <a:t>Panel discussion: Promises and Pitfalls in Developmental Computational Modelling</a:t>
                      </a:r>
                      <a:endParaRPr lang="en-GB" sz="1000">
                        <a:solidFill>
                          <a:schemeClr val="bg1"/>
                        </a:solidFill>
                        <a:effectLst/>
                      </a:endParaRPr>
                    </a:p>
                  </a:txBody>
                  <a:tcPr marL="55604" marR="55604" marT="55604" marB="55604">
                    <a:lnL>
                      <a:noFill/>
                    </a:lnL>
                    <a:lnR>
                      <a:noFill/>
                    </a:lnR>
                    <a:lnT>
                      <a:noFill/>
                    </a:lnT>
                    <a:lnB>
                      <a:noFill/>
                    </a:lnB>
                  </a:tcPr>
                </a:tc>
                <a:extLst>
                  <a:ext uri="{0D108BD9-81ED-4DB2-BD59-A6C34878D82A}">
                    <a16:rowId xmlns:a16="http://schemas.microsoft.com/office/drawing/2014/main" val="1055848508"/>
                  </a:ext>
                </a:extLst>
              </a:tr>
              <a:tr h="404796">
                <a:tc>
                  <a:txBody>
                    <a:bodyPr/>
                    <a:lstStyle/>
                    <a:p>
                      <a:pPr algn="ctr" rtl="0" fontAlgn="t">
                        <a:spcBef>
                          <a:spcPts val="0"/>
                        </a:spcBef>
                        <a:spcAft>
                          <a:spcPts val="0"/>
                        </a:spcAft>
                      </a:pPr>
                      <a:r>
                        <a:rPr lang="en-GB" sz="1000" b="0" i="0" u="none" strike="noStrike">
                          <a:solidFill>
                            <a:schemeClr val="bg1"/>
                          </a:solidFill>
                          <a:effectLst/>
                          <a:latin typeface="Arial" panose="020B0604020202020204" pitchFamily="34" charset="0"/>
                        </a:rPr>
                        <a:t>19:30</a:t>
                      </a:r>
                      <a:endParaRPr lang="en-GB" sz="1000">
                        <a:solidFill>
                          <a:schemeClr val="bg1"/>
                        </a:solidFill>
                        <a:effectLst/>
                      </a:endParaRPr>
                    </a:p>
                  </a:txBody>
                  <a:tcPr marL="55604" marR="55604" marT="55604" marB="55604">
                    <a:lnL>
                      <a:noFill/>
                    </a:lnL>
                    <a:lnR>
                      <a:noFill/>
                    </a:lnR>
                    <a:lnT>
                      <a:noFill/>
                    </a:lnT>
                    <a:lnB>
                      <a:noFill/>
                    </a:lnB>
                  </a:tcPr>
                </a:tc>
                <a:tc>
                  <a:txBody>
                    <a:bodyPr/>
                    <a:lstStyle/>
                    <a:p>
                      <a:pPr rtl="0" fontAlgn="t">
                        <a:spcBef>
                          <a:spcPts val="0"/>
                        </a:spcBef>
                        <a:spcAft>
                          <a:spcPts val="0"/>
                        </a:spcAft>
                      </a:pPr>
                      <a:r>
                        <a:rPr lang="en-GB" sz="1000" b="0" i="0" u="none" strike="noStrike" dirty="0">
                          <a:solidFill>
                            <a:schemeClr val="bg1"/>
                          </a:solidFill>
                          <a:effectLst/>
                          <a:latin typeface="Arial" panose="020B0604020202020204" pitchFamily="34" charset="0"/>
                        </a:rPr>
                        <a:t>virtual drinks / find-a-modeler &amp; find-an-experimentalist session</a:t>
                      </a:r>
                      <a:endParaRPr lang="en-GB" sz="1000" dirty="0">
                        <a:solidFill>
                          <a:schemeClr val="bg1"/>
                        </a:solidFill>
                        <a:effectLst/>
                      </a:endParaRPr>
                    </a:p>
                  </a:txBody>
                  <a:tcPr marL="55604" marR="55604" marT="55604" marB="55604">
                    <a:lnL>
                      <a:noFill/>
                    </a:lnL>
                    <a:lnR>
                      <a:noFill/>
                    </a:lnR>
                    <a:lnT>
                      <a:noFill/>
                    </a:lnT>
                    <a:lnB>
                      <a:noFill/>
                    </a:lnB>
                  </a:tcPr>
                </a:tc>
                <a:extLst>
                  <a:ext uri="{0D108BD9-81ED-4DB2-BD59-A6C34878D82A}">
                    <a16:rowId xmlns:a16="http://schemas.microsoft.com/office/drawing/2014/main" val="3220440825"/>
                  </a:ext>
                </a:extLst>
              </a:tr>
            </a:tbl>
          </a:graphicData>
        </a:graphic>
      </p:graphicFrame>
    </p:spTree>
    <p:extLst>
      <p:ext uri="{BB962C8B-B14F-4D97-AF65-F5344CB8AC3E}">
        <p14:creationId xmlns:p14="http://schemas.microsoft.com/office/powerpoint/2010/main" val="182555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53"/>
        <p:cNvGrpSpPr/>
        <p:nvPr/>
      </p:nvGrpSpPr>
      <p:grpSpPr>
        <a:xfrm>
          <a:off x="0" y="0"/>
          <a:ext cx="0" cy="0"/>
          <a:chOff x="0" y="0"/>
          <a:chExt cx="0" cy="0"/>
        </a:xfrm>
      </p:grpSpPr>
      <p:sp>
        <p:nvSpPr>
          <p:cNvPr id="54" name="Google Shape;54;gb80e2ae2e5_0_0"/>
          <p:cNvSpPr txBox="1">
            <a:spLocks noGrp="1"/>
          </p:cNvSpPr>
          <p:nvPr>
            <p:ph type="ctrTitle"/>
          </p:nvPr>
        </p:nvSpPr>
        <p:spPr>
          <a:xfrm>
            <a:off x="914401" y="1408534"/>
            <a:ext cx="7917900" cy="20526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90000"/>
              </a:lnSpc>
              <a:spcBef>
                <a:spcPts val="0"/>
              </a:spcBef>
              <a:spcAft>
                <a:spcPts val="0"/>
              </a:spcAft>
              <a:buSzPts val="5200"/>
              <a:buNone/>
            </a:pPr>
            <a:r>
              <a:rPr lang="en" sz="4700" b="1" dirty="0">
                <a:solidFill>
                  <a:srgbClr val="1FD0B3"/>
                </a:solidFill>
                <a:latin typeface="Volkhov"/>
                <a:ea typeface="Volkhov"/>
                <a:cs typeface="Volkhov"/>
                <a:sym typeface="Volkhov"/>
              </a:rPr>
              <a:t>What is</a:t>
            </a:r>
            <a:br>
              <a:rPr lang="en" sz="4700" b="1" dirty="0">
                <a:solidFill>
                  <a:srgbClr val="1FD0B3"/>
                </a:solidFill>
                <a:latin typeface="Volkhov"/>
                <a:ea typeface="Volkhov"/>
                <a:cs typeface="Volkhov"/>
                <a:sym typeface="Volkhov"/>
              </a:rPr>
            </a:br>
            <a:r>
              <a:rPr lang="en" sz="4700" b="1" dirty="0">
                <a:solidFill>
                  <a:srgbClr val="1FD0B3"/>
                </a:solidFill>
                <a:latin typeface="Volkhov"/>
                <a:ea typeface="Volkhov"/>
                <a:cs typeface="Volkhov"/>
                <a:sym typeface="Volkhov"/>
              </a:rPr>
              <a:t>Computational Model(l)ing?</a:t>
            </a:r>
            <a:endParaRPr sz="6700" b="1" dirty="0">
              <a:solidFill>
                <a:srgbClr val="1FD0B3"/>
              </a:solidFill>
              <a:latin typeface="Volkhov"/>
              <a:ea typeface="Volkhov"/>
              <a:cs typeface="Volkhov"/>
              <a:sym typeface="Volkhov"/>
            </a:endParaRPr>
          </a:p>
        </p:txBody>
      </p:sp>
      <p:sp>
        <p:nvSpPr>
          <p:cNvPr id="56" name="Google Shape;56;gb80e2ae2e5_0_0"/>
          <p:cNvSpPr txBox="1"/>
          <p:nvPr/>
        </p:nvSpPr>
        <p:spPr>
          <a:xfrm>
            <a:off x="838200" y="477525"/>
            <a:ext cx="33906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Session 1</a:t>
            </a:r>
            <a:endParaRPr dirty="0">
              <a:solidFill>
                <a:srgbClr val="B0FEF1"/>
              </a:solidFill>
            </a:endParaRPr>
          </a:p>
        </p:txBody>
      </p:sp>
      <p:sp>
        <p:nvSpPr>
          <p:cNvPr id="57" name="Google Shape;57;gb80e2ae2e5_0_0"/>
          <p:cNvSpPr txBox="1"/>
          <p:nvPr/>
        </p:nvSpPr>
        <p:spPr>
          <a:xfrm>
            <a:off x="860601" y="4320700"/>
            <a:ext cx="4056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dirty="0">
                <a:solidFill>
                  <a:srgbClr val="B0FEF1"/>
                </a:solidFill>
                <a:latin typeface="Roboto Mono"/>
                <a:ea typeface="Roboto Mono"/>
                <a:cs typeface="Roboto Mono"/>
                <a:sym typeface="Roboto Mono"/>
              </a:rPr>
              <a:t>Hartley &amp; Hauser Labs</a:t>
            </a:r>
            <a:endParaRPr dirty="0">
              <a:solidFill>
                <a:srgbClr val="B0FEF1"/>
              </a:solidFill>
            </a:endParaRPr>
          </a:p>
        </p:txBody>
      </p:sp>
      <p:pic>
        <p:nvPicPr>
          <p:cNvPr id="1028" name="Picture 4">
            <a:extLst>
              <a:ext uri="{FF2B5EF4-FFF2-40B4-BE49-F238E27FC236}">
                <a16:creationId xmlns:a16="http://schemas.microsoft.com/office/drawing/2014/main" id="{E116F78E-0E2C-BF48-84BD-964E50D76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D70315F-828C-1B47-8AA9-AE98393A6207}"/>
              </a:ext>
            </a:extLst>
          </p:cNvPr>
          <p:cNvGrpSpPr/>
          <p:nvPr/>
        </p:nvGrpSpPr>
        <p:grpSpPr>
          <a:xfrm>
            <a:off x="7585809" y="128476"/>
            <a:ext cx="1494845" cy="816097"/>
            <a:chOff x="7663063" y="164557"/>
            <a:chExt cx="1494845" cy="838997"/>
          </a:xfrm>
        </p:grpSpPr>
        <p:pic>
          <p:nvPicPr>
            <p:cNvPr id="1026" name="Picture 2" descr="Picture">
              <a:extLst>
                <a:ext uri="{FF2B5EF4-FFF2-40B4-BE49-F238E27FC236}">
                  <a16:creationId xmlns:a16="http://schemas.microsoft.com/office/drawing/2014/main" id="{492418DF-6C8D-2841-9A64-34564EBFE5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DD4B318-5360-7B4A-B58B-67B045EFFEDF}"/>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Helvetica" pitchFamily="2" charset="0"/>
                  <a:ea typeface="Roboto Mono"/>
                  <a:cs typeface="Thonburi" pitchFamily="2" charset="-34"/>
                  <a:sym typeface="Roboto Mono"/>
                </a:rPr>
                <a:t>HARTLEY LAB</a:t>
              </a:r>
              <a:endParaRPr lang="en-US" sz="1000" dirty="0">
                <a:solidFill>
                  <a:schemeClr val="bg2">
                    <a:lumMod val="40000"/>
                    <a:lumOff val="60000"/>
                  </a:schemeClr>
                </a:solidFill>
                <a:latin typeface="Helvetica" pitchFamily="2" charset="0"/>
                <a:cs typeface="Thonburi" pitchFamily="2" charset="-34"/>
              </a:endParaRPr>
            </a:p>
          </p:txBody>
        </p:sp>
      </p:grpSp>
      <p:pic>
        <p:nvPicPr>
          <p:cNvPr id="1034" name="Picture 10" descr="Home - Flux Society">
            <a:extLst>
              <a:ext uri="{FF2B5EF4-FFF2-40B4-BE49-F238E27FC236}">
                <a16:creationId xmlns:a16="http://schemas.microsoft.com/office/drawing/2014/main" id="{78C51223-726E-B34A-B694-ADE2ECD266B9}"/>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90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1"/>
        <p:cNvGrpSpPr/>
        <p:nvPr/>
      </p:nvGrpSpPr>
      <p:grpSpPr>
        <a:xfrm>
          <a:off x="0" y="0"/>
          <a:ext cx="0" cy="0"/>
          <a:chOff x="0" y="0"/>
          <a:chExt cx="0" cy="0"/>
        </a:xfrm>
      </p:grpSpPr>
      <p:sp>
        <p:nvSpPr>
          <p:cNvPr id="62" name="Google Shape;62;gb80e2ae2f7_1_9"/>
          <p:cNvSpPr txBox="1">
            <a:spLocks noGrp="1"/>
          </p:cNvSpPr>
          <p:nvPr>
            <p:ph type="ctrTitle"/>
          </p:nvPr>
        </p:nvSpPr>
        <p:spPr>
          <a:xfrm>
            <a:off x="892890" y="701531"/>
            <a:ext cx="5973300"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GB" sz="2500" b="1" dirty="0">
                <a:solidFill>
                  <a:srgbClr val="1FD0B3"/>
                </a:solidFill>
                <a:latin typeface="Volkhov"/>
                <a:ea typeface="Volkhov"/>
                <a:cs typeface="Volkhov"/>
                <a:sym typeface="Volkhov"/>
              </a:rPr>
              <a:t>What is Computational Modelling? </a:t>
            </a:r>
            <a:endParaRPr sz="2500" b="1" dirty="0">
              <a:solidFill>
                <a:srgbClr val="1FD0B3"/>
              </a:solidFill>
              <a:latin typeface="Volkhov"/>
              <a:ea typeface="Volkhov"/>
              <a:cs typeface="Volkhov"/>
              <a:sym typeface="Volkhov"/>
            </a:endParaRPr>
          </a:p>
        </p:txBody>
      </p:sp>
      <p:sp>
        <p:nvSpPr>
          <p:cNvPr id="63" name="Google Shape;63;gb80e2ae2f7_1_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rgbClr val="B0FEF1"/>
                </a:solidFill>
                <a:latin typeface="Roboto Mono"/>
                <a:ea typeface="Roboto Mono"/>
                <a:cs typeface="Roboto Mono"/>
                <a:sym typeface="Roboto Mono"/>
              </a:rPr>
              <a:t>Computational Model(l)</a:t>
            </a:r>
            <a:r>
              <a:rPr lang="en-GB" sz="1100" dirty="0" err="1">
                <a:solidFill>
                  <a:srgbClr val="B0FEF1"/>
                </a:solidFill>
                <a:latin typeface="Roboto Mono"/>
                <a:ea typeface="Roboto Mono"/>
                <a:cs typeface="Roboto Mono"/>
                <a:sym typeface="Roboto Mono"/>
              </a:rPr>
              <a:t>ing</a:t>
            </a:r>
            <a:r>
              <a:rPr lang="en-GB" sz="1100" dirty="0">
                <a:solidFill>
                  <a:srgbClr val="B0FEF1"/>
                </a:solidFill>
                <a:latin typeface="Roboto Mono"/>
                <a:ea typeface="Roboto Mono"/>
                <a:cs typeface="Roboto Mono"/>
                <a:sym typeface="Roboto Mono"/>
              </a:rPr>
              <a:t> in Development </a:t>
            </a:r>
            <a:endParaRPr dirty="0">
              <a:solidFill>
                <a:srgbClr val="B0FEF1"/>
              </a:solidFill>
            </a:endParaRPr>
          </a:p>
        </p:txBody>
      </p:sp>
      <p:pic>
        <p:nvPicPr>
          <p:cNvPr id="6" name="Picture 4">
            <a:extLst>
              <a:ext uri="{FF2B5EF4-FFF2-40B4-BE49-F238E27FC236}">
                <a16:creationId xmlns:a16="http://schemas.microsoft.com/office/drawing/2014/main" id="{962AC414-302D-F542-A887-3285B88E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02E1152-DB41-7B41-98DC-5E1352637AC7}"/>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9F1727DF-4AF8-714D-ACAC-22C246713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B8E1-F6CB-B742-B04D-F2993E15CE47}"/>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Thonburi" pitchFamily="2" charset="-34"/>
                  <a:ea typeface="Roboto Mono"/>
                  <a:cs typeface="Thonburi" pitchFamily="2" charset="-34"/>
                  <a:sym typeface="Roboto Mono"/>
                </a:rPr>
                <a:t>HARTLEY LAB</a:t>
              </a:r>
              <a:endParaRPr lang="en-US" sz="1000" dirty="0">
                <a:solidFill>
                  <a:schemeClr val="bg2">
                    <a:lumMod val="40000"/>
                    <a:lumOff val="60000"/>
                  </a:schemeClr>
                </a:solidFill>
                <a:latin typeface="Thonburi" pitchFamily="2" charset="-34"/>
                <a:cs typeface="Thonburi" pitchFamily="2" charset="-34"/>
              </a:endParaRPr>
            </a:p>
          </p:txBody>
        </p:sp>
      </p:grpSp>
      <p:pic>
        <p:nvPicPr>
          <p:cNvPr id="10" name="Picture 10" descr="Home - Flux Society">
            <a:extLst>
              <a:ext uri="{FF2B5EF4-FFF2-40B4-BE49-F238E27FC236}">
                <a16:creationId xmlns:a16="http://schemas.microsoft.com/office/drawing/2014/main" id="{9A517CD5-C24E-6146-9494-E6BF4E44CD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5864CE8-34BC-432B-A444-947B04A911D0}"/>
              </a:ext>
            </a:extLst>
          </p:cNvPr>
          <p:cNvSpPr txBox="1"/>
          <p:nvPr/>
        </p:nvSpPr>
        <p:spPr>
          <a:xfrm>
            <a:off x="892890" y="1473294"/>
            <a:ext cx="6385214" cy="2893100"/>
          </a:xfrm>
          <a:prstGeom prst="rect">
            <a:avLst/>
          </a:prstGeom>
          <a:noFill/>
        </p:spPr>
        <p:txBody>
          <a:bodyPr wrap="square">
            <a:spAutoFit/>
          </a:bodyPr>
          <a:lstStyle/>
          <a:p>
            <a:pPr rtl="0" fontAlgn="t">
              <a:spcBef>
                <a:spcPts val="0"/>
              </a:spcBef>
              <a:spcAft>
                <a:spcPts val="0"/>
              </a:spcAft>
            </a:pPr>
            <a:r>
              <a:rPr lang="en-GB" sz="1400" b="1" i="0" u="none" strike="noStrike" dirty="0">
                <a:solidFill>
                  <a:schemeClr val="bg1"/>
                </a:solidFill>
                <a:effectLst/>
                <a:latin typeface="Arial" panose="020B0604020202020204" pitchFamily="34" charset="0"/>
              </a:rPr>
              <a:t>Introduction and examples</a:t>
            </a:r>
          </a:p>
          <a:p>
            <a:pPr rtl="0" fontAlgn="t">
              <a:spcBef>
                <a:spcPts val="0"/>
              </a:spcBef>
              <a:spcAft>
                <a:spcPts val="0"/>
              </a:spcAft>
            </a:pPr>
            <a:endParaRPr lang="en-GB" sz="1400" dirty="0">
              <a:solidFill>
                <a:schemeClr val="bg1"/>
              </a:solidFill>
              <a:effectLst/>
            </a:endParaRPr>
          </a:p>
          <a:p>
            <a:pPr marL="177800" indent="-177800" rtl="0" fontAlgn="base">
              <a:spcBef>
                <a:spcPts val="0"/>
              </a:spcBef>
              <a:spcAft>
                <a:spcPts val="0"/>
              </a:spcAft>
              <a:buFont typeface="+mj-lt"/>
              <a:buNone/>
            </a:pPr>
            <a:r>
              <a:rPr lang="en-GB" sz="1400" b="0" i="0" u="none" strike="noStrike" dirty="0">
                <a:solidFill>
                  <a:schemeClr val="bg1"/>
                </a:solidFill>
                <a:effectLst/>
                <a:latin typeface="Arial" panose="020B0604020202020204" pitchFamily="34" charset="0"/>
              </a:rPr>
              <a:t>1. </a:t>
            </a:r>
            <a:r>
              <a:rPr lang="en-GB" sz="1400" b="1" i="0" u="none" strike="noStrike" dirty="0">
                <a:solidFill>
                  <a:schemeClr val="bg1"/>
                </a:solidFill>
                <a:effectLst/>
                <a:latin typeface="Arial" panose="020B0604020202020204" pitchFamily="34" charset="0"/>
              </a:rPr>
              <a:t>What is a computational model and why do we use it? </a:t>
            </a:r>
            <a:r>
              <a:rPr lang="en-GB" sz="1400" b="0" i="0" u="none" strike="noStrike" dirty="0">
                <a:solidFill>
                  <a:schemeClr val="bg1"/>
                </a:solidFill>
                <a:effectLst/>
                <a:latin typeface="Arial" panose="020B0604020202020204" pitchFamily="34" charset="0"/>
              </a:rPr>
              <a:t>(</a:t>
            </a:r>
            <a:r>
              <a:rPr lang="en-GB" sz="1400" b="0" i="0" u="none" strike="noStrike" dirty="0" err="1">
                <a:solidFill>
                  <a:schemeClr val="bg1"/>
                </a:solidFill>
                <a:effectLst/>
                <a:latin typeface="Arial" panose="020B0604020202020204" pitchFamily="34" charset="0"/>
              </a:rPr>
              <a:t>Nadescha</a:t>
            </a:r>
            <a:r>
              <a:rPr lang="en-GB" sz="1400" b="0" i="0" u="none" strike="noStrike" dirty="0">
                <a:solidFill>
                  <a:schemeClr val="bg1"/>
                </a:solidFill>
                <a:effectLst/>
                <a:latin typeface="Arial" panose="020B0604020202020204" pitchFamily="34" charset="0"/>
              </a:rPr>
              <a:t> </a:t>
            </a:r>
            <a:r>
              <a:rPr lang="en-GB" sz="1400" b="0" i="0" u="none" strike="noStrike" dirty="0" err="1">
                <a:solidFill>
                  <a:schemeClr val="bg1"/>
                </a:solidFill>
                <a:effectLst/>
                <a:latin typeface="Arial" panose="020B0604020202020204" pitchFamily="34" charset="0"/>
              </a:rPr>
              <a:t>Trudel</a:t>
            </a:r>
            <a:r>
              <a:rPr lang="en-GB" sz="1400" b="0" i="0" u="none" strike="noStrike" dirty="0">
                <a:solidFill>
                  <a:schemeClr val="bg1"/>
                </a:solidFill>
                <a:effectLst/>
                <a:latin typeface="Arial" panose="020B0604020202020204" pitchFamily="34" charset="0"/>
              </a:rPr>
              <a:t> &amp; Alisa Loosen)</a:t>
            </a:r>
          </a:p>
          <a:p>
            <a:pPr marL="177800" indent="-177800" rtl="0" fontAlgn="base">
              <a:spcBef>
                <a:spcPts val="0"/>
              </a:spcBef>
              <a:spcAft>
                <a:spcPts val="0"/>
              </a:spcAft>
              <a:buFont typeface="+mj-lt"/>
              <a:buNone/>
            </a:pPr>
            <a:endParaRPr lang="en-GB" sz="1400" b="0" i="0" u="none" strike="noStrike" dirty="0">
              <a:solidFill>
                <a:schemeClr val="bg1"/>
              </a:solidFill>
              <a:effectLst/>
              <a:latin typeface="Arial" panose="020B0604020202020204" pitchFamily="34" charset="0"/>
            </a:endParaRPr>
          </a:p>
          <a:p>
            <a:pPr marL="177800" indent="-177800" rtl="0" fontAlgn="base">
              <a:spcBef>
                <a:spcPts val="0"/>
              </a:spcBef>
              <a:spcAft>
                <a:spcPts val="0"/>
              </a:spcAft>
              <a:buFont typeface="+mj-lt"/>
              <a:buNone/>
            </a:pPr>
            <a:r>
              <a:rPr lang="en-GB" sz="1400" b="0" i="0" u="none" strike="noStrike" dirty="0">
                <a:solidFill>
                  <a:schemeClr val="bg1"/>
                </a:solidFill>
                <a:effectLst/>
                <a:latin typeface="Arial" panose="020B0604020202020204" pitchFamily="34" charset="0"/>
              </a:rPr>
              <a:t>2. </a:t>
            </a:r>
            <a:r>
              <a:rPr lang="en-GB" sz="1400" b="1" i="0" u="none" strike="noStrike" dirty="0">
                <a:solidFill>
                  <a:schemeClr val="bg1"/>
                </a:solidFill>
                <a:effectLst/>
                <a:latin typeface="Arial" panose="020B0604020202020204" pitchFamily="34" charset="0"/>
              </a:rPr>
              <a:t>How to develop a computational model? </a:t>
            </a:r>
            <a:r>
              <a:rPr lang="en-GB" sz="1400" b="0" i="0" u="none" strike="noStrike" dirty="0">
                <a:solidFill>
                  <a:schemeClr val="bg1"/>
                </a:solidFill>
                <a:effectLst/>
                <a:latin typeface="Arial" panose="020B0604020202020204" pitchFamily="34" charset="0"/>
              </a:rPr>
              <a:t>(Tricia </a:t>
            </a:r>
            <a:r>
              <a:rPr lang="en-GB" sz="1400" b="0" i="0" u="none" strike="noStrike" dirty="0" err="1">
                <a:solidFill>
                  <a:schemeClr val="bg1"/>
                </a:solidFill>
                <a:effectLst/>
                <a:latin typeface="Arial" panose="020B0604020202020204" pitchFamily="34" charset="0"/>
              </a:rPr>
              <a:t>Seow</a:t>
            </a:r>
            <a:r>
              <a:rPr lang="en-GB" sz="1400" b="0" i="0" u="none" strike="noStrike" dirty="0">
                <a:solidFill>
                  <a:schemeClr val="bg1"/>
                </a:solidFill>
                <a:effectLst/>
                <a:latin typeface="Arial" panose="020B0604020202020204" pitchFamily="34" charset="0"/>
              </a:rPr>
              <a:t>, Sam Hewitt, &amp; Noam </a:t>
            </a:r>
            <a:r>
              <a:rPr lang="en-GB" sz="1400" b="0" i="0" u="none" strike="noStrike" dirty="0" err="1">
                <a:solidFill>
                  <a:schemeClr val="bg1"/>
                </a:solidFill>
                <a:effectLst/>
                <a:latin typeface="Arial" panose="020B0604020202020204" pitchFamily="34" charset="0"/>
              </a:rPr>
              <a:t>Goldway</a:t>
            </a:r>
            <a:r>
              <a:rPr lang="en-GB" sz="1400" b="0" i="0" u="none" strike="noStrike" dirty="0">
                <a:solidFill>
                  <a:schemeClr val="bg1"/>
                </a:solidFill>
                <a:effectLst/>
                <a:latin typeface="Arial" panose="020B0604020202020204" pitchFamily="34" charset="0"/>
              </a:rPr>
              <a:t>)</a:t>
            </a:r>
            <a:br>
              <a:rPr lang="en-GB" sz="1400" b="0" i="0" u="none" strike="noStrike" dirty="0">
                <a:solidFill>
                  <a:schemeClr val="bg1"/>
                </a:solidFill>
                <a:effectLst/>
                <a:latin typeface="Arial" panose="020B0604020202020204" pitchFamily="34" charset="0"/>
              </a:rPr>
            </a:br>
            <a:endParaRPr lang="en-GB" sz="1400" b="0" i="0" u="none" strike="noStrike" dirty="0">
              <a:solidFill>
                <a:schemeClr val="bg1"/>
              </a:solidFill>
              <a:effectLst/>
              <a:latin typeface="Arial" panose="020B0604020202020204" pitchFamily="34" charset="0"/>
            </a:endParaRPr>
          </a:p>
          <a:p>
            <a:pPr marL="177800" indent="-177800" rtl="0" fontAlgn="base">
              <a:spcBef>
                <a:spcPts val="0"/>
              </a:spcBef>
              <a:spcAft>
                <a:spcPts val="0"/>
              </a:spcAft>
              <a:buFont typeface="+mj-lt"/>
              <a:buNone/>
            </a:pPr>
            <a:r>
              <a:rPr lang="en-GB" sz="1400" b="0" i="0" u="none" strike="noStrike" dirty="0">
                <a:solidFill>
                  <a:schemeClr val="bg1"/>
                </a:solidFill>
                <a:effectLst/>
                <a:latin typeface="Arial" panose="020B0604020202020204" pitchFamily="34" charset="0"/>
              </a:rPr>
              <a:t>3. </a:t>
            </a:r>
            <a:r>
              <a:rPr lang="en-GB" sz="1400" b="1" i="0" u="none" strike="noStrike" dirty="0">
                <a:solidFill>
                  <a:schemeClr val="bg1"/>
                </a:solidFill>
                <a:effectLst/>
                <a:latin typeface="Arial" panose="020B0604020202020204" pitchFamily="34" charset="0"/>
              </a:rPr>
              <a:t>Principles of modelling and model fitting </a:t>
            </a:r>
            <a:r>
              <a:rPr lang="en-GB" sz="1400" b="0" i="0" u="none" strike="noStrike" dirty="0">
                <a:solidFill>
                  <a:schemeClr val="bg1"/>
                </a:solidFill>
                <a:effectLst/>
                <a:latin typeface="Arial" panose="020B0604020202020204" pitchFamily="34" charset="0"/>
              </a:rPr>
              <a:t>(Magda Dubois, </a:t>
            </a:r>
            <a:r>
              <a:rPr lang="en-GB" sz="1400" b="0" i="0" u="none" strike="noStrike" dirty="0" err="1">
                <a:solidFill>
                  <a:schemeClr val="bg1"/>
                </a:solidFill>
                <a:effectLst/>
                <a:latin typeface="Arial" panose="020B0604020202020204" pitchFamily="34" charset="0"/>
              </a:rPr>
              <a:t>Naiti</a:t>
            </a:r>
            <a:r>
              <a:rPr lang="en-GB" sz="1400" b="0" i="0" u="none" strike="noStrike" dirty="0">
                <a:solidFill>
                  <a:schemeClr val="bg1"/>
                </a:solidFill>
                <a:effectLst/>
                <a:latin typeface="Arial" panose="020B0604020202020204" pitchFamily="34" charset="0"/>
              </a:rPr>
              <a:t> Bhatt, Greer Bizzell-Hatcher, &amp; </a:t>
            </a:r>
            <a:r>
              <a:rPr lang="en-GB" sz="1400" b="0" i="0" u="none" strike="noStrike" dirty="0" err="1">
                <a:solidFill>
                  <a:schemeClr val="bg1"/>
                </a:solidFill>
                <a:effectLst/>
                <a:latin typeface="Arial" panose="020B0604020202020204" pitchFamily="34" charset="0"/>
              </a:rPr>
              <a:t>Vasilisa</a:t>
            </a:r>
            <a:r>
              <a:rPr lang="en-GB" sz="1400" b="0" i="0" u="none" strike="noStrike" dirty="0">
                <a:solidFill>
                  <a:schemeClr val="bg1"/>
                </a:solidFill>
                <a:effectLst/>
                <a:latin typeface="Arial" panose="020B0604020202020204" pitchFamily="34" charset="0"/>
              </a:rPr>
              <a:t> Skvortsova) </a:t>
            </a:r>
            <a:br>
              <a:rPr lang="en-GB" sz="1400" b="0" i="0" u="none" strike="noStrike" dirty="0">
                <a:solidFill>
                  <a:schemeClr val="bg1"/>
                </a:solidFill>
                <a:effectLst/>
                <a:latin typeface="Arial" panose="020B0604020202020204" pitchFamily="34" charset="0"/>
              </a:rPr>
            </a:br>
            <a:endParaRPr lang="en-GB" sz="1400" b="0" i="0" u="none" strike="noStrike" dirty="0">
              <a:solidFill>
                <a:schemeClr val="bg1"/>
              </a:solidFill>
              <a:effectLst/>
              <a:latin typeface="Arial" panose="020B0604020202020204" pitchFamily="34" charset="0"/>
            </a:endParaRPr>
          </a:p>
          <a:p>
            <a:pPr marL="177800" indent="-177800" rtl="0" fontAlgn="base">
              <a:spcBef>
                <a:spcPts val="0"/>
              </a:spcBef>
              <a:spcAft>
                <a:spcPts val="0"/>
              </a:spcAft>
              <a:buFont typeface="+mj-lt"/>
              <a:buNone/>
            </a:pPr>
            <a:r>
              <a:rPr lang="en-GB" sz="1400" b="0" i="0" u="none" strike="noStrike" dirty="0">
                <a:solidFill>
                  <a:schemeClr val="bg1"/>
                </a:solidFill>
                <a:effectLst/>
                <a:latin typeface="Arial" panose="020B0604020202020204" pitchFamily="34" charset="0"/>
              </a:rPr>
              <a:t>4. </a:t>
            </a:r>
            <a:r>
              <a:rPr lang="en-GB" sz="1400" b="1" i="0" u="none" strike="noStrike" dirty="0">
                <a:solidFill>
                  <a:schemeClr val="bg1"/>
                </a:solidFill>
                <a:effectLst/>
                <a:latin typeface="Arial" panose="020B0604020202020204" pitchFamily="34" charset="0"/>
              </a:rPr>
              <a:t>Model comparison, selection &amp; validation </a:t>
            </a:r>
            <a:r>
              <a:rPr lang="en-GB" sz="1400" b="0" i="0" u="none" strike="noStrike" dirty="0">
                <a:solidFill>
                  <a:schemeClr val="bg1"/>
                </a:solidFill>
                <a:effectLst/>
                <a:latin typeface="Arial" panose="020B0604020202020204" pitchFamily="34" charset="0"/>
              </a:rPr>
              <a:t>(Kate </a:t>
            </a:r>
            <a:r>
              <a:rPr lang="en-GB" sz="1400" b="0" i="0" u="none" strike="noStrike" dirty="0" err="1">
                <a:solidFill>
                  <a:schemeClr val="bg1"/>
                </a:solidFill>
                <a:effectLst/>
                <a:latin typeface="Arial" panose="020B0604020202020204" pitchFamily="34" charset="0"/>
              </a:rPr>
              <a:t>Nussenbaum</a:t>
            </a:r>
            <a:r>
              <a:rPr lang="en-GB" sz="1400" b="0" i="0" u="none" strike="noStrike" dirty="0">
                <a:solidFill>
                  <a:schemeClr val="bg1"/>
                </a:solidFill>
                <a:effectLst/>
                <a:latin typeface="Arial" panose="020B0604020202020204" pitchFamily="34" charset="0"/>
              </a:rPr>
              <a:t>, Johanna </a:t>
            </a:r>
            <a:r>
              <a:rPr lang="en-GB" sz="1400" b="0" i="0" u="none" strike="noStrike" dirty="0" err="1">
                <a:solidFill>
                  <a:schemeClr val="bg1"/>
                </a:solidFill>
                <a:effectLst/>
                <a:latin typeface="Arial" panose="020B0604020202020204" pitchFamily="34" charset="0"/>
              </a:rPr>
              <a:t>Habicht</a:t>
            </a:r>
            <a:r>
              <a:rPr lang="en-GB" sz="1400" b="0" i="0" u="none" strike="noStrike" dirty="0">
                <a:solidFill>
                  <a:schemeClr val="bg1"/>
                </a:solidFill>
                <a:effectLst/>
                <a:latin typeface="Arial" panose="020B0604020202020204" pitchFamily="34" charset="0"/>
              </a:rPr>
              <a:t>, &amp; </a:t>
            </a:r>
            <a:r>
              <a:rPr lang="en-GB" sz="1400" b="0" i="0" u="none" strike="noStrike" dirty="0" err="1">
                <a:solidFill>
                  <a:schemeClr val="bg1"/>
                </a:solidFill>
                <a:effectLst/>
                <a:latin typeface="Arial" panose="020B0604020202020204" pitchFamily="34" charset="0"/>
              </a:rPr>
              <a:t>Vasilisa</a:t>
            </a:r>
            <a:r>
              <a:rPr lang="en-GB" sz="1400" b="0" i="0" u="none" strike="noStrike" dirty="0">
                <a:solidFill>
                  <a:schemeClr val="bg1"/>
                </a:solidFill>
                <a:effectLst/>
                <a:latin typeface="Arial" panose="020B0604020202020204" pitchFamily="34" charset="0"/>
              </a:rPr>
              <a:t> Skvortsova) </a:t>
            </a:r>
          </a:p>
        </p:txBody>
      </p:sp>
    </p:spTree>
    <p:extLst>
      <p:ext uri="{BB962C8B-B14F-4D97-AF65-F5344CB8AC3E}">
        <p14:creationId xmlns:p14="http://schemas.microsoft.com/office/powerpoint/2010/main" val="222610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283A"/>
        </a:solidFill>
        <a:effectLst/>
      </p:bgPr>
    </p:bg>
    <p:spTree>
      <p:nvGrpSpPr>
        <p:cNvPr id="1" name="Shape 61"/>
        <p:cNvGrpSpPr/>
        <p:nvPr/>
      </p:nvGrpSpPr>
      <p:grpSpPr>
        <a:xfrm>
          <a:off x="0" y="0"/>
          <a:ext cx="0" cy="0"/>
          <a:chOff x="0" y="0"/>
          <a:chExt cx="0" cy="0"/>
        </a:xfrm>
      </p:grpSpPr>
      <p:sp>
        <p:nvSpPr>
          <p:cNvPr id="62" name="Google Shape;62;gb80e2ae2f7_1_9"/>
          <p:cNvSpPr txBox="1">
            <a:spLocks noGrp="1"/>
          </p:cNvSpPr>
          <p:nvPr>
            <p:ph type="ctrTitle"/>
          </p:nvPr>
        </p:nvSpPr>
        <p:spPr>
          <a:xfrm>
            <a:off x="892890" y="701531"/>
            <a:ext cx="4744178" cy="955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5200"/>
              <a:buNone/>
            </a:pPr>
            <a:r>
              <a:rPr lang="en" sz="2500" b="1" dirty="0">
                <a:solidFill>
                  <a:srgbClr val="1FD0B3"/>
                </a:solidFill>
                <a:latin typeface="Volkhov"/>
                <a:ea typeface="Volkhov"/>
                <a:cs typeface="Volkhov"/>
                <a:sym typeface="Volkhov"/>
              </a:rPr>
              <a:t>Organisational comments</a:t>
            </a:r>
            <a:endParaRPr sz="2500" b="1" dirty="0">
              <a:solidFill>
                <a:srgbClr val="1FD0B3"/>
              </a:solidFill>
              <a:latin typeface="Volkhov"/>
              <a:ea typeface="Volkhov"/>
              <a:cs typeface="Volkhov"/>
              <a:sym typeface="Volkhov"/>
            </a:endParaRPr>
          </a:p>
        </p:txBody>
      </p:sp>
      <p:sp>
        <p:nvSpPr>
          <p:cNvPr id="63" name="Google Shape;63;gb80e2ae2f7_1_9"/>
          <p:cNvSpPr txBox="1"/>
          <p:nvPr/>
        </p:nvSpPr>
        <p:spPr>
          <a:xfrm>
            <a:off x="838200" y="477525"/>
            <a:ext cx="59733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dirty="0">
                <a:solidFill>
                  <a:srgbClr val="B0FEF1"/>
                </a:solidFill>
                <a:latin typeface="Roboto Mono"/>
                <a:ea typeface="Roboto Mono"/>
                <a:cs typeface="Roboto Mono"/>
                <a:sym typeface="Roboto Mono"/>
              </a:rPr>
              <a:t>Computational Model(l)</a:t>
            </a:r>
            <a:r>
              <a:rPr lang="en-GB" sz="1100" dirty="0" err="1">
                <a:solidFill>
                  <a:srgbClr val="B0FEF1"/>
                </a:solidFill>
                <a:latin typeface="Roboto Mono"/>
                <a:ea typeface="Roboto Mono"/>
                <a:cs typeface="Roboto Mono"/>
                <a:sym typeface="Roboto Mono"/>
              </a:rPr>
              <a:t>ing</a:t>
            </a:r>
            <a:r>
              <a:rPr lang="en-GB" sz="1100" dirty="0">
                <a:solidFill>
                  <a:srgbClr val="B0FEF1"/>
                </a:solidFill>
                <a:latin typeface="Roboto Mono"/>
                <a:ea typeface="Roboto Mono"/>
                <a:cs typeface="Roboto Mono"/>
                <a:sym typeface="Roboto Mono"/>
              </a:rPr>
              <a:t> in Development </a:t>
            </a:r>
            <a:endParaRPr dirty="0">
              <a:solidFill>
                <a:srgbClr val="B0FEF1"/>
              </a:solidFill>
            </a:endParaRPr>
          </a:p>
        </p:txBody>
      </p:sp>
      <p:pic>
        <p:nvPicPr>
          <p:cNvPr id="6" name="Picture 4">
            <a:extLst>
              <a:ext uri="{FF2B5EF4-FFF2-40B4-BE49-F238E27FC236}">
                <a16:creationId xmlns:a16="http://schemas.microsoft.com/office/drawing/2014/main" id="{962AC414-302D-F542-A887-3285B88EC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430" y="233197"/>
            <a:ext cx="1494845" cy="51722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02E1152-DB41-7B41-98DC-5E1352637AC7}"/>
              </a:ext>
            </a:extLst>
          </p:cNvPr>
          <p:cNvGrpSpPr/>
          <p:nvPr/>
        </p:nvGrpSpPr>
        <p:grpSpPr>
          <a:xfrm>
            <a:off x="7585809" y="128476"/>
            <a:ext cx="1494845" cy="816097"/>
            <a:chOff x="7663063" y="164557"/>
            <a:chExt cx="1494845" cy="838997"/>
          </a:xfrm>
        </p:grpSpPr>
        <p:pic>
          <p:nvPicPr>
            <p:cNvPr id="8" name="Picture 2" descr="Picture">
              <a:extLst>
                <a:ext uri="{FF2B5EF4-FFF2-40B4-BE49-F238E27FC236}">
                  <a16:creationId xmlns:a16="http://schemas.microsoft.com/office/drawing/2014/main" id="{9F1727DF-4AF8-714D-ACAC-22C246713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6136" y="164557"/>
              <a:ext cx="961537" cy="58586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B8E1-F6CB-B742-B04D-F2993E15CE47}"/>
                </a:ext>
              </a:extLst>
            </p:cNvPr>
            <p:cNvSpPr/>
            <p:nvPr/>
          </p:nvSpPr>
          <p:spPr>
            <a:xfrm>
              <a:off x="7663063" y="750424"/>
              <a:ext cx="1494845" cy="253130"/>
            </a:xfrm>
            <a:prstGeom prst="rect">
              <a:avLst/>
            </a:prstGeom>
          </p:spPr>
          <p:txBody>
            <a:bodyPr wrap="square">
              <a:spAutoFit/>
            </a:bodyPr>
            <a:lstStyle/>
            <a:p>
              <a:pPr algn="ctr"/>
              <a:r>
                <a:rPr lang="en" sz="1000" dirty="0">
                  <a:solidFill>
                    <a:schemeClr val="bg2">
                      <a:lumMod val="40000"/>
                      <a:lumOff val="60000"/>
                    </a:schemeClr>
                  </a:solidFill>
                  <a:latin typeface="Thonburi" pitchFamily="2" charset="-34"/>
                  <a:ea typeface="Roboto Mono"/>
                  <a:cs typeface="Thonburi" pitchFamily="2" charset="-34"/>
                  <a:sym typeface="Roboto Mono"/>
                </a:rPr>
                <a:t>HARTLEY LAB</a:t>
              </a:r>
              <a:endParaRPr lang="en-US" sz="1000" dirty="0">
                <a:solidFill>
                  <a:schemeClr val="bg2">
                    <a:lumMod val="40000"/>
                    <a:lumOff val="60000"/>
                  </a:schemeClr>
                </a:solidFill>
                <a:latin typeface="Thonburi" pitchFamily="2" charset="-34"/>
                <a:cs typeface="Thonburi" pitchFamily="2" charset="-34"/>
              </a:endParaRPr>
            </a:p>
          </p:txBody>
        </p:sp>
      </p:grpSp>
      <p:pic>
        <p:nvPicPr>
          <p:cNvPr id="10" name="Picture 10" descr="Home - Flux Society">
            <a:extLst>
              <a:ext uri="{FF2B5EF4-FFF2-40B4-BE49-F238E27FC236}">
                <a16:creationId xmlns:a16="http://schemas.microsoft.com/office/drawing/2014/main" id="{9A517CD5-C24E-6146-9494-E6BF4E44CD6B}"/>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6770" b="96132" l="9955" r="94570">
                        <a14:foregroundMark x1="39367" y1="9865" x2="39367" y2="9865"/>
                        <a14:foregroundMark x1="39367" y1="9865" x2="30543" y2="9865"/>
                        <a14:foregroundMark x1="23756" y1="16441" x2="30543" y2="11219"/>
                        <a14:foregroundMark x1="33484" y1="9865" x2="44796" y2="9671"/>
                        <a14:foregroundMark x1="44796" y1="9671" x2="45928" y2="9671"/>
                        <a14:foregroundMark x1="44796" y1="8897" x2="44118" y2="6770"/>
                        <a14:foregroundMark x1="64027" y1="24758" x2="67195" y2="25725"/>
                        <a14:foregroundMark x1="45701" y1="45455" x2="45701" y2="45455"/>
                        <a14:foregroundMark x1="39140" y1="42940" x2="39140" y2="42940"/>
                        <a14:foregroundMark x1="35294" y1="37524" x2="35294" y2="37524"/>
                        <a14:foregroundMark x1="33484" y1="36364" x2="33484" y2="36364"/>
                        <a14:foregroundMark x1="71493" y1="40812" x2="71493" y2="40812"/>
                        <a14:foregroundMark x1="71719" y1="40039" x2="71946" y2="34816"/>
                        <a14:foregroundMark x1="89140" y1="42747" x2="89140" y2="42747"/>
                        <a14:foregroundMark x1="76697" y1="58607" x2="76697" y2="58607"/>
                        <a14:foregroundMark x1="76923" y1="58221" x2="77828" y2="58221"/>
                        <a14:foregroundMark x1="73529" y1="58607" x2="73529" y2="58607"/>
                        <a14:foregroundMark x1="73077" y1="58607" x2="71267" y2="59574"/>
                        <a14:foregroundMark x1="33032" y1="35977" x2="33032" y2="35977"/>
                        <a14:foregroundMark x1="35068" y1="73501" x2="35068" y2="73501"/>
                        <a14:foregroundMark x1="35068" y1="73501" x2="33258" y2="76983"/>
                        <a14:foregroundMark x1="33258" y1="77563" x2="33710" y2="82398"/>
                        <a14:foregroundMark x1="33937" y1="82205" x2="33258" y2="86460"/>
                        <a14:foregroundMark x1="33258" y1="86847" x2="33032" y2="90716"/>
                        <a14:foregroundMark x1="33032" y1="90909" x2="32805" y2="94584"/>
                        <a14:foregroundMark x1="12443" y1="96132" x2="15385" y2="74855"/>
                        <a14:foregroundMark x1="48416" y1="81625" x2="49095" y2="90909"/>
                        <a14:foregroundMark x1="49095" y1="90909" x2="49095" y2="90909"/>
                        <a14:foregroundMark x1="81222" y1="81238" x2="87330" y2="88781"/>
                        <a14:foregroundMark x1="94570" y1="94971" x2="94570" y2="94971"/>
                      </a14:backgroundRemoval>
                    </a14:imgEffect>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475423" y="4445148"/>
            <a:ext cx="487209" cy="5698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788CCA9-1454-466A-890A-632E4C5DA783}"/>
              </a:ext>
            </a:extLst>
          </p:cNvPr>
          <p:cNvSpPr txBox="1"/>
          <p:nvPr/>
        </p:nvSpPr>
        <p:spPr>
          <a:xfrm>
            <a:off x="448426" y="1874734"/>
            <a:ext cx="4123574" cy="1815882"/>
          </a:xfrm>
          <a:prstGeom prst="rect">
            <a:avLst/>
          </a:prstGeom>
          <a:noFill/>
        </p:spPr>
        <p:txBody>
          <a:bodyPr wrap="square" rtlCol="0">
            <a:spAutoFit/>
          </a:bodyPr>
          <a:lstStyle/>
          <a:p>
            <a:r>
              <a:rPr lang="en-GB" b="1" dirty="0">
                <a:solidFill>
                  <a:schemeClr val="bg1"/>
                </a:solidFill>
              </a:rPr>
              <a:t>Questions?</a:t>
            </a:r>
          </a:p>
          <a:p>
            <a:pPr marL="285750" indent="-285750">
              <a:buClr>
                <a:schemeClr val="bg1"/>
              </a:buClr>
              <a:buFont typeface="Courier New" panose="02070309020205020404" pitchFamily="49" charset="0"/>
              <a:buChar char="o"/>
            </a:pPr>
            <a:r>
              <a:rPr lang="en-GB" dirty="0">
                <a:solidFill>
                  <a:schemeClr val="bg1"/>
                </a:solidFill>
              </a:rPr>
              <a:t>yes, please!</a:t>
            </a:r>
          </a:p>
          <a:p>
            <a:pPr marL="285750" indent="-285750">
              <a:buClr>
                <a:schemeClr val="bg1"/>
              </a:buClr>
              <a:buFont typeface="Courier New" panose="02070309020205020404" pitchFamily="49" charset="0"/>
              <a:buChar char="o"/>
            </a:pPr>
            <a:r>
              <a:rPr lang="en-GB" dirty="0">
                <a:solidFill>
                  <a:schemeClr val="bg1"/>
                </a:solidFill>
              </a:rPr>
              <a:t>morning session: post in Zoom chat, chairs will moderate them</a:t>
            </a:r>
            <a:br>
              <a:rPr lang="en-GB" dirty="0">
                <a:solidFill>
                  <a:schemeClr val="bg1"/>
                </a:solidFill>
              </a:rPr>
            </a:br>
            <a:r>
              <a:rPr lang="en-GB" dirty="0">
                <a:solidFill>
                  <a:schemeClr val="bg1"/>
                </a:solidFill>
              </a:rPr>
              <a:t>short question(s) after each section</a:t>
            </a:r>
            <a:br>
              <a:rPr lang="en-GB" dirty="0">
                <a:solidFill>
                  <a:schemeClr val="bg1"/>
                </a:solidFill>
              </a:rPr>
            </a:br>
            <a:r>
              <a:rPr lang="en-GB" dirty="0">
                <a:solidFill>
                  <a:schemeClr val="bg1"/>
                </a:solidFill>
              </a:rPr>
              <a:t>longer Q&amp;A at the end of the session</a:t>
            </a:r>
          </a:p>
          <a:p>
            <a:pPr marL="285750" indent="-285750">
              <a:buClr>
                <a:schemeClr val="bg1"/>
              </a:buClr>
              <a:buFont typeface="Courier New" panose="02070309020205020404" pitchFamily="49" charset="0"/>
              <a:buChar char="o"/>
            </a:pPr>
            <a:r>
              <a:rPr lang="en-GB" dirty="0">
                <a:solidFill>
                  <a:schemeClr val="bg1"/>
                </a:solidFill>
              </a:rPr>
              <a:t>afternoon tutorials: as specified by tutorial leaders</a:t>
            </a:r>
          </a:p>
        </p:txBody>
      </p:sp>
      <p:sp>
        <p:nvSpPr>
          <p:cNvPr id="13" name="TextBox 12">
            <a:extLst>
              <a:ext uri="{FF2B5EF4-FFF2-40B4-BE49-F238E27FC236}">
                <a16:creationId xmlns:a16="http://schemas.microsoft.com/office/drawing/2014/main" id="{6CCE59F0-506B-41AD-B849-D6739D7CEDE0}"/>
              </a:ext>
            </a:extLst>
          </p:cNvPr>
          <p:cNvSpPr txBox="1"/>
          <p:nvPr/>
        </p:nvSpPr>
        <p:spPr>
          <a:xfrm>
            <a:off x="4572000" y="1764202"/>
            <a:ext cx="4123574" cy="2246769"/>
          </a:xfrm>
          <a:prstGeom prst="rect">
            <a:avLst/>
          </a:prstGeom>
          <a:noFill/>
        </p:spPr>
        <p:txBody>
          <a:bodyPr wrap="square" rtlCol="0">
            <a:spAutoFit/>
          </a:bodyPr>
          <a:lstStyle/>
          <a:p>
            <a:r>
              <a:rPr lang="en-GB" b="1" dirty="0">
                <a:solidFill>
                  <a:schemeClr val="bg1"/>
                </a:solidFill>
              </a:rPr>
              <a:t>Zoom procedures for session 1</a:t>
            </a:r>
          </a:p>
          <a:p>
            <a:pPr marL="285750" indent="-285750">
              <a:buClr>
                <a:schemeClr val="bg1"/>
              </a:buClr>
              <a:buFont typeface="Courier New" panose="02070309020205020404" pitchFamily="49" charset="0"/>
              <a:buChar char="o"/>
            </a:pPr>
            <a:r>
              <a:rPr lang="en-GB" dirty="0">
                <a:solidFill>
                  <a:schemeClr val="bg1"/>
                </a:solidFill>
              </a:rPr>
              <a:t>please stay muted </a:t>
            </a:r>
          </a:p>
          <a:p>
            <a:pPr marL="285750" indent="-285750">
              <a:buClr>
                <a:schemeClr val="bg1"/>
              </a:buClr>
              <a:buFont typeface="Courier New" panose="02070309020205020404" pitchFamily="49" charset="0"/>
              <a:buChar char="o"/>
            </a:pPr>
            <a:r>
              <a:rPr lang="en-GB" dirty="0">
                <a:solidFill>
                  <a:schemeClr val="bg1"/>
                </a:solidFill>
              </a:rPr>
              <a:t>if possible, please turn your cameras on during the Q&amp;As</a:t>
            </a:r>
          </a:p>
          <a:p>
            <a:pPr marL="285750" indent="-285750">
              <a:buClr>
                <a:schemeClr val="bg1"/>
              </a:buClr>
              <a:buFont typeface="Courier New" panose="02070309020205020404" pitchFamily="49" charset="0"/>
              <a:buChar char="o"/>
            </a:pPr>
            <a:r>
              <a:rPr lang="en-GB" dirty="0">
                <a:solidFill>
                  <a:schemeClr val="bg1"/>
                </a:solidFill>
              </a:rPr>
              <a:t>use the “Raise Hand” feature under the Reactions button or type your question in the chat – a moderator will call on you or ask your question </a:t>
            </a:r>
          </a:p>
          <a:p>
            <a:pPr marL="285750" indent="-285750">
              <a:buClr>
                <a:schemeClr val="bg1"/>
              </a:buClr>
              <a:buFont typeface="Courier New" panose="02070309020205020404" pitchFamily="49" charset="0"/>
              <a:buChar char="o"/>
            </a:pPr>
            <a:r>
              <a:rPr lang="en-GB" dirty="0">
                <a:solidFill>
                  <a:schemeClr val="bg1"/>
                </a:solidFill>
              </a:rPr>
              <a:t>feel free to use the chat to discuss thoughts or questions as a group during the presentations </a:t>
            </a:r>
          </a:p>
        </p:txBody>
      </p:sp>
    </p:spTree>
    <p:extLst>
      <p:ext uri="{BB962C8B-B14F-4D97-AF65-F5344CB8AC3E}">
        <p14:creationId xmlns:p14="http://schemas.microsoft.com/office/powerpoint/2010/main" val="285038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1227</Words>
  <Application>Microsoft Office PowerPoint</Application>
  <PresentationFormat>On-screen Show (16:9)</PresentationFormat>
  <Paragraphs>149</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Volkhov</vt:lpstr>
      <vt:lpstr>Helvetica</vt:lpstr>
      <vt:lpstr>Roboto Mono</vt:lpstr>
      <vt:lpstr>Arial</vt:lpstr>
      <vt:lpstr>Courier New</vt:lpstr>
      <vt:lpstr>Thonburi</vt:lpstr>
      <vt:lpstr>Simple Light</vt:lpstr>
      <vt:lpstr>Computational Model(l)ing in Development </vt:lpstr>
      <vt:lpstr>What today will hold</vt:lpstr>
      <vt:lpstr>Acknowledgements</vt:lpstr>
      <vt:lpstr>Organisational comments</vt:lpstr>
      <vt:lpstr>Inspiration / further resources…</vt:lpstr>
      <vt:lpstr>What today will hold</vt:lpstr>
      <vt:lpstr>What is Computational Model(l)ing?</vt:lpstr>
      <vt:lpstr>What is Computational Modelling? </vt:lpstr>
      <vt:lpstr>Organisational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Develop a Computational Model?</dc:title>
  <dc:creator>Tobias Hauser</dc:creator>
  <cp:lastModifiedBy>Hauser, Tobias</cp:lastModifiedBy>
  <cp:revision>10</cp:revision>
  <dcterms:modified xsi:type="dcterms:W3CDTF">2021-09-14T17:21:37Z</dcterms:modified>
</cp:coreProperties>
</file>