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50"/>
  </p:notesMasterIdLst>
  <p:sldIdLst>
    <p:sldId id="297" r:id="rId2"/>
    <p:sldId id="308" r:id="rId3"/>
    <p:sldId id="309" r:id="rId4"/>
    <p:sldId id="282" r:id="rId5"/>
    <p:sldId id="283" r:id="rId6"/>
    <p:sldId id="284" r:id="rId7"/>
    <p:sldId id="285" r:id="rId8"/>
    <p:sldId id="286" r:id="rId9"/>
    <p:sldId id="287" r:id="rId10"/>
    <p:sldId id="288" r:id="rId11"/>
    <p:sldId id="289" r:id="rId12"/>
    <p:sldId id="258" r:id="rId13"/>
    <p:sldId id="260" r:id="rId14"/>
    <p:sldId id="300" r:id="rId15"/>
    <p:sldId id="301" r:id="rId16"/>
    <p:sldId id="302" r:id="rId17"/>
    <p:sldId id="261" r:id="rId18"/>
    <p:sldId id="262" r:id="rId19"/>
    <p:sldId id="264" r:id="rId20"/>
    <p:sldId id="265" r:id="rId21"/>
    <p:sldId id="266" r:id="rId22"/>
    <p:sldId id="277" r:id="rId23"/>
    <p:sldId id="278" r:id="rId24"/>
    <p:sldId id="267" r:id="rId25"/>
    <p:sldId id="271" r:id="rId26"/>
    <p:sldId id="272" r:id="rId27"/>
    <p:sldId id="268" r:id="rId28"/>
    <p:sldId id="270" r:id="rId29"/>
    <p:sldId id="304" r:id="rId30"/>
    <p:sldId id="305" r:id="rId31"/>
    <p:sldId id="306" r:id="rId32"/>
    <p:sldId id="303" r:id="rId33"/>
    <p:sldId id="307" r:id="rId34"/>
    <p:sldId id="273" r:id="rId35"/>
    <p:sldId id="310" r:id="rId36"/>
    <p:sldId id="274" r:id="rId37"/>
    <p:sldId id="275" r:id="rId38"/>
    <p:sldId id="276" r:id="rId39"/>
    <p:sldId id="279" r:id="rId40"/>
    <p:sldId id="290" r:id="rId41"/>
    <p:sldId id="291" r:id="rId42"/>
    <p:sldId id="292" r:id="rId43"/>
    <p:sldId id="293" r:id="rId44"/>
    <p:sldId id="294" r:id="rId45"/>
    <p:sldId id="295" r:id="rId46"/>
    <p:sldId id="296" r:id="rId47"/>
    <p:sldId id="298" r:id="rId48"/>
    <p:sldId id="299" r:id="rId49"/>
  </p:sldIdLst>
  <p:sldSz cx="9144000" cy="5143500" type="screen16x9"/>
  <p:notesSz cx="6858000" cy="9144000"/>
  <p:embeddedFontLst>
    <p:embeddedFont>
      <p:font typeface="Cambria Math" panose="02040503050406030204" pitchFamily="18" charset="0"/>
      <p:regular r:id="rId51"/>
    </p:embeddedFont>
    <p:embeddedFont>
      <p:font typeface="Roboto Mono" panose="02000000000000000000" pitchFamily="2" charset="0"/>
      <p:regular r:id="rId52"/>
      <p:bold r:id="rId53"/>
      <p:italic r:id="rId54"/>
      <p:boldItalic r:id="rId55"/>
    </p:embeddedFont>
    <p:embeddedFont>
      <p:font typeface="Volkhov" panose="02000503000000020004" pitchFamily="2"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9">
          <p15:clr>
            <a:srgbClr val="A4A3A4"/>
          </p15:clr>
        </p15:guide>
        <p15:guide id="2" pos="2880">
          <p15:clr>
            <a:srgbClr val="A4A3A4"/>
          </p15:clr>
        </p15:guide>
        <p15:guide id="3" pos="576">
          <p15:clr>
            <a:srgbClr val="9AA0A6"/>
          </p15:clr>
        </p15:guide>
        <p15:guide id="4" pos="5184">
          <p15:clr>
            <a:srgbClr val="9AA0A6"/>
          </p15:clr>
        </p15:guide>
        <p15:guide id="5" orient="horz" pos="1716">
          <p15:clr>
            <a:srgbClr val="9AA0A6"/>
          </p15:clr>
        </p15:guide>
        <p15:guide id="6" orient="horz" pos="2771">
          <p15:clr>
            <a:srgbClr val="9AA0A6"/>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0" roundtripDataSignature="AMtx7mjVEutm0MKoGVkYy2aZ/YXLDTG8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BD"/>
    <a:srgbClr val="DAEAF6"/>
    <a:srgbClr val="1BD1B3"/>
    <a:srgbClr val="AFFF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90"/>
    <p:restoredTop sz="95046"/>
  </p:normalViewPr>
  <p:slideViewPr>
    <p:cSldViewPr snapToGrid="0">
      <p:cViewPr varScale="1">
        <p:scale>
          <a:sx n="89" d="100"/>
          <a:sy n="89" d="100"/>
        </p:scale>
        <p:origin x="184" y="920"/>
      </p:cViewPr>
      <p:guideLst>
        <p:guide orient="horz" pos="469"/>
        <p:guide pos="2880"/>
        <p:guide pos="576"/>
        <p:guide pos="5184"/>
        <p:guide orient="horz" pos="1716"/>
        <p:guide orient="horz" pos="277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84838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56576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08364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40049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93798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33607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64737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685306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68297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25188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814525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982203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45257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805547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26327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661095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With three trials, if participants have two options on every trial, then there are actually only 8 possible patterns of behavior that we could observe. And so we’re never going to have much evidence in favor of any particular set of learning computations over any other possible computations. So we need to make sure that our model-fitting results can actually provide us with information about the algorithms participants may have used to make their choices.</a:t>
            </a:r>
            <a:endParaRPr dirty="0"/>
          </a:p>
        </p:txBody>
      </p:sp>
    </p:spTree>
    <p:extLst>
      <p:ext uri="{BB962C8B-B14F-4D97-AF65-F5344CB8AC3E}">
        <p14:creationId xmlns:p14="http://schemas.microsoft.com/office/powerpoint/2010/main" val="14825172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160431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01726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084678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33665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70056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657087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914742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951373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190222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73086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203398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429270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386203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719527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36640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696639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201619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225423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662770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908693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418600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355582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32113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717458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5886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64828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44275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38319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67419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23807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 id="2147483657" r:id="rId5"/>
    <p:sldLayoutId id="2147483658" r:id="rId6"/>
    <p:sldLayoutId id="214748365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0.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38200" y="1286438"/>
            <a:ext cx="7350760" cy="955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200"/>
              <a:buNone/>
            </a:pPr>
            <a:r>
              <a:rPr lang="en" sz="4000" b="1" dirty="0">
                <a:solidFill>
                  <a:srgbClr val="1FD0B3"/>
                </a:solidFill>
                <a:latin typeface="Volkhov"/>
                <a:ea typeface="Volkhov"/>
                <a:cs typeface="Volkhov"/>
                <a:sym typeface="Volkhov"/>
              </a:rPr>
              <a:t>Model selection, comparison, and validation</a:t>
            </a:r>
            <a:endParaRPr sz="4000" b="1" dirty="0">
              <a:solidFill>
                <a:srgbClr val="1FD0B3"/>
              </a:solidFill>
              <a:latin typeface="Volkhov"/>
              <a:ea typeface="Volkhov"/>
              <a:cs typeface="Volkhov"/>
              <a:sym typeface="Volkhov"/>
            </a:endParaRPr>
          </a:p>
        </p:txBody>
      </p:sp>
      <p:sp>
        <p:nvSpPr>
          <p:cNvPr id="71" name="Google Shape;71;gb80e2ae2f7_1_19"/>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1;gb80e2ae2f7_1_19">
            <a:extLst>
              <a:ext uri="{FF2B5EF4-FFF2-40B4-BE49-F238E27FC236}">
                <a16:creationId xmlns:a16="http://schemas.microsoft.com/office/drawing/2014/main" id="{301CA878-1958-0047-B087-DFA8A29BE293}"/>
              </a:ext>
            </a:extLst>
          </p:cNvPr>
          <p:cNvSpPr txBox="1"/>
          <p:nvPr/>
        </p:nvSpPr>
        <p:spPr>
          <a:xfrm>
            <a:off x="838200" y="4268191"/>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Kate Nussenbaum | </a:t>
            </a:r>
            <a:r>
              <a:rPr lang="en" sz="1100" dirty="0" err="1">
                <a:solidFill>
                  <a:srgbClr val="B0FEF1"/>
                </a:solidFill>
                <a:latin typeface="Roboto Mono"/>
                <a:ea typeface="Roboto Mono"/>
                <a:cs typeface="Roboto Mono"/>
                <a:sym typeface="Roboto Mono"/>
              </a:rPr>
              <a:t>Vasilisa</a:t>
            </a:r>
            <a:r>
              <a:rPr lang="en" sz="1100" dirty="0">
                <a:solidFill>
                  <a:srgbClr val="B0FEF1"/>
                </a:solidFill>
                <a:latin typeface="Roboto Mono"/>
                <a:ea typeface="Roboto Mono"/>
                <a:cs typeface="Roboto Mono"/>
                <a:sym typeface="Roboto Mono"/>
              </a:rPr>
              <a:t> </a:t>
            </a:r>
            <a:r>
              <a:rPr lang="en" sz="1100" dirty="0" err="1">
                <a:solidFill>
                  <a:srgbClr val="B0FEF1"/>
                </a:solidFill>
                <a:latin typeface="Roboto Mono"/>
                <a:ea typeface="Roboto Mono"/>
                <a:cs typeface="Roboto Mono"/>
                <a:sym typeface="Roboto Mono"/>
              </a:rPr>
              <a:t>Skvortsova</a:t>
            </a:r>
            <a:r>
              <a:rPr lang="en" sz="1100" dirty="0">
                <a:solidFill>
                  <a:srgbClr val="B0FEF1"/>
                </a:solidFill>
                <a:latin typeface="Roboto Mono"/>
                <a:ea typeface="Roboto Mono"/>
                <a:cs typeface="Roboto Mono"/>
                <a:sym typeface="Roboto Mono"/>
              </a:rPr>
              <a:t> | Johanna </a:t>
            </a:r>
            <a:r>
              <a:rPr lang="en" sz="1100" dirty="0" err="1">
                <a:solidFill>
                  <a:srgbClr val="B0FEF1"/>
                </a:solidFill>
                <a:latin typeface="Roboto Mono"/>
                <a:ea typeface="Roboto Mono"/>
                <a:cs typeface="Roboto Mono"/>
                <a:sym typeface="Roboto Mono"/>
              </a:rPr>
              <a:t>Habicht</a:t>
            </a:r>
            <a:endParaRPr dirty="0">
              <a:solidFill>
                <a:srgbClr val="B0FEF1"/>
              </a:solidFill>
            </a:endParaRPr>
          </a:p>
        </p:txBody>
      </p:sp>
    </p:spTree>
    <p:extLst>
      <p:ext uri="{BB962C8B-B14F-4D97-AF65-F5344CB8AC3E}">
        <p14:creationId xmlns:p14="http://schemas.microsoft.com/office/powerpoint/2010/main" val="2299040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Parameter recovery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mc:AlternateContent xmlns:mc="http://schemas.openxmlformats.org/markup-compatibility/2006" xmlns:a14="http://schemas.microsoft.com/office/drawing/2010/main">
        <mc:Choice Requires="a14">
          <p:sp>
            <p:nvSpPr>
              <p:cNvPr id="14" name="Google Shape;73;gb80e2ae2f7_1_19">
                <a:extLst>
                  <a:ext uri="{FF2B5EF4-FFF2-40B4-BE49-F238E27FC236}">
                    <a16:creationId xmlns:a16="http://schemas.microsoft.com/office/drawing/2014/main" id="{F71551FB-6BEC-8D4B-915A-FD196EA1CBBD}"/>
                  </a:ext>
                </a:extLst>
              </p:cNvPr>
              <p:cNvSpPr txBox="1"/>
              <p:nvPr/>
            </p:nvSpPr>
            <p:spPr>
              <a:xfrm>
                <a:off x="905475" y="1213893"/>
                <a:ext cx="7620979" cy="810949"/>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91424" tIns="91424" rIns="91424" bIns="91424">
                <a:spAutoFit/>
              </a:bodyPr>
              <a:lstStyle/>
              <a:p>
                <a:pPr>
                  <a:lnSpc>
                    <a:spcPct val="115000"/>
                  </a:lnSpc>
                  <a:defRPr sz="1800">
                    <a:solidFill>
                      <a:srgbClr val="1BD1B3"/>
                    </a:solidFill>
                    <a:latin typeface="Volkhov"/>
                    <a:ea typeface="Volkhov"/>
                    <a:cs typeface="Volkhov"/>
                    <a:sym typeface="Volkhov"/>
                  </a:defRPr>
                </a:pPr>
                <a:r>
                  <a:rPr dirty="0"/>
                  <a:t>For </a:t>
                </a:r>
                <a:r>
                  <a:rPr dirty="0" err="1"/>
                  <a:t>softmax</a:t>
                </a:r>
                <a:r>
                  <a:rPr dirty="0"/>
                  <a:t> temperature </a:t>
                </a:r>
                <a14:m>
                  <m:oMath xmlns:m="http://schemas.openxmlformats.org/officeDocument/2006/math">
                    <m:r>
                      <a:rPr sz="2150" i="1">
                        <a:solidFill>
                          <a:srgbClr val="1BD1B3"/>
                        </a:solidFill>
                        <a:latin typeface="Cambria Math" panose="02040503050406030204" pitchFamily="18" charset="0"/>
                      </a:rPr>
                      <m:t>𝜏</m:t>
                    </m:r>
                  </m:oMath>
                </a14:m>
                <a:r>
                  <a:rPr dirty="0"/>
                  <a:t> </a:t>
                </a:r>
              </a:p>
              <a:p>
                <a:pPr>
                  <a:lnSpc>
                    <a:spcPct val="115000"/>
                  </a:lnSpc>
                  <a:defRPr sz="1800">
                    <a:solidFill>
                      <a:srgbClr val="1BD1B3"/>
                    </a:solidFill>
                    <a:latin typeface="Volkhov"/>
                    <a:ea typeface="Volkhov"/>
                    <a:cs typeface="Volkhov"/>
                    <a:sym typeface="Volkhov"/>
                  </a:defRPr>
                </a:pPr>
                <a:r>
                  <a:rPr dirty="0"/>
                  <a:t>Simulate  </a:t>
                </a:r>
                <a14:m>
                  <m:oMath xmlns:m="http://schemas.openxmlformats.org/officeDocument/2006/math">
                    <m:r>
                      <a:rPr sz="2150" i="1">
                        <a:solidFill>
                          <a:srgbClr val="1BD1B3"/>
                        </a:solidFill>
                        <a:latin typeface="Cambria Math" panose="02040503050406030204" pitchFamily="18" charset="0"/>
                      </a:rPr>
                      <m:t>𝜏</m:t>
                    </m:r>
                    <m:r>
                      <a:rPr sz="2150" i="1">
                        <a:solidFill>
                          <a:srgbClr val="1BD1B3"/>
                        </a:solidFill>
                        <a:latin typeface="Cambria Math" panose="02040503050406030204" pitchFamily="18" charset="0"/>
                      </a:rPr>
                      <m:t>∈</m:t>
                    </m:r>
                  </m:oMath>
                </a14:m>
                <a:r>
                  <a:rPr dirty="0"/>
                  <a:t> [0.1, 1]  and </a:t>
                </a:r>
                <a14:m>
                  <m:oMath xmlns:m="http://schemas.openxmlformats.org/officeDocument/2006/math">
                    <m:sSub>
                      <m:sSubPr>
                        <m:ctrlPr>
                          <a:rPr sz="2200" i="1">
                            <a:solidFill>
                              <a:srgbClr val="1BD1B3"/>
                            </a:solidFill>
                            <a:latin typeface="Cambria Math" panose="02040503050406030204" pitchFamily="18" charset="0"/>
                          </a:rPr>
                        </m:ctrlPr>
                      </m:sSubPr>
                      <m:e>
                        <m:r>
                          <a:rPr sz="2200" i="1">
                            <a:solidFill>
                              <a:srgbClr val="1BD1B3"/>
                            </a:solidFill>
                            <a:latin typeface="Cambria Math" panose="02040503050406030204" pitchFamily="18" charset="0"/>
                          </a:rPr>
                          <m:t>𝛼</m:t>
                        </m:r>
                      </m:e>
                      <m:sub>
                        <m:r>
                          <a:rPr sz="2200" i="1">
                            <a:solidFill>
                              <a:srgbClr val="1BD1B3"/>
                            </a:solidFill>
                            <a:latin typeface="Cambria Math" panose="02040503050406030204" pitchFamily="18" charset="0"/>
                          </a:rPr>
                          <m:t>𝑐h𝑜𝑠𝑒𝑛</m:t>
                        </m:r>
                      </m:sub>
                    </m:sSub>
                    <m:r>
                      <a:rPr sz="2200" i="1">
                        <a:solidFill>
                          <a:srgbClr val="1BD1B3"/>
                        </a:solidFill>
                        <a:latin typeface="Cambria Math" panose="02040503050406030204" pitchFamily="18" charset="0"/>
                      </a:rPr>
                      <m:t>=0.5</m:t>
                    </m:r>
                  </m:oMath>
                </a14:m>
                <a:r>
                  <a:rPr dirty="0"/>
                  <a:t> </a:t>
                </a:r>
              </a:p>
            </p:txBody>
          </p:sp>
        </mc:Choice>
        <mc:Fallback xmlns="">
          <p:sp>
            <p:nvSpPr>
              <p:cNvPr id="14" name="Google Shape;73;gb80e2ae2f7_1_19">
                <a:extLst>
                  <a:ext uri="{FF2B5EF4-FFF2-40B4-BE49-F238E27FC236}">
                    <a16:creationId xmlns:a16="http://schemas.microsoft.com/office/drawing/2014/main" id="{F71551FB-6BEC-8D4B-915A-FD196EA1CBBD}"/>
                  </a:ext>
                </a:extLst>
              </p:cNvPr>
              <p:cNvSpPr txBox="1">
                <a:spLocks noRot="1" noChangeAspect="1" noMove="1" noResize="1" noEditPoints="1" noAdjustHandles="1" noChangeArrowheads="1" noChangeShapeType="1" noTextEdit="1"/>
              </p:cNvSpPr>
              <p:nvPr/>
            </p:nvSpPr>
            <p:spPr>
              <a:xfrm>
                <a:off x="905475" y="1213893"/>
                <a:ext cx="7620979" cy="810949"/>
              </a:xfrm>
              <a:prstGeom prst="rect">
                <a:avLst/>
              </a:prstGeom>
              <a:blipFill>
                <a:blip r:embed="rId7"/>
                <a:stretch>
                  <a:fillRect l="-499" b="-15873"/>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pic>
        <p:nvPicPr>
          <p:cNvPr id="13" name="alpha0.5_300trials.png" descr="alpha0.5_300trials.png">
            <a:extLst>
              <a:ext uri="{FF2B5EF4-FFF2-40B4-BE49-F238E27FC236}">
                <a16:creationId xmlns:a16="http://schemas.microsoft.com/office/drawing/2014/main" id="{199BBCA6-4D40-4748-A978-2980D9997A69}"/>
              </a:ext>
            </a:extLst>
          </p:cNvPr>
          <p:cNvPicPr>
            <a:picLocks noChangeAspect="1"/>
          </p:cNvPicPr>
          <p:nvPr/>
        </p:nvPicPr>
        <p:blipFill>
          <a:blip r:embed="rId8"/>
          <a:srcRect l="5402" t="15370" r="7205" b="11966"/>
          <a:stretch>
            <a:fillRect/>
          </a:stretch>
        </p:blipFill>
        <p:spPr>
          <a:xfrm>
            <a:off x="1857273" y="2140140"/>
            <a:ext cx="5550692" cy="2769100"/>
          </a:xfrm>
          <a:prstGeom prst="rect">
            <a:avLst/>
          </a:prstGeom>
          <a:ln w="12700">
            <a:miter lim="400000"/>
          </a:ln>
        </p:spPr>
      </p:pic>
    </p:spTree>
    <p:extLst>
      <p:ext uri="{BB962C8B-B14F-4D97-AF65-F5344CB8AC3E}">
        <p14:creationId xmlns:p14="http://schemas.microsoft.com/office/powerpoint/2010/main" val="158454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5" name="Google Shape;70;gb80e2ae2f7_1_19">
            <a:extLst>
              <a:ext uri="{FF2B5EF4-FFF2-40B4-BE49-F238E27FC236}">
                <a16:creationId xmlns:a16="http://schemas.microsoft.com/office/drawing/2014/main" id="{1B780880-C4BE-B04A-B080-A9390FAE37C5}"/>
              </a:ext>
            </a:extLst>
          </p:cNvPr>
          <p:cNvSpPr txBox="1">
            <a:spLocks/>
          </p:cNvSpPr>
          <p:nvPr/>
        </p:nvSpPr>
        <p:spPr>
          <a:xfrm>
            <a:off x="892888" y="701531"/>
            <a:ext cx="6692922" cy="95550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rial"/>
              <a:buNone/>
              <a:defRPr sz="2500" b="1" i="0" u="none" strike="noStrike" cap="none">
                <a:solidFill>
                  <a:srgbClr val="1FD0B3"/>
                </a:solidFill>
                <a:latin typeface="Volkhov"/>
                <a:ea typeface="Volkhov"/>
                <a:cs typeface="Volkhov"/>
                <a:sym typeface="Volkhov"/>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dirty="0"/>
              <a:t>What is “good” recoverability?</a:t>
            </a:r>
          </a:p>
        </p:txBody>
      </p:sp>
      <p:sp>
        <p:nvSpPr>
          <p:cNvPr id="16" name="Google Shape;73;gb80e2ae2f7_1_19">
            <a:extLst>
              <a:ext uri="{FF2B5EF4-FFF2-40B4-BE49-F238E27FC236}">
                <a16:creationId xmlns:a16="http://schemas.microsoft.com/office/drawing/2014/main" id="{C2A22BE1-45FB-8342-ABE4-DC6B6D77C5D8}"/>
              </a:ext>
            </a:extLst>
          </p:cNvPr>
          <p:cNvSpPr txBox="1"/>
          <p:nvPr/>
        </p:nvSpPr>
        <p:spPr>
          <a:xfrm>
            <a:off x="902340" y="1500672"/>
            <a:ext cx="7785921" cy="462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dirty="0"/>
              <a:t>No hard rule or accepted values</a:t>
            </a:r>
          </a:p>
        </p:txBody>
      </p:sp>
      <p:sp>
        <p:nvSpPr>
          <p:cNvPr id="17" name="Google Shape;73;gb80e2ae2f7_1_19">
            <a:extLst>
              <a:ext uri="{FF2B5EF4-FFF2-40B4-BE49-F238E27FC236}">
                <a16:creationId xmlns:a16="http://schemas.microsoft.com/office/drawing/2014/main" id="{B7963065-4C2B-EB4C-AC23-A19812300353}"/>
              </a:ext>
            </a:extLst>
          </p:cNvPr>
          <p:cNvSpPr txBox="1"/>
          <p:nvPr/>
        </p:nvSpPr>
        <p:spPr>
          <a:xfrm>
            <a:off x="902340" y="2066455"/>
            <a:ext cx="7785921" cy="783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dirty="0"/>
              <a:t>Experimental design and nature of the data: example laboratory well-controlled study vs. online experiment with much noisier data</a:t>
            </a:r>
          </a:p>
        </p:txBody>
      </p:sp>
      <p:sp>
        <p:nvSpPr>
          <p:cNvPr id="18" name="Google Shape;73;gb80e2ae2f7_1_19">
            <a:extLst>
              <a:ext uri="{FF2B5EF4-FFF2-40B4-BE49-F238E27FC236}">
                <a16:creationId xmlns:a16="http://schemas.microsoft.com/office/drawing/2014/main" id="{0941A9FC-CB5D-6B43-B238-618182853F74}"/>
              </a:ext>
            </a:extLst>
          </p:cNvPr>
          <p:cNvSpPr txBox="1"/>
          <p:nvPr/>
        </p:nvSpPr>
        <p:spPr>
          <a:xfrm>
            <a:off x="902340" y="3095349"/>
            <a:ext cx="7785921" cy="462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dirty="0"/>
              <a:t>Simulations help setting a benchmark &amp; </a:t>
            </a:r>
            <a:r>
              <a:rPr dirty="0" err="1"/>
              <a:t>optimise</a:t>
            </a:r>
            <a:r>
              <a:rPr dirty="0"/>
              <a:t> the design </a:t>
            </a:r>
          </a:p>
        </p:txBody>
      </p:sp>
      <p:sp>
        <p:nvSpPr>
          <p:cNvPr id="19" name="Google Shape;73;gb80e2ae2f7_1_19">
            <a:extLst>
              <a:ext uri="{FF2B5EF4-FFF2-40B4-BE49-F238E27FC236}">
                <a16:creationId xmlns:a16="http://schemas.microsoft.com/office/drawing/2014/main" id="{0271D6BF-BE5C-5145-89D9-7DB011300905}"/>
              </a:ext>
            </a:extLst>
          </p:cNvPr>
          <p:cNvSpPr txBox="1"/>
          <p:nvPr/>
        </p:nvSpPr>
        <p:spPr>
          <a:xfrm>
            <a:off x="2003897" y="3601912"/>
            <a:ext cx="7785921" cy="783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pPr>
            <a:r>
              <a:rPr dirty="0"/>
              <a:t>Vary number of trials </a:t>
            </a:r>
          </a:p>
          <a:p>
            <a: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pPr>
            <a:r>
              <a:rPr dirty="0"/>
              <a:t>Vary parameter ranges </a:t>
            </a:r>
          </a:p>
        </p:txBody>
      </p:sp>
    </p:spTree>
    <p:extLst>
      <p:ext uri="{BB962C8B-B14F-4D97-AF65-F5344CB8AC3E}">
        <p14:creationId xmlns:p14="http://schemas.microsoft.com/office/powerpoint/2010/main" val="4277773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What if there are multiple plausible models of behavior?</a:t>
            </a:r>
            <a:endParaRPr sz="2500" b="1" dirty="0">
              <a:solidFill>
                <a:srgbClr val="1FD0B3"/>
              </a:solidFill>
              <a:latin typeface="Volkhov"/>
              <a:ea typeface="Volkhov"/>
              <a:cs typeface="Volkhov"/>
              <a:sym typeface="Volkhov"/>
            </a:endParaRPr>
          </a:p>
        </p:txBody>
      </p:sp>
      <p:sp>
        <p:nvSpPr>
          <p:cNvPr id="71" name="Google Shape;71;gb80e2ae2f7_1_19"/>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73" name="Google Shape;73;gb80e2ae2f7_1_19"/>
          <p:cNvSpPr txBox="1"/>
          <p:nvPr/>
        </p:nvSpPr>
        <p:spPr>
          <a:xfrm>
            <a:off x="817777" y="1865874"/>
            <a:ext cx="6951300" cy="821733"/>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Typically, more than one hypothesis about behavior can be formalized algorithmically</a:t>
            </a:r>
            <a:endParaRPr lang="en-US" sz="1800"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What if there are multiple plausible models of</a:t>
            </a:r>
            <a:r>
              <a:rPr lang="en" sz="2500" b="1" dirty="0">
                <a:solidFill>
                  <a:srgbClr val="1BD1B3"/>
                </a:solidFill>
                <a:latin typeface="Volkhov"/>
                <a:ea typeface="Volkhov"/>
                <a:cs typeface="Volkhov"/>
                <a:sym typeface="Volkhov"/>
              </a:rPr>
              <a:t> behavior</a:t>
            </a:r>
            <a:r>
              <a:rPr lang="en" sz="2500" b="1" dirty="0">
                <a:solidFill>
                  <a:srgbClr val="1FD0B3"/>
                </a:solidFill>
                <a:latin typeface="Volkhov"/>
                <a:ea typeface="Volkhov"/>
                <a:cs typeface="Volkhov"/>
                <a:sym typeface="Volkhov"/>
              </a:rPr>
              <a:t>?</a:t>
            </a:r>
            <a:endParaRPr sz="2500" b="1" dirty="0">
              <a:solidFill>
                <a:srgbClr val="1FD0B3"/>
              </a:solidFill>
              <a:latin typeface="Volkhov"/>
              <a:ea typeface="Volkhov"/>
              <a:cs typeface="Volkhov"/>
              <a:sym typeface="Volkhov"/>
            </a:endParaRPr>
          </a:p>
        </p:txBody>
      </p:sp>
      <p:sp>
        <p:nvSpPr>
          <p:cNvPr id="73" name="Google Shape;73;gb80e2ae2f7_1_19"/>
          <p:cNvSpPr txBox="1"/>
          <p:nvPr/>
        </p:nvSpPr>
        <p:spPr>
          <a:xfrm>
            <a:off x="817777" y="1865874"/>
            <a:ext cx="6951300" cy="1777379"/>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Typically, more than one hypothesis about behavior can be formalized algorithmically</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For example, with task described earlier:</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3;gb80e2ae2f7_1_19">
            <a:extLst>
              <a:ext uri="{FF2B5EF4-FFF2-40B4-BE49-F238E27FC236}">
                <a16:creationId xmlns:a16="http://schemas.microsoft.com/office/drawing/2014/main" id="{25E42B5E-2317-9648-A78E-82B41D540B2D}"/>
              </a:ext>
            </a:extLst>
          </p:cNvPr>
          <p:cNvSpPr txBox="1"/>
          <p:nvPr/>
        </p:nvSpPr>
        <p:spPr>
          <a:xfrm>
            <a:off x="3024288" y="3222845"/>
            <a:ext cx="3654418"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1. One learning-rate model</a:t>
            </a:r>
          </a:p>
        </p:txBody>
      </p:sp>
      <p:sp>
        <p:nvSpPr>
          <p:cNvPr id="11" name="Google Shape;73;gb80e2ae2f7_1_19">
            <a:extLst>
              <a:ext uri="{FF2B5EF4-FFF2-40B4-BE49-F238E27FC236}">
                <a16:creationId xmlns:a16="http://schemas.microsoft.com/office/drawing/2014/main" id="{FE3B5781-15AA-B94F-93B1-3909B296E77D}"/>
              </a:ext>
            </a:extLst>
          </p:cNvPr>
          <p:cNvSpPr txBox="1"/>
          <p:nvPr/>
        </p:nvSpPr>
        <p:spPr>
          <a:xfrm>
            <a:off x="3024288" y="3680563"/>
            <a:ext cx="3654418"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2. Two learning-rate model</a:t>
            </a:r>
          </a:p>
        </p:txBody>
      </p:sp>
      <p:sp>
        <p:nvSpPr>
          <p:cNvPr id="13" name="Google Shape;73;gb80e2ae2f7_1_19">
            <a:extLst>
              <a:ext uri="{FF2B5EF4-FFF2-40B4-BE49-F238E27FC236}">
                <a16:creationId xmlns:a16="http://schemas.microsoft.com/office/drawing/2014/main" id="{924A829B-52D0-1F4B-9E16-84A9A2D4119B}"/>
              </a:ext>
            </a:extLst>
          </p:cNvPr>
          <p:cNvSpPr txBox="1"/>
          <p:nvPr/>
        </p:nvSpPr>
        <p:spPr>
          <a:xfrm>
            <a:off x="3024288" y="4162791"/>
            <a:ext cx="3654418"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3. Null model</a:t>
            </a:r>
          </a:p>
        </p:txBody>
      </p:sp>
      <p:sp>
        <p:nvSpPr>
          <p:cNvPr id="14" name="Google Shape;71;gb80e2ae2f7_1_19">
            <a:extLst>
              <a:ext uri="{FF2B5EF4-FFF2-40B4-BE49-F238E27FC236}">
                <a16:creationId xmlns:a16="http://schemas.microsoft.com/office/drawing/2014/main" id="{5F8E5B40-70E0-1A42-8F89-E9CD73D7C13D}"/>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68529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Defining different models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3;gb80e2ae2f7_1_19">
            <a:extLst>
              <a:ext uri="{FF2B5EF4-FFF2-40B4-BE49-F238E27FC236}">
                <a16:creationId xmlns:a16="http://schemas.microsoft.com/office/drawing/2014/main" id="{25E42B5E-2317-9648-A78E-82B41D540B2D}"/>
              </a:ext>
            </a:extLst>
          </p:cNvPr>
          <p:cNvSpPr txBox="1"/>
          <p:nvPr/>
        </p:nvSpPr>
        <p:spPr>
          <a:xfrm>
            <a:off x="838200" y="1146631"/>
            <a:ext cx="5345230" cy="821733"/>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1. One learning-rate model – 2 parameters</a:t>
            </a:r>
          </a:p>
          <a:p>
            <a:pPr marL="133350" lvl="0" algn="l" rtl="0">
              <a:lnSpc>
                <a:spcPct val="115000"/>
              </a:lnSpc>
              <a:spcBef>
                <a:spcPts val="0"/>
              </a:spcBef>
              <a:spcAft>
                <a:spcPts val="0"/>
              </a:spcAft>
              <a:buClr>
                <a:srgbClr val="1FD0B3"/>
              </a:buClr>
              <a:buSzPts val="1500"/>
            </a:pPr>
            <a:endParaRPr lang="en-US" sz="1800" dirty="0">
              <a:solidFill>
                <a:srgbClr val="1BD1B3"/>
              </a:solidFill>
              <a:latin typeface="Volkhov"/>
              <a:ea typeface="Volkhov"/>
              <a:cs typeface="Volkhov"/>
              <a:sym typeface="Volkhov"/>
            </a:endParaRPr>
          </a:p>
        </p:txBody>
      </p:sp>
      <p:sp>
        <p:nvSpPr>
          <p:cNvPr id="14" name="Google Shape;71;gb80e2ae2f7_1_19">
            <a:extLst>
              <a:ext uri="{FF2B5EF4-FFF2-40B4-BE49-F238E27FC236}">
                <a16:creationId xmlns:a16="http://schemas.microsoft.com/office/drawing/2014/main" id="{5F8E5B40-70E0-1A42-8F89-E9CD73D7C13D}"/>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6" name="Google Shape;73;gb80e2ae2f7_1_19">
            <a:extLst>
              <a:ext uri="{FF2B5EF4-FFF2-40B4-BE49-F238E27FC236}">
                <a16:creationId xmlns:a16="http://schemas.microsoft.com/office/drawing/2014/main" id="{D12E4D70-6CC1-7843-AE74-192BB2C3FE49}"/>
              </a:ext>
            </a:extLst>
          </p:cNvPr>
          <p:cNvSpPr txBox="1"/>
          <p:nvPr/>
        </p:nvSpPr>
        <p:spPr>
          <a:xfrm>
            <a:off x="1354500" y="1471743"/>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B0FEF1"/>
                </a:solidFill>
                <a:latin typeface="Volkhov"/>
                <a:ea typeface="Volkhov"/>
                <a:cs typeface="Volkhov"/>
                <a:sym typeface="Volkhov"/>
              </a:rPr>
              <a:t>Single learning rate scales prediction errors</a:t>
            </a:r>
            <a:endParaRPr lang="en-US" sz="1800" dirty="0">
              <a:solidFill>
                <a:srgbClr val="1FD0B3"/>
              </a:solidFill>
              <a:latin typeface="Volkhov"/>
              <a:ea typeface="Volkhov"/>
              <a:cs typeface="Volkhov"/>
              <a:sym typeface="Volkhov"/>
            </a:endParaRPr>
          </a:p>
        </p:txBody>
      </p:sp>
    </p:spTree>
    <p:extLst>
      <p:ext uri="{BB962C8B-B14F-4D97-AF65-F5344CB8AC3E}">
        <p14:creationId xmlns:p14="http://schemas.microsoft.com/office/powerpoint/2010/main" val="919979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Defining different models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3;gb80e2ae2f7_1_19">
            <a:extLst>
              <a:ext uri="{FF2B5EF4-FFF2-40B4-BE49-F238E27FC236}">
                <a16:creationId xmlns:a16="http://schemas.microsoft.com/office/drawing/2014/main" id="{25E42B5E-2317-9648-A78E-82B41D540B2D}"/>
              </a:ext>
            </a:extLst>
          </p:cNvPr>
          <p:cNvSpPr txBox="1"/>
          <p:nvPr/>
        </p:nvSpPr>
        <p:spPr>
          <a:xfrm>
            <a:off x="838200" y="1146631"/>
            <a:ext cx="5345230" cy="821733"/>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1. One learning-rate model – 2 parameters</a:t>
            </a:r>
          </a:p>
          <a:p>
            <a:pPr marL="133350" lvl="0" algn="l" rtl="0">
              <a:lnSpc>
                <a:spcPct val="115000"/>
              </a:lnSpc>
              <a:spcBef>
                <a:spcPts val="0"/>
              </a:spcBef>
              <a:spcAft>
                <a:spcPts val="0"/>
              </a:spcAft>
              <a:buClr>
                <a:srgbClr val="1FD0B3"/>
              </a:buClr>
              <a:buSzPts val="1500"/>
            </a:pPr>
            <a:endParaRPr lang="en-US" sz="1800" dirty="0">
              <a:solidFill>
                <a:srgbClr val="1BD1B3"/>
              </a:solidFill>
              <a:latin typeface="Volkhov"/>
              <a:ea typeface="Volkhov"/>
              <a:cs typeface="Volkhov"/>
              <a:sym typeface="Volkhov"/>
            </a:endParaRPr>
          </a:p>
        </p:txBody>
      </p:sp>
      <p:sp>
        <p:nvSpPr>
          <p:cNvPr id="14" name="Google Shape;71;gb80e2ae2f7_1_19">
            <a:extLst>
              <a:ext uri="{FF2B5EF4-FFF2-40B4-BE49-F238E27FC236}">
                <a16:creationId xmlns:a16="http://schemas.microsoft.com/office/drawing/2014/main" id="{5F8E5B40-70E0-1A42-8F89-E9CD73D7C13D}"/>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6" name="Google Shape;73;gb80e2ae2f7_1_19">
            <a:extLst>
              <a:ext uri="{FF2B5EF4-FFF2-40B4-BE49-F238E27FC236}">
                <a16:creationId xmlns:a16="http://schemas.microsoft.com/office/drawing/2014/main" id="{D12E4D70-6CC1-7843-AE74-192BB2C3FE49}"/>
              </a:ext>
            </a:extLst>
          </p:cNvPr>
          <p:cNvSpPr txBox="1"/>
          <p:nvPr/>
        </p:nvSpPr>
        <p:spPr>
          <a:xfrm>
            <a:off x="1354500" y="1471743"/>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B0FEF1"/>
                </a:solidFill>
                <a:latin typeface="Volkhov"/>
                <a:ea typeface="Volkhov"/>
                <a:cs typeface="Volkhov"/>
                <a:sym typeface="Volkhov"/>
              </a:rPr>
              <a:t>Single learning rate scales prediction errors</a:t>
            </a:r>
            <a:endParaRPr lang="en-US" sz="1800" dirty="0">
              <a:solidFill>
                <a:srgbClr val="1FD0B3"/>
              </a:solidFill>
              <a:latin typeface="Volkhov"/>
              <a:ea typeface="Volkhov"/>
              <a:cs typeface="Volkhov"/>
              <a:sym typeface="Volkhov"/>
            </a:endParaRPr>
          </a:p>
        </p:txBody>
      </p:sp>
      <p:sp>
        <p:nvSpPr>
          <p:cNvPr id="19" name="Google Shape;73;gb80e2ae2f7_1_19">
            <a:extLst>
              <a:ext uri="{FF2B5EF4-FFF2-40B4-BE49-F238E27FC236}">
                <a16:creationId xmlns:a16="http://schemas.microsoft.com/office/drawing/2014/main" id="{CFECC093-CE2A-214F-89BF-317D26F2A8A6}"/>
              </a:ext>
            </a:extLst>
          </p:cNvPr>
          <p:cNvSpPr txBox="1"/>
          <p:nvPr/>
        </p:nvSpPr>
        <p:spPr>
          <a:xfrm>
            <a:off x="783338" y="2234499"/>
            <a:ext cx="567046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2. Decay model – 3 parameters</a:t>
            </a:r>
          </a:p>
        </p:txBody>
      </p:sp>
      <p:sp>
        <p:nvSpPr>
          <p:cNvPr id="20" name="Google Shape;73;gb80e2ae2f7_1_19">
            <a:extLst>
              <a:ext uri="{FF2B5EF4-FFF2-40B4-BE49-F238E27FC236}">
                <a16:creationId xmlns:a16="http://schemas.microsoft.com/office/drawing/2014/main" id="{6C7D140A-D160-D742-BBBF-9960DDF35581}"/>
              </a:ext>
            </a:extLst>
          </p:cNvPr>
          <p:cNvSpPr txBox="1"/>
          <p:nvPr/>
        </p:nvSpPr>
        <p:spPr>
          <a:xfrm>
            <a:off x="1354500" y="2549291"/>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B0FEF1"/>
                </a:solidFill>
                <a:latin typeface="Volkhov"/>
                <a:ea typeface="Volkhov"/>
                <a:cs typeface="Volkhov"/>
                <a:sym typeface="Volkhov"/>
              </a:rPr>
              <a:t>Learning rate decays over time</a:t>
            </a:r>
            <a:endParaRPr lang="en-US" sz="1800" dirty="0">
              <a:solidFill>
                <a:srgbClr val="1FD0B3"/>
              </a:solidFill>
              <a:latin typeface="Volkhov"/>
              <a:ea typeface="Volkhov"/>
              <a:cs typeface="Volkhov"/>
              <a:sym typeface="Volkhov"/>
            </a:endParaRPr>
          </a:p>
        </p:txBody>
      </p:sp>
      <p:pic>
        <p:nvPicPr>
          <p:cNvPr id="21" name="decay_learningrate.png" descr="decay_learningrate.png">
            <a:extLst>
              <a:ext uri="{FF2B5EF4-FFF2-40B4-BE49-F238E27FC236}">
                <a16:creationId xmlns:a16="http://schemas.microsoft.com/office/drawing/2014/main" id="{C5C58F6B-F40E-EE44-BA6B-5F59FFDE26FD}"/>
              </a:ext>
            </a:extLst>
          </p:cNvPr>
          <p:cNvPicPr>
            <a:picLocks noChangeAspect="1"/>
          </p:cNvPicPr>
          <p:nvPr/>
        </p:nvPicPr>
        <p:blipFill>
          <a:blip r:embed="rId7"/>
          <a:stretch>
            <a:fillRect/>
          </a:stretch>
        </p:blipFill>
        <p:spPr>
          <a:xfrm>
            <a:off x="5352171" y="2260321"/>
            <a:ext cx="2945942" cy="2209457"/>
          </a:xfrm>
          <a:prstGeom prst="rect">
            <a:avLst/>
          </a:prstGeom>
          <a:ln w="12700">
            <a:miter lim="400000"/>
          </a:ln>
        </p:spPr>
      </p:pic>
    </p:spTree>
    <p:extLst>
      <p:ext uri="{BB962C8B-B14F-4D97-AF65-F5344CB8AC3E}">
        <p14:creationId xmlns:p14="http://schemas.microsoft.com/office/powerpoint/2010/main" val="1498851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Defining different models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3;gb80e2ae2f7_1_19">
            <a:extLst>
              <a:ext uri="{FF2B5EF4-FFF2-40B4-BE49-F238E27FC236}">
                <a16:creationId xmlns:a16="http://schemas.microsoft.com/office/drawing/2014/main" id="{25E42B5E-2317-9648-A78E-82B41D540B2D}"/>
              </a:ext>
            </a:extLst>
          </p:cNvPr>
          <p:cNvSpPr txBox="1"/>
          <p:nvPr/>
        </p:nvSpPr>
        <p:spPr>
          <a:xfrm>
            <a:off x="838200" y="1146631"/>
            <a:ext cx="5345230" cy="821733"/>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1. One learning-rate model – 2 parameters</a:t>
            </a:r>
          </a:p>
          <a:p>
            <a:pPr marL="133350" lvl="0" algn="l" rtl="0">
              <a:lnSpc>
                <a:spcPct val="115000"/>
              </a:lnSpc>
              <a:spcBef>
                <a:spcPts val="0"/>
              </a:spcBef>
              <a:spcAft>
                <a:spcPts val="0"/>
              </a:spcAft>
              <a:buClr>
                <a:srgbClr val="1FD0B3"/>
              </a:buClr>
              <a:buSzPts val="1500"/>
            </a:pPr>
            <a:endParaRPr lang="en-US" sz="1800" dirty="0">
              <a:solidFill>
                <a:srgbClr val="1BD1B3"/>
              </a:solidFill>
              <a:latin typeface="Volkhov"/>
              <a:ea typeface="Volkhov"/>
              <a:cs typeface="Volkhov"/>
              <a:sym typeface="Volkhov"/>
            </a:endParaRPr>
          </a:p>
        </p:txBody>
      </p:sp>
      <p:sp>
        <p:nvSpPr>
          <p:cNvPr id="13" name="Google Shape;73;gb80e2ae2f7_1_19">
            <a:extLst>
              <a:ext uri="{FF2B5EF4-FFF2-40B4-BE49-F238E27FC236}">
                <a16:creationId xmlns:a16="http://schemas.microsoft.com/office/drawing/2014/main" id="{924A829B-52D0-1F4B-9E16-84A9A2D4119B}"/>
              </a:ext>
            </a:extLst>
          </p:cNvPr>
          <p:cNvSpPr txBox="1"/>
          <p:nvPr/>
        </p:nvSpPr>
        <p:spPr>
          <a:xfrm>
            <a:off x="783338" y="3325174"/>
            <a:ext cx="669292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3. Null model – 0 parameters</a:t>
            </a:r>
          </a:p>
        </p:txBody>
      </p:sp>
      <p:sp>
        <p:nvSpPr>
          <p:cNvPr id="14" name="Google Shape;71;gb80e2ae2f7_1_19">
            <a:extLst>
              <a:ext uri="{FF2B5EF4-FFF2-40B4-BE49-F238E27FC236}">
                <a16:creationId xmlns:a16="http://schemas.microsoft.com/office/drawing/2014/main" id="{5F8E5B40-70E0-1A42-8F89-E9CD73D7C13D}"/>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6" name="Google Shape;73;gb80e2ae2f7_1_19">
            <a:extLst>
              <a:ext uri="{FF2B5EF4-FFF2-40B4-BE49-F238E27FC236}">
                <a16:creationId xmlns:a16="http://schemas.microsoft.com/office/drawing/2014/main" id="{D12E4D70-6CC1-7843-AE74-192BB2C3FE49}"/>
              </a:ext>
            </a:extLst>
          </p:cNvPr>
          <p:cNvSpPr txBox="1"/>
          <p:nvPr/>
        </p:nvSpPr>
        <p:spPr>
          <a:xfrm>
            <a:off x="1354500" y="1471743"/>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B0FEF1"/>
                </a:solidFill>
                <a:latin typeface="Volkhov"/>
                <a:ea typeface="Volkhov"/>
                <a:cs typeface="Volkhov"/>
                <a:sym typeface="Volkhov"/>
              </a:rPr>
              <a:t>Single learning rate scales prediction errors</a:t>
            </a:r>
            <a:endParaRPr lang="en-US" sz="1800" dirty="0">
              <a:solidFill>
                <a:srgbClr val="1FD0B3"/>
              </a:solidFill>
              <a:latin typeface="Volkhov"/>
              <a:ea typeface="Volkhov"/>
              <a:cs typeface="Volkhov"/>
              <a:sym typeface="Volkhov"/>
            </a:endParaRPr>
          </a:p>
        </p:txBody>
      </p:sp>
      <p:sp>
        <p:nvSpPr>
          <p:cNvPr id="18" name="Google Shape;73;gb80e2ae2f7_1_19">
            <a:extLst>
              <a:ext uri="{FF2B5EF4-FFF2-40B4-BE49-F238E27FC236}">
                <a16:creationId xmlns:a16="http://schemas.microsoft.com/office/drawing/2014/main" id="{89ABA338-22B7-B54D-9E6D-F150109151B3}"/>
              </a:ext>
            </a:extLst>
          </p:cNvPr>
          <p:cNvSpPr txBox="1"/>
          <p:nvPr/>
        </p:nvSpPr>
        <p:spPr>
          <a:xfrm>
            <a:off x="1299638" y="3641869"/>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B0FEF1"/>
                </a:solidFill>
                <a:latin typeface="Volkhov"/>
                <a:ea typeface="Volkhov"/>
                <a:cs typeface="Volkhov"/>
                <a:sym typeface="Volkhov"/>
              </a:rPr>
              <a:t>No learning — random choice on every trial</a:t>
            </a:r>
            <a:endParaRPr lang="en-US" sz="1800" dirty="0">
              <a:solidFill>
                <a:srgbClr val="1FD0B3"/>
              </a:solidFill>
              <a:latin typeface="Volkhov"/>
              <a:ea typeface="Volkhov"/>
              <a:cs typeface="Volkhov"/>
              <a:sym typeface="Volkhov"/>
            </a:endParaRPr>
          </a:p>
        </p:txBody>
      </p:sp>
      <p:sp>
        <p:nvSpPr>
          <p:cNvPr id="19" name="Google Shape;73;gb80e2ae2f7_1_19">
            <a:extLst>
              <a:ext uri="{FF2B5EF4-FFF2-40B4-BE49-F238E27FC236}">
                <a16:creationId xmlns:a16="http://schemas.microsoft.com/office/drawing/2014/main" id="{CFECC093-CE2A-214F-89BF-317D26F2A8A6}"/>
              </a:ext>
            </a:extLst>
          </p:cNvPr>
          <p:cNvSpPr txBox="1"/>
          <p:nvPr/>
        </p:nvSpPr>
        <p:spPr>
          <a:xfrm>
            <a:off x="783338" y="2234499"/>
            <a:ext cx="567046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2. Decay model – 3 parameters</a:t>
            </a:r>
          </a:p>
        </p:txBody>
      </p:sp>
      <p:sp>
        <p:nvSpPr>
          <p:cNvPr id="20" name="Google Shape;73;gb80e2ae2f7_1_19">
            <a:extLst>
              <a:ext uri="{FF2B5EF4-FFF2-40B4-BE49-F238E27FC236}">
                <a16:creationId xmlns:a16="http://schemas.microsoft.com/office/drawing/2014/main" id="{6C7D140A-D160-D742-BBBF-9960DDF35581}"/>
              </a:ext>
            </a:extLst>
          </p:cNvPr>
          <p:cNvSpPr txBox="1"/>
          <p:nvPr/>
        </p:nvSpPr>
        <p:spPr>
          <a:xfrm>
            <a:off x="1354500" y="2549291"/>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B0FEF1"/>
                </a:solidFill>
                <a:latin typeface="Volkhov"/>
                <a:ea typeface="Volkhov"/>
                <a:cs typeface="Volkhov"/>
                <a:sym typeface="Volkhov"/>
              </a:rPr>
              <a:t>Learning rate decays over time</a:t>
            </a:r>
            <a:endParaRPr lang="en-US" sz="1800" dirty="0">
              <a:solidFill>
                <a:srgbClr val="1FD0B3"/>
              </a:solidFill>
              <a:latin typeface="Volkhov"/>
              <a:ea typeface="Volkhov"/>
              <a:cs typeface="Volkhov"/>
              <a:sym typeface="Volkhov"/>
            </a:endParaRPr>
          </a:p>
        </p:txBody>
      </p:sp>
    </p:spTree>
    <p:extLst>
      <p:ext uri="{BB962C8B-B14F-4D97-AF65-F5344CB8AC3E}">
        <p14:creationId xmlns:p14="http://schemas.microsoft.com/office/powerpoint/2010/main" val="3621399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comparison: determining which model best captures data</a:t>
            </a:r>
            <a:endParaRPr sz="2500" b="1" dirty="0">
              <a:solidFill>
                <a:srgbClr val="1FD0B3"/>
              </a:solidFill>
              <a:latin typeface="Volkhov"/>
              <a:ea typeface="Volkhov"/>
              <a:cs typeface="Volkhov"/>
              <a:sym typeface="Volkhov"/>
            </a:endParaRPr>
          </a:p>
        </p:txBody>
      </p:sp>
      <p:sp>
        <p:nvSpPr>
          <p:cNvPr id="73" name="Google Shape;73;gb80e2ae2f7_1_19"/>
          <p:cNvSpPr txBox="1"/>
          <p:nvPr/>
        </p:nvSpPr>
        <p:spPr>
          <a:xfrm>
            <a:off x="763699" y="1657031"/>
            <a:ext cx="6951300" cy="1458831"/>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Steps:</a:t>
            </a:r>
          </a:p>
          <a:p>
            <a:pPr marL="476250" lvl="1" indent="-342900">
              <a:lnSpc>
                <a:spcPct val="115000"/>
              </a:lnSpc>
              <a:buClr>
                <a:srgbClr val="1FD0B3"/>
              </a:buClr>
              <a:buSzPts val="1500"/>
              <a:buFont typeface="+mj-lt"/>
              <a:buAutoNum type="arabicPeriod"/>
            </a:pPr>
            <a:r>
              <a:rPr lang="en-US" sz="1800" b="1" dirty="0">
                <a:solidFill>
                  <a:srgbClr val="B0FEF1"/>
                </a:solidFill>
                <a:latin typeface="Volkhov"/>
                <a:ea typeface="Volkhov"/>
                <a:cs typeface="Volkhov"/>
                <a:sym typeface="Volkhov"/>
              </a:rPr>
              <a:t>Fit all possible models to behavior</a:t>
            </a:r>
          </a:p>
          <a:p>
            <a:pPr marL="476250" lvl="1" indent="-342900">
              <a:lnSpc>
                <a:spcPct val="115000"/>
              </a:lnSpc>
              <a:buClr>
                <a:srgbClr val="1FD0B3"/>
              </a:buClr>
              <a:buSzPts val="1500"/>
              <a:buFont typeface="+mj-lt"/>
              <a:buAutoNum type="arabicPeriod"/>
            </a:pPr>
            <a:r>
              <a:rPr lang="en-US" sz="1800" b="1" dirty="0">
                <a:solidFill>
                  <a:srgbClr val="B0FEF1"/>
                </a:solidFill>
                <a:latin typeface="Volkhov"/>
                <a:ea typeface="Volkhov"/>
                <a:cs typeface="Volkhov"/>
                <a:sym typeface="Volkhov"/>
              </a:rPr>
              <a:t>Compare indices of “fit”</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1;gb80e2ae2f7_1_19">
            <a:extLst>
              <a:ext uri="{FF2B5EF4-FFF2-40B4-BE49-F238E27FC236}">
                <a16:creationId xmlns:a16="http://schemas.microsoft.com/office/drawing/2014/main" id="{6C10D419-DB98-0C4C-A840-97589681FCB4}"/>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1733220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comparison: determining which model best captures data</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8FAABB6E-9C5E-3342-B1CF-D0C7DF4B3465}"/>
              </a:ext>
            </a:extLst>
          </p:cNvPr>
          <p:cNvSpPr txBox="1"/>
          <p:nvPr/>
        </p:nvSpPr>
        <p:spPr>
          <a:xfrm>
            <a:off x="1381931" y="2801086"/>
            <a:ext cx="6951300" cy="1140282"/>
          </a:xfrm>
          <a:prstGeom prst="rect">
            <a:avLst/>
          </a:prstGeom>
          <a:noFill/>
          <a:ln>
            <a:noFill/>
          </a:ln>
        </p:spPr>
        <p:txBody>
          <a:bodyPr spcFirstLastPara="1" wrap="square" lIns="91425" tIns="91425" rIns="91425" bIns="91425" anchor="t" anchorCtr="0">
            <a:spAutoFit/>
          </a:bodyPr>
          <a:lstStyle/>
          <a:p>
            <a:pPr marL="457200" lvl="0" indent="-323850">
              <a:lnSpc>
                <a:spcPct val="115000"/>
              </a:lnSpc>
              <a:buClr>
                <a:srgbClr val="1FD0B3"/>
              </a:buClr>
              <a:buSzPts val="1500"/>
              <a:buFont typeface="Volkhov"/>
              <a:buChar char="➔"/>
            </a:pPr>
            <a:r>
              <a:rPr lang="en-US" sz="1800" dirty="0">
                <a:solidFill>
                  <a:srgbClr val="B0FEF1"/>
                </a:solidFill>
                <a:latin typeface="Volkhov"/>
                <a:ea typeface="Volkhov"/>
                <a:cs typeface="Volkhov"/>
                <a:sym typeface="Volkhov"/>
              </a:rPr>
              <a:t>Take into account likelihood — </a:t>
            </a:r>
            <a:r>
              <a:rPr lang="en-US" sz="1800" i="1" dirty="0">
                <a:solidFill>
                  <a:srgbClr val="1BD1B3"/>
                </a:solidFill>
                <a:latin typeface="Volkhov"/>
                <a:ea typeface="Volkhov"/>
                <a:cs typeface="Volkhov"/>
                <a:sym typeface="Volkhov"/>
              </a:rPr>
              <a:t>the probability of the observed choices given the algorithm </a:t>
            </a:r>
            <a:r>
              <a:rPr lang="en-US" sz="1800" dirty="0">
                <a:solidFill>
                  <a:srgbClr val="B0FEF1"/>
                </a:solidFill>
                <a:latin typeface="Volkhov"/>
                <a:ea typeface="Volkhov"/>
                <a:cs typeface="Volkhov"/>
                <a:sym typeface="Volkhov"/>
              </a:rPr>
              <a:t>— AND penalize more complex models</a:t>
            </a:r>
            <a:endParaRPr lang="en-US" sz="1800" i="1" dirty="0">
              <a:solidFill>
                <a:srgbClr val="1BD1B3"/>
              </a:solidFill>
              <a:latin typeface="Volkhov"/>
              <a:ea typeface="Volkhov"/>
              <a:cs typeface="Volkhov"/>
              <a:sym typeface="Volkhov"/>
            </a:endParaRPr>
          </a:p>
        </p:txBody>
      </p:sp>
      <p:sp>
        <p:nvSpPr>
          <p:cNvPr id="12" name="Google Shape;73;gb80e2ae2f7_1_19">
            <a:extLst>
              <a:ext uri="{FF2B5EF4-FFF2-40B4-BE49-F238E27FC236}">
                <a16:creationId xmlns:a16="http://schemas.microsoft.com/office/drawing/2014/main" id="{F961A8DC-DF2B-824F-8CD3-2252258CC7EF}"/>
              </a:ext>
            </a:extLst>
          </p:cNvPr>
          <p:cNvSpPr txBox="1"/>
          <p:nvPr/>
        </p:nvSpPr>
        <p:spPr>
          <a:xfrm>
            <a:off x="763699" y="1657031"/>
            <a:ext cx="6951300" cy="1458831"/>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Steps:</a:t>
            </a:r>
          </a:p>
          <a:p>
            <a:pPr marL="476250" lvl="1" indent="-342900">
              <a:lnSpc>
                <a:spcPct val="115000"/>
              </a:lnSpc>
              <a:buClr>
                <a:srgbClr val="1FD0B3"/>
              </a:buClr>
              <a:buSzPts val="1500"/>
              <a:buFont typeface="+mj-lt"/>
              <a:buAutoNum type="arabicPeriod"/>
            </a:pPr>
            <a:r>
              <a:rPr lang="en-US" sz="1800" b="1" dirty="0">
                <a:solidFill>
                  <a:srgbClr val="B0FEF1"/>
                </a:solidFill>
                <a:latin typeface="Volkhov"/>
                <a:ea typeface="Volkhov"/>
                <a:cs typeface="Volkhov"/>
                <a:sym typeface="Volkhov"/>
              </a:rPr>
              <a:t>Fit all possible models to behavior</a:t>
            </a:r>
          </a:p>
          <a:p>
            <a:pPr marL="476250" lvl="1" indent="-342900">
              <a:lnSpc>
                <a:spcPct val="115000"/>
              </a:lnSpc>
              <a:buClr>
                <a:srgbClr val="1FD0B3"/>
              </a:buClr>
              <a:buSzPts val="1500"/>
              <a:buFont typeface="+mj-lt"/>
              <a:buAutoNum type="arabicPeriod"/>
            </a:pPr>
            <a:r>
              <a:rPr lang="en-US" sz="1800" b="1" dirty="0">
                <a:solidFill>
                  <a:srgbClr val="B0FEF1"/>
                </a:solidFill>
                <a:latin typeface="Volkhov"/>
                <a:ea typeface="Volkhov"/>
                <a:cs typeface="Volkhov"/>
                <a:sym typeface="Volkhov"/>
              </a:rPr>
              <a:t>Compare indices of “fit”</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sp>
        <p:nvSpPr>
          <p:cNvPr id="13" name="Google Shape;71;gb80e2ae2f7_1_19">
            <a:extLst>
              <a:ext uri="{FF2B5EF4-FFF2-40B4-BE49-F238E27FC236}">
                <a16:creationId xmlns:a16="http://schemas.microsoft.com/office/drawing/2014/main" id="{7D493EDC-80A2-4246-A947-95512DDDFD00}"/>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2935801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comparison: determining which model best captures data</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8FAABB6E-9C5E-3342-B1CF-D0C7DF4B3465}"/>
              </a:ext>
            </a:extLst>
          </p:cNvPr>
          <p:cNvSpPr txBox="1"/>
          <p:nvPr/>
        </p:nvSpPr>
        <p:spPr>
          <a:xfrm>
            <a:off x="1381931" y="2801086"/>
            <a:ext cx="6951300" cy="1777379"/>
          </a:xfrm>
          <a:prstGeom prst="rect">
            <a:avLst/>
          </a:prstGeom>
          <a:noFill/>
          <a:ln>
            <a:noFill/>
          </a:ln>
        </p:spPr>
        <p:txBody>
          <a:bodyPr spcFirstLastPara="1" wrap="square" lIns="91425" tIns="91425" rIns="91425" bIns="91425" anchor="t" anchorCtr="0">
            <a:spAutoFit/>
          </a:bodyPr>
          <a:lstStyle/>
          <a:p>
            <a:pPr marL="457200" lvl="0" indent="-323850">
              <a:lnSpc>
                <a:spcPct val="115000"/>
              </a:lnSpc>
              <a:buClr>
                <a:srgbClr val="1FD0B3"/>
              </a:buClr>
              <a:buSzPts val="1500"/>
              <a:buFont typeface="Volkhov"/>
              <a:buChar char="➔"/>
            </a:pPr>
            <a:r>
              <a:rPr lang="en-US" sz="1800" dirty="0">
                <a:solidFill>
                  <a:srgbClr val="B0FEF1"/>
                </a:solidFill>
                <a:latin typeface="Volkhov"/>
                <a:ea typeface="Volkhov"/>
                <a:cs typeface="Volkhov"/>
                <a:sym typeface="Volkhov"/>
              </a:rPr>
              <a:t>Take into account likelihood — </a:t>
            </a:r>
            <a:r>
              <a:rPr lang="en-US" sz="1800" i="1" dirty="0">
                <a:solidFill>
                  <a:srgbClr val="1BD1B3"/>
                </a:solidFill>
                <a:latin typeface="Volkhov"/>
                <a:ea typeface="Volkhov"/>
                <a:cs typeface="Volkhov"/>
                <a:sym typeface="Volkhov"/>
              </a:rPr>
              <a:t>the probability of the observed choices given the algorithm </a:t>
            </a:r>
            <a:r>
              <a:rPr lang="en-US" sz="1800" dirty="0">
                <a:solidFill>
                  <a:srgbClr val="B0FEF1"/>
                </a:solidFill>
                <a:latin typeface="Volkhov"/>
                <a:ea typeface="Volkhov"/>
                <a:cs typeface="Volkhov"/>
                <a:sym typeface="Volkhov"/>
              </a:rPr>
              <a:t>— AND penalize more complex models</a:t>
            </a:r>
          </a:p>
          <a:p>
            <a:pPr marL="457200" lvl="0" indent="-323850">
              <a:lnSpc>
                <a:spcPct val="115000"/>
              </a:lnSpc>
              <a:buClr>
                <a:srgbClr val="1FD0B3"/>
              </a:buClr>
              <a:buSzPts val="1500"/>
              <a:buFont typeface="Volkhov"/>
              <a:buChar char="➔"/>
            </a:pPr>
            <a:r>
              <a:rPr lang="en-US" sz="1800" dirty="0">
                <a:solidFill>
                  <a:srgbClr val="B0FEF1"/>
                </a:solidFill>
                <a:latin typeface="Volkhov"/>
                <a:ea typeface="Volkhov"/>
                <a:cs typeface="Volkhov"/>
                <a:sym typeface="Volkhov"/>
              </a:rPr>
              <a:t>Two common metrics: </a:t>
            </a:r>
            <a:r>
              <a:rPr lang="en-US" sz="1800" dirty="0">
                <a:solidFill>
                  <a:srgbClr val="1BD1B3"/>
                </a:solidFill>
                <a:latin typeface="Volkhov"/>
                <a:ea typeface="Volkhov"/>
                <a:cs typeface="Volkhov"/>
                <a:sym typeface="Volkhov"/>
              </a:rPr>
              <a:t>AIC and BIC</a:t>
            </a:r>
          </a:p>
          <a:p>
            <a:pPr marL="457200" lvl="1" indent="-323850">
              <a:lnSpc>
                <a:spcPct val="115000"/>
              </a:lnSpc>
              <a:buClr>
                <a:srgbClr val="1FD0B3"/>
              </a:buClr>
              <a:buSzPts val="1500"/>
              <a:buFont typeface="Volkhov"/>
              <a:buChar char="➔"/>
            </a:pPr>
            <a:endParaRPr lang="en-US" sz="1800" dirty="0">
              <a:solidFill>
                <a:srgbClr val="1BD1B3"/>
              </a:solidFill>
              <a:latin typeface="Volkhov"/>
              <a:ea typeface="Volkhov"/>
              <a:cs typeface="Volkhov"/>
              <a:sym typeface="Volkhov"/>
            </a:endParaRPr>
          </a:p>
        </p:txBody>
      </p:sp>
      <p:sp>
        <p:nvSpPr>
          <p:cNvPr id="12" name="Google Shape;73;gb80e2ae2f7_1_19">
            <a:extLst>
              <a:ext uri="{FF2B5EF4-FFF2-40B4-BE49-F238E27FC236}">
                <a16:creationId xmlns:a16="http://schemas.microsoft.com/office/drawing/2014/main" id="{F961A8DC-DF2B-824F-8CD3-2252258CC7EF}"/>
              </a:ext>
            </a:extLst>
          </p:cNvPr>
          <p:cNvSpPr txBox="1"/>
          <p:nvPr/>
        </p:nvSpPr>
        <p:spPr>
          <a:xfrm>
            <a:off x="763699" y="1657031"/>
            <a:ext cx="6951300" cy="1458831"/>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Steps:</a:t>
            </a:r>
          </a:p>
          <a:p>
            <a:pPr marL="476250" lvl="1" indent="-342900">
              <a:lnSpc>
                <a:spcPct val="115000"/>
              </a:lnSpc>
              <a:buClr>
                <a:srgbClr val="1FD0B3"/>
              </a:buClr>
              <a:buSzPts val="1500"/>
              <a:buFont typeface="+mj-lt"/>
              <a:buAutoNum type="arabicPeriod"/>
            </a:pPr>
            <a:r>
              <a:rPr lang="en-US" sz="1800" b="1" dirty="0">
                <a:solidFill>
                  <a:srgbClr val="B0FEF1"/>
                </a:solidFill>
                <a:latin typeface="Volkhov"/>
                <a:ea typeface="Volkhov"/>
                <a:cs typeface="Volkhov"/>
                <a:sym typeface="Volkhov"/>
              </a:rPr>
              <a:t>Fit all possible models to behavior</a:t>
            </a:r>
          </a:p>
          <a:p>
            <a:pPr marL="476250" lvl="1" indent="-342900">
              <a:lnSpc>
                <a:spcPct val="115000"/>
              </a:lnSpc>
              <a:buClr>
                <a:srgbClr val="1FD0B3"/>
              </a:buClr>
              <a:buSzPts val="1500"/>
              <a:buFont typeface="+mj-lt"/>
              <a:buAutoNum type="arabicPeriod"/>
            </a:pPr>
            <a:r>
              <a:rPr lang="en-US" sz="1800" b="1" dirty="0">
                <a:solidFill>
                  <a:srgbClr val="B0FEF1"/>
                </a:solidFill>
                <a:latin typeface="Volkhov"/>
                <a:ea typeface="Volkhov"/>
                <a:cs typeface="Volkhov"/>
                <a:sym typeface="Volkhov"/>
              </a:rPr>
              <a:t>Compare indices of “fit”</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sp>
        <p:nvSpPr>
          <p:cNvPr id="13" name="Google Shape;71;gb80e2ae2f7_1_19">
            <a:extLst>
              <a:ext uri="{FF2B5EF4-FFF2-40B4-BE49-F238E27FC236}">
                <a16:creationId xmlns:a16="http://schemas.microsoft.com/office/drawing/2014/main" id="{18BCF551-5FA8-3540-BD1C-8069AFBC3D04}"/>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2386715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5" name="Google Shape;54;p13">
            <a:extLst>
              <a:ext uri="{FF2B5EF4-FFF2-40B4-BE49-F238E27FC236}">
                <a16:creationId xmlns:a16="http://schemas.microsoft.com/office/drawing/2014/main" id="{04D407FB-0079-914E-BE69-455432B0F481}"/>
              </a:ext>
            </a:extLst>
          </p:cNvPr>
          <p:cNvSpPr/>
          <p:nvPr/>
        </p:nvSpPr>
        <p:spPr>
          <a:xfrm>
            <a:off x="838200" y="1145603"/>
            <a:ext cx="3159540" cy="1458540"/>
          </a:xfrm>
          <a:prstGeom prst="rect">
            <a:avLst/>
          </a:prstGeom>
          <a:solidFill>
            <a:srgbClr val="0C343D"/>
          </a:solidFill>
          <a:ln w="9525" cap="flat" cmpd="sng">
            <a:solidFill>
              <a:srgbClr val="B0FEF1"/>
            </a:solidFill>
            <a:prstDash val="solid"/>
            <a:round/>
            <a:headEnd type="none" w="sm" len="sm"/>
            <a:tailEnd type="none" w="sm" len="sm"/>
          </a:ln>
        </p:spPr>
        <p:txBody>
          <a:bodyPr spcFirstLastPara="1" wrap="square" lIns="50288" tIns="50288" rIns="50288" bIns="50288" anchor="t" anchorCtr="0">
            <a:noAutofit/>
          </a:bodyPr>
          <a:lstStyle/>
          <a:p>
            <a:pPr marL="251460" indent="-188595" algn="ctr">
              <a:buClr>
                <a:srgbClr val="1FD0B3"/>
              </a:buClr>
              <a:buSzPts val="1100"/>
              <a:buAutoNum type="arabicPeriod"/>
            </a:pPr>
            <a:r>
              <a:rPr lang="en" sz="990" b="1">
                <a:solidFill>
                  <a:srgbClr val="1FD0B3"/>
                </a:solidFill>
              </a:rPr>
              <a:t>Develop task and model(s)</a:t>
            </a:r>
            <a:endParaRPr sz="990" b="1">
              <a:solidFill>
                <a:srgbClr val="1FD0B3"/>
              </a:solidFill>
            </a:endParaRPr>
          </a:p>
        </p:txBody>
      </p:sp>
      <p:sp>
        <p:nvSpPr>
          <p:cNvPr id="16" name="Google Shape;55;p13">
            <a:extLst>
              <a:ext uri="{FF2B5EF4-FFF2-40B4-BE49-F238E27FC236}">
                <a16:creationId xmlns:a16="http://schemas.microsoft.com/office/drawing/2014/main" id="{B0CC8ACC-9305-E943-A500-D696C8D2AE55}"/>
              </a:ext>
            </a:extLst>
          </p:cNvPr>
          <p:cNvSpPr/>
          <p:nvPr/>
        </p:nvSpPr>
        <p:spPr>
          <a:xfrm>
            <a:off x="1135875" y="1589326"/>
            <a:ext cx="801090" cy="908550"/>
          </a:xfrm>
          <a:prstGeom prst="rect">
            <a:avLst/>
          </a:prstGeom>
          <a:solidFill>
            <a:srgbClr val="134F5C"/>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Task design</a:t>
            </a:r>
            <a:endParaRPr sz="900">
              <a:solidFill>
                <a:srgbClr val="1FD0B3"/>
              </a:solidFill>
            </a:endParaRPr>
          </a:p>
        </p:txBody>
      </p:sp>
      <p:sp>
        <p:nvSpPr>
          <p:cNvPr id="17" name="Google Shape;56;p13">
            <a:extLst>
              <a:ext uri="{FF2B5EF4-FFF2-40B4-BE49-F238E27FC236}">
                <a16:creationId xmlns:a16="http://schemas.microsoft.com/office/drawing/2014/main" id="{834D5952-5997-2B45-A358-7EFA9DA6656F}"/>
              </a:ext>
            </a:extLst>
          </p:cNvPr>
          <p:cNvSpPr/>
          <p:nvPr/>
        </p:nvSpPr>
        <p:spPr>
          <a:xfrm>
            <a:off x="2896274" y="1589326"/>
            <a:ext cx="801090" cy="908550"/>
          </a:xfrm>
          <a:prstGeom prst="rect">
            <a:avLst/>
          </a:prstGeom>
          <a:solidFill>
            <a:srgbClr val="134F5C"/>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Model design</a:t>
            </a:r>
            <a:endParaRPr sz="900">
              <a:solidFill>
                <a:srgbClr val="1FD0B3"/>
              </a:solidFill>
            </a:endParaRPr>
          </a:p>
        </p:txBody>
      </p:sp>
      <p:cxnSp>
        <p:nvCxnSpPr>
          <p:cNvPr id="18" name="Google Shape;57;p13">
            <a:extLst>
              <a:ext uri="{FF2B5EF4-FFF2-40B4-BE49-F238E27FC236}">
                <a16:creationId xmlns:a16="http://schemas.microsoft.com/office/drawing/2014/main" id="{4FD24241-77BE-8F4B-A140-6C4EE3E395D3}"/>
              </a:ext>
            </a:extLst>
          </p:cNvPr>
          <p:cNvCxnSpPr/>
          <p:nvPr/>
        </p:nvCxnSpPr>
        <p:spPr>
          <a:xfrm rot="10800000" flipH="1">
            <a:off x="2039159" y="2042251"/>
            <a:ext cx="754920" cy="2700"/>
          </a:xfrm>
          <a:prstGeom prst="straightConnector1">
            <a:avLst/>
          </a:prstGeom>
          <a:noFill/>
          <a:ln w="38100" cap="flat" cmpd="sng">
            <a:solidFill>
              <a:srgbClr val="B0FEF1"/>
            </a:solidFill>
            <a:prstDash val="solid"/>
            <a:round/>
            <a:headEnd type="triangle" w="med" len="med"/>
            <a:tailEnd type="triangle" w="med" len="med"/>
          </a:ln>
        </p:spPr>
      </p:cxnSp>
      <p:sp>
        <p:nvSpPr>
          <p:cNvPr id="19" name="Google Shape;58;p13">
            <a:extLst>
              <a:ext uri="{FF2B5EF4-FFF2-40B4-BE49-F238E27FC236}">
                <a16:creationId xmlns:a16="http://schemas.microsoft.com/office/drawing/2014/main" id="{6BA44AA5-E99F-D34E-99AC-6803E76CE559}"/>
              </a:ext>
            </a:extLst>
          </p:cNvPr>
          <p:cNvSpPr/>
          <p:nvPr/>
        </p:nvSpPr>
        <p:spPr>
          <a:xfrm>
            <a:off x="5006303" y="1145603"/>
            <a:ext cx="3159540" cy="1458540"/>
          </a:xfrm>
          <a:prstGeom prst="rect">
            <a:avLst/>
          </a:prstGeom>
          <a:solidFill>
            <a:srgbClr val="073763"/>
          </a:solidFill>
          <a:ln w="9525" cap="flat" cmpd="sng">
            <a:solidFill>
              <a:srgbClr val="B0FEF1"/>
            </a:solidFill>
            <a:prstDash val="solid"/>
            <a:round/>
            <a:headEnd type="none" w="sm" len="sm"/>
            <a:tailEnd type="none" w="sm" len="sm"/>
          </a:ln>
        </p:spPr>
        <p:txBody>
          <a:bodyPr spcFirstLastPara="1" wrap="square" lIns="50288" tIns="50288" rIns="50288" bIns="50288" anchor="t" anchorCtr="0">
            <a:noAutofit/>
          </a:bodyPr>
          <a:lstStyle/>
          <a:p>
            <a:pPr algn="ctr"/>
            <a:r>
              <a:rPr lang="en" sz="990" b="1">
                <a:solidFill>
                  <a:srgbClr val="1FD0B3"/>
                </a:solidFill>
              </a:rPr>
              <a:t>2. Fit model(s) to data</a:t>
            </a:r>
            <a:endParaRPr sz="990" b="1">
              <a:solidFill>
                <a:srgbClr val="1FD0B3"/>
              </a:solidFill>
            </a:endParaRPr>
          </a:p>
        </p:txBody>
      </p:sp>
      <p:sp>
        <p:nvSpPr>
          <p:cNvPr id="20" name="Google Shape;59;p13">
            <a:extLst>
              <a:ext uri="{FF2B5EF4-FFF2-40B4-BE49-F238E27FC236}">
                <a16:creationId xmlns:a16="http://schemas.microsoft.com/office/drawing/2014/main" id="{8288B78A-BA81-B04B-9B5F-F7C049652D86}"/>
              </a:ext>
            </a:extLst>
          </p:cNvPr>
          <p:cNvSpPr/>
          <p:nvPr/>
        </p:nvSpPr>
        <p:spPr>
          <a:xfrm>
            <a:off x="5306698" y="1589596"/>
            <a:ext cx="801090" cy="908010"/>
          </a:xfrm>
          <a:prstGeom prst="rect">
            <a:avLst/>
          </a:prstGeom>
          <a:solidFill>
            <a:srgbClr val="0B5394"/>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Model selection</a:t>
            </a:r>
            <a:endParaRPr sz="900">
              <a:solidFill>
                <a:srgbClr val="1FD0B3"/>
              </a:solidFill>
            </a:endParaRPr>
          </a:p>
        </p:txBody>
      </p:sp>
      <p:sp>
        <p:nvSpPr>
          <p:cNvPr id="21" name="Google Shape;60;p13">
            <a:extLst>
              <a:ext uri="{FF2B5EF4-FFF2-40B4-BE49-F238E27FC236}">
                <a16:creationId xmlns:a16="http://schemas.microsoft.com/office/drawing/2014/main" id="{73CF0DAD-3246-D94A-A2F4-864FDBBF073B}"/>
              </a:ext>
            </a:extLst>
          </p:cNvPr>
          <p:cNvSpPr/>
          <p:nvPr/>
        </p:nvSpPr>
        <p:spPr>
          <a:xfrm>
            <a:off x="7067100" y="1591373"/>
            <a:ext cx="801090" cy="908010"/>
          </a:xfrm>
          <a:prstGeom prst="rect">
            <a:avLst/>
          </a:prstGeom>
          <a:solidFill>
            <a:srgbClr val="0B5394"/>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Parameter estimation</a:t>
            </a:r>
            <a:endParaRPr sz="900">
              <a:solidFill>
                <a:srgbClr val="1FD0B3"/>
              </a:solidFill>
            </a:endParaRPr>
          </a:p>
        </p:txBody>
      </p:sp>
      <p:sp>
        <p:nvSpPr>
          <p:cNvPr id="22" name="Google Shape;61;p13">
            <a:extLst>
              <a:ext uri="{FF2B5EF4-FFF2-40B4-BE49-F238E27FC236}">
                <a16:creationId xmlns:a16="http://schemas.microsoft.com/office/drawing/2014/main" id="{30BE6490-6437-064C-9207-AC92096867BA}"/>
              </a:ext>
            </a:extLst>
          </p:cNvPr>
          <p:cNvSpPr/>
          <p:nvPr/>
        </p:nvSpPr>
        <p:spPr>
          <a:xfrm>
            <a:off x="3021173" y="3451763"/>
            <a:ext cx="3159540" cy="1458540"/>
          </a:xfrm>
          <a:prstGeom prst="rect">
            <a:avLst/>
          </a:prstGeom>
          <a:solidFill>
            <a:srgbClr val="2A435D"/>
          </a:solidFill>
          <a:ln w="9525" cap="flat" cmpd="sng">
            <a:solidFill>
              <a:srgbClr val="B0FEF1"/>
            </a:solidFill>
            <a:prstDash val="solid"/>
            <a:round/>
            <a:headEnd type="none" w="sm" len="sm"/>
            <a:tailEnd type="none" w="sm" len="sm"/>
          </a:ln>
        </p:spPr>
        <p:txBody>
          <a:bodyPr spcFirstLastPara="1" wrap="square" lIns="50288" tIns="50288" rIns="50288" bIns="50288" anchor="t" anchorCtr="0">
            <a:noAutofit/>
          </a:bodyPr>
          <a:lstStyle/>
          <a:p>
            <a:pPr algn="ctr"/>
            <a:r>
              <a:rPr lang="en" sz="990">
                <a:solidFill>
                  <a:srgbClr val="17283A"/>
                </a:solidFill>
              </a:rPr>
              <a:t> </a:t>
            </a:r>
            <a:endParaRPr sz="990">
              <a:solidFill>
                <a:srgbClr val="17283A"/>
              </a:solidFill>
            </a:endParaRPr>
          </a:p>
        </p:txBody>
      </p:sp>
      <p:sp>
        <p:nvSpPr>
          <p:cNvPr id="23" name="Google Shape;62;p13">
            <a:extLst>
              <a:ext uri="{FF2B5EF4-FFF2-40B4-BE49-F238E27FC236}">
                <a16:creationId xmlns:a16="http://schemas.microsoft.com/office/drawing/2014/main" id="{D216CE53-1E37-094F-9F45-3F0356B5C35D}"/>
              </a:ext>
            </a:extLst>
          </p:cNvPr>
          <p:cNvSpPr/>
          <p:nvPr/>
        </p:nvSpPr>
        <p:spPr>
          <a:xfrm>
            <a:off x="4209286"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Parameter recovery</a:t>
            </a:r>
            <a:endParaRPr sz="900">
              <a:solidFill>
                <a:srgbClr val="1FD0B3"/>
              </a:solidFill>
            </a:endParaRPr>
          </a:p>
        </p:txBody>
      </p:sp>
      <p:sp>
        <p:nvSpPr>
          <p:cNvPr id="24" name="Google Shape;63;p13">
            <a:extLst>
              <a:ext uri="{FF2B5EF4-FFF2-40B4-BE49-F238E27FC236}">
                <a16:creationId xmlns:a16="http://schemas.microsoft.com/office/drawing/2014/main" id="{B6198184-31B9-0745-ACDF-48DCF17CD833}"/>
              </a:ext>
            </a:extLst>
          </p:cNvPr>
          <p:cNvSpPr/>
          <p:nvPr/>
        </p:nvSpPr>
        <p:spPr>
          <a:xfrm>
            <a:off x="3196649"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Model recovery and comparison</a:t>
            </a:r>
            <a:endParaRPr sz="900">
              <a:solidFill>
                <a:srgbClr val="1FD0B3"/>
              </a:solidFill>
            </a:endParaRPr>
          </a:p>
        </p:txBody>
      </p:sp>
      <p:cxnSp>
        <p:nvCxnSpPr>
          <p:cNvPr id="25" name="Google Shape;64;p13">
            <a:extLst>
              <a:ext uri="{FF2B5EF4-FFF2-40B4-BE49-F238E27FC236}">
                <a16:creationId xmlns:a16="http://schemas.microsoft.com/office/drawing/2014/main" id="{EDBF5330-005C-D54D-B462-FE8C26478BAD}"/>
              </a:ext>
            </a:extLst>
          </p:cNvPr>
          <p:cNvCxnSpPr/>
          <p:nvPr/>
        </p:nvCxnSpPr>
        <p:spPr>
          <a:xfrm rot="10800000">
            <a:off x="6253048" y="2043623"/>
            <a:ext cx="668790" cy="3510"/>
          </a:xfrm>
          <a:prstGeom prst="straightConnector1">
            <a:avLst/>
          </a:prstGeom>
          <a:noFill/>
          <a:ln w="38100" cap="flat" cmpd="sng">
            <a:solidFill>
              <a:srgbClr val="B0FEF1"/>
            </a:solidFill>
            <a:prstDash val="solid"/>
            <a:round/>
            <a:headEnd type="triangle" w="med" len="med"/>
            <a:tailEnd type="none" w="med" len="med"/>
          </a:ln>
        </p:spPr>
      </p:cxnSp>
      <p:sp>
        <p:nvSpPr>
          <p:cNvPr id="26" name="Google Shape;65;p13">
            <a:extLst>
              <a:ext uri="{FF2B5EF4-FFF2-40B4-BE49-F238E27FC236}">
                <a16:creationId xmlns:a16="http://schemas.microsoft.com/office/drawing/2014/main" id="{3C483D68-BEB7-D44A-81C8-0751A45B5825}"/>
              </a:ext>
            </a:extLst>
          </p:cNvPr>
          <p:cNvSpPr/>
          <p:nvPr/>
        </p:nvSpPr>
        <p:spPr>
          <a:xfrm>
            <a:off x="5221919"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Posterior predictive checks</a:t>
            </a:r>
            <a:endParaRPr sz="900">
              <a:solidFill>
                <a:srgbClr val="1FD0B3"/>
              </a:solidFill>
            </a:endParaRPr>
          </a:p>
        </p:txBody>
      </p:sp>
      <p:sp>
        <p:nvSpPr>
          <p:cNvPr id="27" name="Google Shape;66;p13">
            <a:extLst>
              <a:ext uri="{FF2B5EF4-FFF2-40B4-BE49-F238E27FC236}">
                <a16:creationId xmlns:a16="http://schemas.microsoft.com/office/drawing/2014/main" id="{E2E745AA-06A9-9743-A2A9-CC779F383FF4}"/>
              </a:ext>
            </a:extLst>
          </p:cNvPr>
          <p:cNvSpPr txBox="1"/>
          <p:nvPr/>
        </p:nvSpPr>
        <p:spPr>
          <a:xfrm>
            <a:off x="3977321" y="3498629"/>
            <a:ext cx="1350000" cy="253908"/>
          </a:xfrm>
          <a:prstGeom prst="rect">
            <a:avLst/>
          </a:prstGeom>
          <a:noFill/>
          <a:ln>
            <a:noFill/>
          </a:ln>
        </p:spPr>
        <p:txBody>
          <a:bodyPr spcFirstLastPara="1" wrap="square" lIns="50288" tIns="50288" rIns="50288" bIns="50288" anchor="t" anchorCtr="0">
            <a:spAutoFit/>
          </a:bodyPr>
          <a:lstStyle/>
          <a:p>
            <a:pPr algn="ctr"/>
            <a:r>
              <a:rPr lang="en" sz="990" b="1">
                <a:solidFill>
                  <a:srgbClr val="1FD0B3"/>
                </a:solidFill>
              </a:rPr>
              <a:t>3. Validate results</a:t>
            </a:r>
            <a:endParaRPr sz="810" b="1">
              <a:solidFill>
                <a:srgbClr val="1FD0B3"/>
              </a:solidFill>
            </a:endParaRPr>
          </a:p>
        </p:txBody>
      </p:sp>
      <p:cxnSp>
        <p:nvCxnSpPr>
          <p:cNvPr id="28" name="Google Shape;67;p13">
            <a:extLst>
              <a:ext uri="{FF2B5EF4-FFF2-40B4-BE49-F238E27FC236}">
                <a16:creationId xmlns:a16="http://schemas.microsoft.com/office/drawing/2014/main" id="{FCB6D816-B4DA-0A41-B14C-8D52EA02835B}"/>
              </a:ext>
            </a:extLst>
          </p:cNvPr>
          <p:cNvCxnSpPr/>
          <p:nvPr/>
        </p:nvCxnSpPr>
        <p:spPr>
          <a:xfrm rot="10800000">
            <a:off x="4101611" y="2041306"/>
            <a:ext cx="800820" cy="4590"/>
          </a:xfrm>
          <a:prstGeom prst="straightConnector1">
            <a:avLst/>
          </a:prstGeom>
          <a:noFill/>
          <a:ln w="38100" cap="flat" cmpd="sng">
            <a:solidFill>
              <a:srgbClr val="B0FEF1"/>
            </a:solidFill>
            <a:prstDash val="solid"/>
            <a:round/>
            <a:headEnd type="triangle" w="med" len="med"/>
            <a:tailEnd type="none" w="med" len="med"/>
          </a:ln>
        </p:spPr>
      </p:cxnSp>
      <p:cxnSp>
        <p:nvCxnSpPr>
          <p:cNvPr id="29" name="Google Shape;68;p13">
            <a:extLst>
              <a:ext uri="{FF2B5EF4-FFF2-40B4-BE49-F238E27FC236}">
                <a16:creationId xmlns:a16="http://schemas.microsoft.com/office/drawing/2014/main" id="{730FA468-FE3D-0640-92E7-4786CC284D8F}"/>
              </a:ext>
            </a:extLst>
          </p:cNvPr>
          <p:cNvCxnSpPr/>
          <p:nvPr/>
        </p:nvCxnSpPr>
        <p:spPr>
          <a:xfrm rot="10800000" flipH="1">
            <a:off x="5285168" y="2685683"/>
            <a:ext cx="869400" cy="662850"/>
          </a:xfrm>
          <a:prstGeom prst="straightConnector1">
            <a:avLst/>
          </a:prstGeom>
          <a:noFill/>
          <a:ln w="38100" cap="flat" cmpd="sng">
            <a:solidFill>
              <a:srgbClr val="B0FEF1"/>
            </a:solidFill>
            <a:prstDash val="solid"/>
            <a:round/>
            <a:headEnd type="triangle" w="med" len="med"/>
            <a:tailEnd type="none" w="med" len="med"/>
          </a:ln>
        </p:spPr>
      </p:cxnSp>
      <p:cxnSp>
        <p:nvCxnSpPr>
          <p:cNvPr id="30" name="Google Shape;69;p13">
            <a:extLst>
              <a:ext uri="{FF2B5EF4-FFF2-40B4-BE49-F238E27FC236}">
                <a16:creationId xmlns:a16="http://schemas.microsoft.com/office/drawing/2014/main" id="{85CA5F9F-BA9C-E14F-A932-AD11CA5A00E9}"/>
              </a:ext>
            </a:extLst>
          </p:cNvPr>
          <p:cNvCxnSpPr/>
          <p:nvPr/>
        </p:nvCxnSpPr>
        <p:spPr>
          <a:xfrm>
            <a:off x="2960895" y="2685683"/>
            <a:ext cx="964170" cy="680130"/>
          </a:xfrm>
          <a:prstGeom prst="straightConnector1">
            <a:avLst/>
          </a:prstGeom>
          <a:noFill/>
          <a:ln w="38100" cap="flat" cmpd="sng">
            <a:solidFill>
              <a:srgbClr val="B0FEF1"/>
            </a:solidFill>
            <a:prstDash val="solid"/>
            <a:round/>
            <a:headEnd type="triangle" w="med" len="med"/>
            <a:tailEnd type="triangle" w="med" len="med"/>
          </a:ln>
        </p:spPr>
      </p:cxnSp>
    </p:spTree>
    <p:extLst>
      <p:ext uri="{BB962C8B-B14F-4D97-AF65-F5344CB8AC3E}">
        <p14:creationId xmlns:p14="http://schemas.microsoft.com/office/powerpoint/2010/main" val="1192509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comparison: determining which model best captures data</a:t>
            </a:r>
            <a:endParaRPr sz="2500" b="1" dirty="0">
              <a:solidFill>
                <a:srgbClr val="1FD0B3"/>
              </a:solidFill>
              <a:latin typeface="Volkhov"/>
              <a:ea typeface="Volkhov"/>
              <a:cs typeface="Volkhov"/>
              <a:sym typeface="Volkhov"/>
            </a:endParaRPr>
          </a:p>
        </p:txBody>
      </p:sp>
      <p:sp>
        <p:nvSpPr>
          <p:cNvPr id="71" name="Google Shape;71;gb80e2ae2f7_1_19"/>
          <p:cNvSpPr txBox="1"/>
          <p:nvPr/>
        </p:nvSpPr>
        <p:spPr>
          <a:xfrm>
            <a:off x="838200" y="477525"/>
            <a:ext cx="59733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Workshop No.  | Session Length | Title title title </a:t>
            </a:r>
            <a:endParaRPr dirty="0">
              <a:solidFill>
                <a:srgbClr val="B0FEF1"/>
              </a:solidFill>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8FAABB6E-9C5E-3342-B1CF-D0C7DF4B3465}"/>
              </a:ext>
            </a:extLst>
          </p:cNvPr>
          <p:cNvSpPr txBox="1"/>
          <p:nvPr/>
        </p:nvSpPr>
        <p:spPr>
          <a:xfrm>
            <a:off x="1381931" y="2801086"/>
            <a:ext cx="6951300" cy="2733026"/>
          </a:xfrm>
          <a:prstGeom prst="rect">
            <a:avLst/>
          </a:prstGeom>
          <a:noFill/>
          <a:ln>
            <a:noFill/>
          </a:ln>
        </p:spPr>
        <p:txBody>
          <a:bodyPr spcFirstLastPara="1" wrap="square" lIns="91425" tIns="91425" rIns="91425" bIns="91425" anchor="t" anchorCtr="0">
            <a:spAutoFit/>
          </a:bodyPr>
          <a:lstStyle/>
          <a:p>
            <a:pPr marL="457200" lvl="0" indent="-323850">
              <a:lnSpc>
                <a:spcPct val="115000"/>
              </a:lnSpc>
              <a:buClr>
                <a:srgbClr val="1FD0B3"/>
              </a:buClr>
              <a:buSzPts val="1500"/>
              <a:buFont typeface="Volkhov"/>
              <a:buChar char="➔"/>
            </a:pPr>
            <a:r>
              <a:rPr lang="en-US" sz="1800" dirty="0">
                <a:solidFill>
                  <a:srgbClr val="B0FEF1"/>
                </a:solidFill>
                <a:latin typeface="Volkhov"/>
                <a:ea typeface="Volkhov"/>
                <a:cs typeface="Volkhov"/>
                <a:sym typeface="Volkhov"/>
              </a:rPr>
              <a:t>Take into account likelihood — </a:t>
            </a:r>
            <a:r>
              <a:rPr lang="en-US" sz="1800" i="1" dirty="0">
                <a:solidFill>
                  <a:srgbClr val="1BD1B3"/>
                </a:solidFill>
                <a:latin typeface="Volkhov"/>
                <a:ea typeface="Volkhov"/>
                <a:cs typeface="Volkhov"/>
                <a:sym typeface="Volkhov"/>
              </a:rPr>
              <a:t>the probability of the observed choices given the algorithm </a:t>
            </a:r>
            <a:r>
              <a:rPr lang="en-US" sz="1800" dirty="0">
                <a:solidFill>
                  <a:srgbClr val="B0FEF1"/>
                </a:solidFill>
                <a:latin typeface="Volkhov"/>
                <a:ea typeface="Volkhov"/>
                <a:cs typeface="Volkhov"/>
                <a:sym typeface="Volkhov"/>
              </a:rPr>
              <a:t>— AND penalize more complex models</a:t>
            </a:r>
          </a:p>
          <a:p>
            <a:pPr marL="457200" lvl="0" indent="-323850">
              <a:lnSpc>
                <a:spcPct val="115000"/>
              </a:lnSpc>
              <a:buClr>
                <a:srgbClr val="1FD0B3"/>
              </a:buClr>
              <a:buSzPts val="1500"/>
              <a:buFont typeface="Volkhov"/>
              <a:buChar char="➔"/>
            </a:pPr>
            <a:r>
              <a:rPr lang="en-US" sz="1800" dirty="0">
                <a:solidFill>
                  <a:srgbClr val="B0FEF1"/>
                </a:solidFill>
                <a:latin typeface="Volkhov"/>
                <a:ea typeface="Volkhov"/>
                <a:cs typeface="Volkhov"/>
                <a:sym typeface="Volkhov"/>
              </a:rPr>
              <a:t>Two common metrics: </a:t>
            </a:r>
            <a:r>
              <a:rPr lang="en-US" sz="1800" dirty="0">
                <a:solidFill>
                  <a:srgbClr val="1BD1B3"/>
                </a:solidFill>
                <a:latin typeface="Volkhov"/>
                <a:ea typeface="Volkhov"/>
                <a:cs typeface="Volkhov"/>
                <a:sym typeface="Volkhov"/>
              </a:rPr>
              <a:t>AIC and BIC</a:t>
            </a:r>
          </a:p>
          <a:p>
            <a:pPr marL="133350" lvl="0">
              <a:lnSpc>
                <a:spcPct val="115000"/>
              </a:lnSpc>
              <a:buClr>
                <a:srgbClr val="1FD0B3"/>
              </a:buClr>
              <a:buSzPts val="1500"/>
            </a:pPr>
            <a:r>
              <a:rPr lang="en-US" sz="1800" dirty="0">
                <a:solidFill>
                  <a:srgbClr val="1BD1B3"/>
                </a:solidFill>
                <a:latin typeface="Volkhov"/>
                <a:ea typeface="Volkhov"/>
                <a:cs typeface="Volkhov"/>
                <a:sym typeface="Volkhov"/>
              </a:rPr>
              <a:t>	AIC: 2</a:t>
            </a:r>
            <a:r>
              <a:rPr lang="en-US" sz="1800" i="1" dirty="0">
                <a:solidFill>
                  <a:srgbClr val="1BD1B3"/>
                </a:solidFill>
                <a:latin typeface="Volkhov"/>
                <a:ea typeface="Volkhov"/>
                <a:cs typeface="Volkhov"/>
                <a:sym typeface="Volkhov"/>
              </a:rPr>
              <a:t>k – </a:t>
            </a:r>
            <a:r>
              <a:rPr lang="en-US" sz="1800" dirty="0">
                <a:solidFill>
                  <a:srgbClr val="1BD1B3"/>
                </a:solidFill>
                <a:latin typeface="Volkhov"/>
                <a:ea typeface="Volkhov"/>
                <a:cs typeface="Volkhov"/>
                <a:sym typeface="Volkhov"/>
              </a:rPr>
              <a:t>2ln(L)</a:t>
            </a:r>
          </a:p>
          <a:p>
            <a:pPr marL="133350" lvl="0">
              <a:lnSpc>
                <a:spcPct val="115000"/>
              </a:lnSpc>
              <a:buClr>
                <a:srgbClr val="1FD0B3"/>
              </a:buClr>
              <a:buSzPts val="1500"/>
            </a:pPr>
            <a:r>
              <a:rPr lang="en-US" sz="1800" dirty="0">
                <a:solidFill>
                  <a:srgbClr val="1BD1B3"/>
                </a:solidFill>
                <a:latin typeface="Volkhov"/>
                <a:ea typeface="Volkhov"/>
                <a:cs typeface="Volkhov"/>
                <a:sym typeface="Volkhov"/>
              </a:rPr>
              <a:t>	BIC: </a:t>
            </a:r>
            <a:r>
              <a:rPr lang="en-US" sz="1800" i="1" dirty="0" err="1">
                <a:solidFill>
                  <a:srgbClr val="1BD1B3"/>
                </a:solidFill>
                <a:latin typeface="Volkhov"/>
                <a:ea typeface="Volkhov"/>
                <a:cs typeface="Volkhov"/>
                <a:sym typeface="Volkhov"/>
              </a:rPr>
              <a:t>k</a:t>
            </a:r>
            <a:r>
              <a:rPr lang="en-US" sz="1800" dirty="0" err="1">
                <a:solidFill>
                  <a:srgbClr val="1BD1B3"/>
                </a:solidFill>
                <a:latin typeface="Volkhov"/>
                <a:ea typeface="Volkhov"/>
                <a:cs typeface="Volkhov"/>
                <a:sym typeface="Volkhov"/>
              </a:rPr>
              <a:t>ln</a:t>
            </a:r>
            <a:r>
              <a:rPr lang="en-US" sz="1800" dirty="0">
                <a:solidFill>
                  <a:srgbClr val="1BD1B3"/>
                </a:solidFill>
                <a:latin typeface="Volkhov"/>
                <a:ea typeface="Volkhov"/>
                <a:cs typeface="Volkhov"/>
                <a:sym typeface="Volkhov"/>
              </a:rPr>
              <a:t>(</a:t>
            </a:r>
            <a:r>
              <a:rPr lang="en-US" sz="1800" i="1" dirty="0">
                <a:solidFill>
                  <a:srgbClr val="1BD1B3"/>
                </a:solidFill>
                <a:latin typeface="Volkhov"/>
                <a:ea typeface="Volkhov"/>
                <a:cs typeface="Volkhov"/>
                <a:sym typeface="Volkhov"/>
              </a:rPr>
              <a:t>n</a:t>
            </a:r>
            <a:r>
              <a:rPr lang="en-US" sz="1800" dirty="0">
                <a:solidFill>
                  <a:srgbClr val="1BD1B3"/>
                </a:solidFill>
                <a:latin typeface="Volkhov"/>
                <a:ea typeface="Volkhov"/>
                <a:cs typeface="Volkhov"/>
                <a:sym typeface="Volkhov"/>
              </a:rPr>
              <a:t>) – 2ln(L)</a:t>
            </a:r>
          </a:p>
          <a:p>
            <a:pPr marL="457200" lvl="1" indent="-323850">
              <a:lnSpc>
                <a:spcPct val="115000"/>
              </a:lnSpc>
              <a:buClr>
                <a:srgbClr val="1FD0B3"/>
              </a:buClr>
              <a:buSzPts val="1500"/>
              <a:buFont typeface="Volkhov"/>
              <a:buChar char="➔"/>
            </a:pPr>
            <a:endParaRPr lang="en-US" sz="1800" dirty="0">
              <a:solidFill>
                <a:srgbClr val="1BD1B3"/>
              </a:solidFill>
              <a:latin typeface="Volkhov"/>
              <a:ea typeface="Volkhov"/>
              <a:cs typeface="Volkhov"/>
              <a:sym typeface="Volkhov"/>
            </a:endParaRPr>
          </a:p>
          <a:p>
            <a:pPr marL="457200" lvl="1" indent="-323850">
              <a:lnSpc>
                <a:spcPct val="115000"/>
              </a:lnSpc>
              <a:buClr>
                <a:srgbClr val="1FD0B3"/>
              </a:buClr>
              <a:buSzPts val="1500"/>
              <a:buFont typeface="Volkhov"/>
              <a:buChar char="➔"/>
            </a:pPr>
            <a:endParaRPr lang="en-US" sz="1800" dirty="0">
              <a:solidFill>
                <a:srgbClr val="1BD1B3"/>
              </a:solidFill>
              <a:latin typeface="Volkhov"/>
              <a:ea typeface="Volkhov"/>
              <a:cs typeface="Volkhov"/>
              <a:sym typeface="Volkhov"/>
            </a:endParaRPr>
          </a:p>
        </p:txBody>
      </p:sp>
      <p:sp>
        <p:nvSpPr>
          <p:cNvPr id="12" name="Google Shape;73;gb80e2ae2f7_1_19">
            <a:extLst>
              <a:ext uri="{FF2B5EF4-FFF2-40B4-BE49-F238E27FC236}">
                <a16:creationId xmlns:a16="http://schemas.microsoft.com/office/drawing/2014/main" id="{F961A8DC-DF2B-824F-8CD3-2252258CC7EF}"/>
              </a:ext>
            </a:extLst>
          </p:cNvPr>
          <p:cNvSpPr txBox="1"/>
          <p:nvPr/>
        </p:nvSpPr>
        <p:spPr>
          <a:xfrm>
            <a:off x="763699" y="1657031"/>
            <a:ext cx="6951300" cy="1458831"/>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Steps:</a:t>
            </a:r>
          </a:p>
          <a:p>
            <a:pPr marL="476250" lvl="1" indent="-342900">
              <a:lnSpc>
                <a:spcPct val="115000"/>
              </a:lnSpc>
              <a:buClr>
                <a:srgbClr val="1FD0B3"/>
              </a:buClr>
              <a:buSzPts val="1500"/>
              <a:buFont typeface="+mj-lt"/>
              <a:buAutoNum type="arabicPeriod"/>
            </a:pPr>
            <a:r>
              <a:rPr lang="en-US" sz="1800" b="1" dirty="0">
                <a:solidFill>
                  <a:srgbClr val="B0FEF1"/>
                </a:solidFill>
                <a:latin typeface="Volkhov"/>
                <a:ea typeface="Volkhov"/>
                <a:cs typeface="Volkhov"/>
                <a:sym typeface="Volkhov"/>
              </a:rPr>
              <a:t>Fit all possible models to behavior</a:t>
            </a:r>
          </a:p>
          <a:p>
            <a:pPr marL="476250" lvl="1" indent="-342900">
              <a:lnSpc>
                <a:spcPct val="115000"/>
              </a:lnSpc>
              <a:buClr>
                <a:srgbClr val="1FD0B3"/>
              </a:buClr>
              <a:buSzPts val="1500"/>
              <a:buFont typeface="+mj-lt"/>
              <a:buAutoNum type="arabicPeriod"/>
            </a:pPr>
            <a:r>
              <a:rPr lang="en-US" sz="1800" b="1" dirty="0">
                <a:solidFill>
                  <a:srgbClr val="B0FEF1"/>
                </a:solidFill>
                <a:latin typeface="Volkhov"/>
                <a:ea typeface="Volkhov"/>
                <a:cs typeface="Volkhov"/>
                <a:sym typeface="Volkhov"/>
              </a:rPr>
              <a:t>Compare indices of “fit”</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spTree>
    <p:extLst>
      <p:ext uri="{BB962C8B-B14F-4D97-AF65-F5344CB8AC3E}">
        <p14:creationId xmlns:p14="http://schemas.microsoft.com/office/powerpoint/2010/main" val="1624946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Finding the best-fitting model</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3F6F8F44-3F65-094C-8A4B-26D88C50CF4D}"/>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11" name="Picture 10" descr="Chart, bar chart&#10;&#10;Description automatically generated">
            <a:extLst>
              <a:ext uri="{FF2B5EF4-FFF2-40B4-BE49-F238E27FC236}">
                <a16:creationId xmlns:a16="http://schemas.microsoft.com/office/drawing/2014/main" id="{3F36C248-B77D-5E4E-BAEC-61406E5E3EC6}"/>
              </a:ext>
            </a:extLst>
          </p:cNvPr>
          <p:cNvPicPr>
            <a:picLocks noChangeAspect="1"/>
          </p:cNvPicPr>
          <p:nvPr/>
        </p:nvPicPr>
        <p:blipFill rotWithShape="1">
          <a:blip r:embed="rId7"/>
          <a:srcRect l="6521" r="63262"/>
          <a:stretch/>
        </p:blipFill>
        <p:spPr>
          <a:xfrm>
            <a:off x="596349" y="1657031"/>
            <a:ext cx="2763078" cy="2502953"/>
          </a:xfrm>
          <a:prstGeom prst="rect">
            <a:avLst/>
          </a:prstGeom>
        </p:spPr>
      </p:pic>
    </p:spTree>
    <p:extLst>
      <p:ext uri="{BB962C8B-B14F-4D97-AF65-F5344CB8AC3E}">
        <p14:creationId xmlns:p14="http://schemas.microsoft.com/office/powerpoint/2010/main" val="2364140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Finding the best-fitting model</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53539C95-38C9-654D-9197-D6BF02AF5862}"/>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13" name="Picture 12" descr="Chart, bar chart&#10;&#10;Description automatically generated">
            <a:extLst>
              <a:ext uri="{FF2B5EF4-FFF2-40B4-BE49-F238E27FC236}">
                <a16:creationId xmlns:a16="http://schemas.microsoft.com/office/drawing/2014/main" id="{A2575261-2B01-9D4E-B77B-50765D76DA10}"/>
              </a:ext>
            </a:extLst>
          </p:cNvPr>
          <p:cNvPicPr>
            <a:picLocks noChangeAspect="1"/>
          </p:cNvPicPr>
          <p:nvPr/>
        </p:nvPicPr>
        <p:blipFill rotWithShape="1">
          <a:blip r:embed="rId7"/>
          <a:srcRect l="6521" r="36305"/>
          <a:stretch/>
        </p:blipFill>
        <p:spPr>
          <a:xfrm>
            <a:off x="596349" y="1657031"/>
            <a:ext cx="5227982" cy="2502953"/>
          </a:xfrm>
          <a:prstGeom prst="rect">
            <a:avLst/>
          </a:prstGeom>
        </p:spPr>
      </p:pic>
    </p:spTree>
    <p:extLst>
      <p:ext uri="{BB962C8B-B14F-4D97-AF65-F5344CB8AC3E}">
        <p14:creationId xmlns:p14="http://schemas.microsoft.com/office/powerpoint/2010/main" val="2464003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Finding the best-fitting model</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99259599-0E51-6642-BFD4-29DE252876EC}"/>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11" name="Picture 10" descr="Chart, bar chart&#10;&#10;Description automatically generated">
            <a:extLst>
              <a:ext uri="{FF2B5EF4-FFF2-40B4-BE49-F238E27FC236}">
                <a16:creationId xmlns:a16="http://schemas.microsoft.com/office/drawing/2014/main" id="{D71F7B87-4967-D749-9FD1-A4FA1D8891F8}"/>
              </a:ext>
            </a:extLst>
          </p:cNvPr>
          <p:cNvPicPr>
            <a:picLocks noChangeAspect="1"/>
          </p:cNvPicPr>
          <p:nvPr/>
        </p:nvPicPr>
        <p:blipFill rotWithShape="1">
          <a:blip r:embed="rId7"/>
          <a:srcRect l="6521" r="7312"/>
          <a:stretch/>
        </p:blipFill>
        <p:spPr>
          <a:xfrm>
            <a:off x="596348" y="1657031"/>
            <a:ext cx="7879075" cy="2502953"/>
          </a:xfrm>
          <a:prstGeom prst="rect">
            <a:avLst/>
          </a:prstGeom>
        </p:spPr>
      </p:pic>
    </p:spTree>
    <p:extLst>
      <p:ext uri="{BB962C8B-B14F-4D97-AF65-F5344CB8AC3E}">
        <p14:creationId xmlns:p14="http://schemas.microsoft.com/office/powerpoint/2010/main" val="4048472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Are our models ‘recoverable’?</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AF21F14-2F16-9347-8BEF-C2ABCE287252}"/>
              </a:ext>
            </a:extLst>
          </p:cNvPr>
          <p:cNvSpPr txBox="1"/>
          <p:nvPr/>
        </p:nvSpPr>
        <p:spPr>
          <a:xfrm>
            <a:off x="763699" y="1341571"/>
            <a:ext cx="6951300" cy="821733"/>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dirty="0">
                <a:solidFill>
                  <a:srgbClr val="B0FEF1"/>
                </a:solidFill>
                <a:latin typeface="Volkhov"/>
                <a:ea typeface="Volkhov"/>
                <a:cs typeface="Volkhov"/>
                <a:sym typeface="Volkhov"/>
              </a:rPr>
              <a:t>Critical to ensure that different models are actually distinguishable from one another, given the task design.</a:t>
            </a:r>
          </a:p>
        </p:txBody>
      </p:sp>
      <p:sp>
        <p:nvSpPr>
          <p:cNvPr id="12" name="Google Shape;71;gb80e2ae2f7_1_19">
            <a:extLst>
              <a:ext uri="{FF2B5EF4-FFF2-40B4-BE49-F238E27FC236}">
                <a16:creationId xmlns:a16="http://schemas.microsoft.com/office/drawing/2014/main" id="{366BCA45-8606-2F47-84B7-99139FB9EC77}"/>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4128264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Are our models ‘recoverable’?</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AF21F14-2F16-9347-8BEF-C2ABCE287252}"/>
              </a:ext>
            </a:extLst>
          </p:cNvPr>
          <p:cNvSpPr txBox="1"/>
          <p:nvPr/>
        </p:nvSpPr>
        <p:spPr>
          <a:xfrm>
            <a:off x="763699" y="1341571"/>
            <a:ext cx="6951300" cy="1777379"/>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dirty="0">
                <a:solidFill>
                  <a:srgbClr val="B0FEF1"/>
                </a:solidFill>
                <a:latin typeface="Volkhov"/>
                <a:ea typeface="Volkhov"/>
                <a:cs typeface="Volkhov"/>
                <a:sym typeface="Volkhov"/>
              </a:rPr>
              <a:t>Critical to ensure that different models are actually distinguishable from one another, given the task design.</a:t>
            </a:r>
          </a:p>
          <a:p>
            <a:pPr marL="457200" lvl="0" indent="-323850" algn="l" rtl="0">
              <a:lnSpc>
                <a:spcPct val="115000"/>
              </a:lnSpc>
              <a:spcBef>
                <a:spcPts val="0"/>
              </a:spcBef>
              <a:spcAft>
                <a:spcPts val="0"/>
              </a:spcAft>
              <a:buClr>
                <a:srgbClr val="1FD0B3"/>
              </a:buClr>
              <a:buSzPts val="1500"/>
              <a:buFont typeface="Volkhov"/>
              <a:buChar char="➔"/>
            </a:pPr>
            <a:endParaRPr lang="en-US" sz="1800"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r>
              <a:rPr lang="en-US" sz="1800" dirty="0">
                <a:solidFill>
                  <a:srgbClr val="B0FEF1"/>
                </a:solidFill>
                <a:latin typeface="Volkhov"/>
                <a:ea typeface="Volkhov"/>
                <a:cs typeface="Volkhov"/>
                <a:sym typeface="Volkhov"/>
              </a:rPr>
              <a:t>Extreme example:</a:t>
            </a:r>
          </a:p>
          <a:p>
            <a:pPr marL="457200" lvl="1" indent="-323850">
              <a:lnSpc>
                <a:spcPct val="115000"/>
              </a:lnSpc>
              <a:buClr>
                <a:srgbClr val="1FD0B3"/>
              </a:buClr>
              <a:buSzPts val="1500"/>
              <a:buFont typeface="Volkhov"/>
              <a:buChar char="➔"/>
            </a:pPr>
            <a:endParaRPr lang="en-US" sz="1800" dirty="0">
              <a:solidFill>
                <a:srgbClr val="B0FEF1"/>
              </a:solidFill>
              <a:latin typeface="Volkhov"/>
              <a:ea typeface="Volkhov"/>
              <a:cs typeface="Volkhov"/>
              <a:sym typeface="Volkhov"/>
            </a:endParaRPr>
          </a:p>
        </p:txBody>
      </p:sp>
      <p:sp>
        <p:nvSpPr>
          <p:cNvPr id="12" name="Google Shape;73;gb80e2ae2f7_1_19">
            <a:extLst>
              <a:ext uri="{FF2B5EF4-FFF2-40B4-BE49-F238E27FC236}">
                <a16:creationId xmlns:a16="http://schemas.microsoft.com/office/drawing/2014/main" id="{97AB0D74-063D-2842-ABFA-EC8C9163A7FC}"/>
              </a:ext>
            </a:extLst>
          </p:cNvPr>
          <p:cNvSpPr txBox="1"/>
          <p:nvPr/>
        </p:nvSpPr>
        <p:spPr>
          <a:xfrm>
            <a:off x="1767727" y="2708867"/>
            <a:ext cx="6951300" cy="1777379"/>
          </a:xfrm>
          <a:prstGeom prst="rect">
            <a:avLst/>
          </a:prstGeom>
          <a:noFill/>
          <a:ln>
            <a:noFill/>
          </a:ln>
        </p:spPr>
        <p:txBody>
          <a:bodyPr spcFirstLastPara="1" wrap="square" lIns="91425" tIns="91425" rIns="91425" bIns="91425" anchor="t" anchorCtr="0">
            <a:spAutoFit/>
          </a:bodyPr>
          <a:lstStyle/>
          <a:p>
            <a:pPr marL="133350" lvl="1">
              <a:lnSpc>
                <a:spcPct val="115000"/>
              </a:lnSpc>
              <a:buClr>
                <a:srgbClr val="1FD0B3"/>
              </a:buClr>
              <a:buSzPts val="1500"/>
            </a:pPr>
            <a:r>
              <a:rPr lang="en-US" sz="1800" dirty="0">
                <a:solidFill>
                  <a:srgbClr val="1BD1B3"/>
                </a:solidFill>
                <a:latin typeface="Volkhov"/>
                <a:ea typeface="Volkhov"/>
                <a:cs typeface="Volkhov"/>
                <a:sym typeface="Volkhov"/>
              </a:rPr>
              <a:t>Imagine a task that involves 3 trials. </a:t>
            </a:r>
          </a:p>
          <a:p>
            <a:pPr marL="133350" lvl="1">
              <a:lnSpc>
                <a:spcPct val="115000"/>
              </a:lnSpc>
              <a:buClr>
                <a:srgbClr val="1FD0B3"/>
              </a:buClr>
              <a:buSzPts val="1500"/>
            </a:pPr>
            <a:endParaRPr lang="en-US" sz="1800" dirty="0">
              <a:solidFill>
                <a:srgbClr val="1BD1B3"/>
              </a:solidFill>
              <a:latin typeface="Volkhov"/>
              <a:ea typeface="Volkhov"/>
              <a:cs typeface="Volkhov"/>
              <a:sym typeface="Volkhov"/>
            </a:endParaRPr>
          </a:p>
          <a:p>
            <a:pPr marL="133350" lvl="1">
              <a:lnSpc>
                <a:spcPct val="115000"/>
              </a:lnSpc>
              <a:buClr>
                <a:srgbClr val="1FD0B3"/>
              </a:buClr>
              <a:buSzPts val="1500"/>
            </a:pPr>
            <a:r>
              <a:rPr lang="en-US" sz="1800" dirty="0">
                <a:solidFill>
                  <a:srgbClr val="1BD1B3"/>
                </a:solidFill>
                <a:latin typeface="Volkhov"/>
                <a:ea typeface="Volkhov"/>
                <a:cs typeface="Volkhov"/>
                <a:sym typeface="Volkhov"/>
              </a:rPr>
              <a:t>Can quantitatively assess model fit, but it’s unlikely you will really be able to learn anything about the cognitive processes behind a participant’s choices.</a:t>
            </a:r>
          </a:p>
        </p:txBody>
      </p:sp>
      <p:sp>
        <p:nvSpPr>
          <p:cNvPr id="13" name="Google Shape;71;gb80e2ae2f7_1_19">
            <a:extLst>
              <a:ext uri="{FF2B5EF4-FFF2-40B4-BE49-F238E27FC236}">
                <a16:creationId xmlns:a16="http://schemas.microsoft.com/office/drawing/2014/main" id="{3756208E-344B-C745-B16E-18D4F614B3E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3656999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How do we know whether our model-fitting results reflect reality?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AF21F14-2F16-9347-8BEF-C2ABCE287252}"/>
              </a:ext>
            </a:extLst>
          </p:cNvPr>
          <p:cNvSpPr txBox="1"/>
          <p:nvPr/>
        </p:nvSpPr>
        <p:spPr>
          <a:xfrm>
            <a:off x="726975" y="1806171"/>
            <a:ext cx="6951300" cy="2414477"/>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b="1" i="1" dirty="0">
                <a:solidFill>
                  <a:srgbClr val="B0FEF1"/>
                </a:solidFill>
                <a:latin typeface="Volkhov"/>
                <a:ea typeface="Volkhov"/>
                <a:cs typeface="Volkhov"/>
                <a:sym typeface="Volkhov"/>
              </a:rPr>
              <a:t>Problem: </a:t>
            </a:r>
            <a:r>
              <a:rPr lang="en-US" sz="1800" dirty="0">
                <a:solidFill>
                  <a:srgbClr val="B0FEF1"/>
                </a:solidFill>
                <a:latin typeface="Volkhov"/>
                <a:ea typeface="Volkhov"/>
                <a:cs typeface="Volkhov"/>
                <a:sym typeface="Volkhov"/>
              </a:rPr>
              <a:t>No way to know the ‘true’ algorithm a participant used to make choices.</a:t>
            </a:r>
          </a:p>
          <a:p>
            <a:pPr marL="457200" lvl="0" indent="-323850" algn="l" rtl="0">
              <a:lnSpc>
                <a:spcPct val="115000"/>
              </a:lnSpc>
              <a:spcBef>
                <a:spcPts val="0"/>
              </a:spcBef>
              <a:spcAft>
                <a:spcPts val="0"/>
              </a:spcAft>
              <a:buClr>
                <a:srgbClr val="1FD0B3"/>
              </a:buClr>
              <a:buSzPts val="1500"/>
              <a:buFont typeface="Volkhov"/>
              <a:buChar char="➔"/>
            </a:pPr>
            <a:endParaRPr lang="en-US" sz="1800"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r>
              <a:rPr lang="en-US" sz="1800" i="1" dirty="0">
                <a:solidFill>
                  <a:srgbClr val="B0FEF1"/>
                </a:solidFill>
                <a:latin typeface="Volkhov"/>
                <a:ea typeface="Volkhov"/>
                <a:cs typeface="Volkhov"/>
                <a:sym typeface="Volkhov"/>
              </a:rPr>
              <a:t>Solution: </a:t>
            </a:r>
            <a:r>
              <a:rPr lang="en-US" sz="1800" dirty="0">
                <a:solidFill>
                  <a:srgbClr val="B0FEF1"/>
                </a:solidFill>
                <a:latin typeface="Volkhov"/>
                <a:ea typeface="Volkhov"/>
                <a:cs typeface="Volkhov"/>
                <a:sym typeface="Volkhov"/>
              </a:rPr>
              <a:t>Simulate fake participants so that we </a:t>
            </a:r>
            <a:r>
              <a:rPr lang="en-US" sz="1800" b="1" i="1" dirty="0">
                <a:solidFill>
                  <a:schemeClr val="accent5"/>
                </a:solidFill>
                <a:latin typeface="Volkhov"/>
                <a:ea typeface="Volkhov"/>
                <a:cs typeface="Volkhov"/>
                <a:sym typeface="Volkhov"/>
              </a:rPr>
              <a:t>know</a:t>
            </a:r>
            <a:r>
              <a:rPr lang="en-US" sz="1800" b="1" dirty="0">
                <a:solidFill>
                  <a:schemeClr val="accent5"/>
                </a:solidFill>
                <a:latin typeface="Volkhov"/>
                <a:ea typeface="Volkhov"/>
                <a:cs typeface="Volkhov"/>
                <a:sym typeface="Volkhov"/>
              </a:rPr>
              <a:t> </a:t>
            </a:r>
            <a:r>
              <a:rPr lang="en-US" sz="1800" dirty="0">
                <a:solidFill>
                  <a:srgbClr val="AFFFF1"/>
                </a:solidFill>
                <a:latin typeface="Volkhov"/>
                <a:ea typeface="Volkhov"/>
                <a:cs typeface="Volkhov"/>
                <a:sym typeface="Volkhov"/>
              </a:rPr>
              <a:t>the algorithm that generated the choice data.</a:t>
            </a:r>
          </a:p>
          <a:p>
            <a:pPr marL="457200" lvl="0" indent="-323850" algn="l" rtl="0">
              <a:lnSpc>
                <a:spcPct val="115000"/>
              </a:lnSpc>
              <a:spcBef>
                <a:spcPts val="0"/>
              </a:spcBef>
              <a:spcAft>
                <a:spcPts val="0"/>
              </a:spcAft>
              <a:buClr>
                <a:srgbClr val="1FD0B3"/>
              </a:buClr>
              <a:buSzPts val="1500"/>
              <a:buFont typeface="Volkhov"/>
              <a:buChar char="➔"/>
            </a:pPr>
            <a:endParaRPr lang="en-US" sz="1800" dirty="0">
              <a:solidFill>
                <a:srgbClr val="B0FEF1"/>
              </a:solidFill>
              <a:latin typeface="Volkhov"/>
              <a:ea typeface="Volkhov"/>
              <a:cs typeface="Volkhov"/>
              <a:sym typeface="Volkhov"/>
            </a:endParaRPr>
          </a:p>
          <a:p>
            <a:pPr marL="457200" lvl="1" indent="-323850">
              <a:lnSpc>
                <a:spcPct val="115000"/>
              </a:lnSpc>
              <a:buClr>
                <a:srgbClr val="1FD0B3"/>
              </a:buClr>
              <a:buSzPts val="1500"/>
              <a:buFont typeface="Volkhov"/>
              <a:buChar char="➔"/>
            </a:pPr>
            <a:endParaRPr lang="en-US" sz="1800" dirty="0">
              <a:solidFill>
                <a:srgbClr val="B0FEF1"/>
              </a:solidFill>
              <a:latin typeface="Volkhov"/>
              <a:ea typeface="Volkhov"/>
              <a:cs typeface="Volkhov"/>
              <a:sym typeface="Volkhov"/>
            </a:endParaRPr>
          </a:p>
        </p:txBody>
      </p:sp>
      <p:sp>
        <p:nvSpPr>
          <p:cNvPr id="12" name="Google Shape;71;gb80e2ae2f7_1_19">
            <a:extLst>
              <a:ext uri="{FF2B5EF4-FFF2-40B4-BE49-F238E27FC236}">
                <a16:creationId xmlns:a16="http://schemas.microsoft.com/office/drawing/2014/main" id="{EEE18083-8113-F946-B61F-65BCDA8BB42C}"/>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12482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recoverability analyses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21B20570-9EA9-C545-8BAF-69A80A6F8D9E}"/>
              </a:ext>
            </a:extLst>
          </p:cNvPr>
          <p:cNvSpPr txBox="1"/>
          <p:nvPr/>
        </p:nvSpPr>
        <p:spPr>
          <a:xfrm>
            <a:off x="763699" y="1236850"/>
            <a:ext cx="6951300" cy="2414477"/>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Steps:</a:t>
            </a:r>
          </a:p>
          <a:p>
            <a:pPr marL="476250" lvl="1" indent="-342900">
              <a:lnSpc>
                <a:spcPct val="115000"/>
              </a:lnSpc>
              <a:buClr>
                <a:srgbClr val="1FD0B3"/>
              </a:buClr>
              <a:buSzPts val="1500"/>
              <a:buFont typeface="+mj-lt"/>
              <a:buAutoNum type="arabicPeriod"/>
            </a:pPr>
            <a:r>
              <a:rPr lang="en-US" sz="1800" dirty="0">
                <a:solidFill>
                  <a:srgbClr val="B0FEF1"/>
                </a:solidFill>
                <a:latin typeface="Volkhov"/>
                <a:ea typeface="Volkhov"/>
                <a:cs typeface="Volkhov"/>
                <a:sym typeface="Volkhov"/>
              </a:rPr>
              <a:t>Simulate data from all models.</a:t>
            </a:r>
          </a:p>
          <a:p>
            <a:pPr marL="476250" lvl="1" indent="-342900">
              <a:lnSpc>
                <a:spcPct val="115000"/>
              </a:lnSpc>
              <a:buClr>
                <a:srgbClr val="1FD0B3"/>
              </a:buClr>
              <a:buSzPts val="1500"/>
              <a:buFont typeface="+mj-lt"/>
              <a:buAutoNum type="arabicPeriod"/>
            </a:pPr>
            <a:r>
              <a:rPr lang="en-US" sz="1800" dirty="0">
                <a:solidFill>
                  <a:srgbClr val="B0FEF1"/>
                </a:solidFill>
                <a:latin typeface="Volkhov"/>
                <a:ea typeface="Volkhov"/>
                <a:cs typeface="Volkhov"/>
                <a:sym typeface="Volkhov"/>
              </a:rPr>
              <a:t>Fit models to all simulated datasets.</a:t>
            </a:r>
          </a:p>
          <a:p>
            <a:pPr marL="476250" lvl="1" indent="-342900">
              <a:lnSpc>
                <a:spcPct val="115000"/>
              </a:lnSpc>
              <a:buClr>
                <a:srgbClr val="1FD0B3"/>
              </a:buClr>
              <a:buSzPts val="1500"/>
              <a:buFont typeface="+mj-lt"/>
              <a:buAutoNum type="arabicPeriod"/>
            </a:pPr>
            <a:r>
              <a:rPr lang="en-US" sz="1800" dirty="0">
                <a:solidFill>
                  <a:srgbClr val="B0FEF1"/>
                </a:solidFill>
                <a:latin typeface="Volkhov"/>
                <a:ea typeface="Volkhov"/>
                <a:cs typeface="Volkhov"/>
                <a:sym typeface="Volkhov"/>
              </a:rPr>
              <a:t>Determine which model best fits each data set.</a:t>
            </a:r>
          </a:p>
          <a:p>
            <a:pPr marL="476250" lvl="1" indent="-342900">
              <a:lnSpc>
                <a:spcPct val="115000"/>
              </a:lnSpc>
              <a:buClr>
                <a:srgbClr val="1FD0B3"/>
              </a:buClr>
              <a:buSzPts val="1500"/>
              <a:buFont typeface="+mj-lt"/>
              <a:buAutoNum type="arabicPeriod"/>
            </a:pPr>
            <a:r>
              <a:rPr lang="en-US" sz="1800" dirty="0">
                <a:solidFill>
                  <a:srgbClr val="B0FEF1"/>
                </a:solidFill>
                <a:latin typeface="Volkhov"/>
                <a:ea typeface="Volkhov"/>
                <a:cs typeface="Volkhov"/>
                <a:sym typeface="Volkhov"/>
              </a:rPr>
              <a:t>Determine the proportion of datasets for which the ‘recovered’ model matches the ‘ground truth’ model.</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sp>
        <p:nvSpPr>
          <p:cNvPr id="12" name="Google Shape;71;gb80e2ae2f7_1_19">
            <a:extLst>
              <a:ext uri="{FF2B5EF4-FFF2-40B4-BE49-F238E27FC236}">
                <a16:creationId xmlns:a16="http://schemas.microsoft.com/office/drawing/2014/main" id="{DDCB8C31-6B73-DD49-9248-A55B2C24EF43}"/>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860074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recoverability analyses: Confusion matrices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71;gb80e2ae2f7_1_19">
            <a:extLst>
              <a:ext uri="{FF2B5EF4-FFF2-40B4-BE49-F238E27FC236}">
                <a16:creationId xmlns:a16="http://schemas.microsoft.com/office/drawing/2014/main" id="{00944F1C-ECDB-054E-B294-C95F196E3D7B}"/>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4" name="Picture 3">
            <a:extLst>
              <a:ext uri="{FF2B5EF4-FFF2-40B4-BE49-F238E27FC236}">
                <a16:creationId xmlns:a16="http://schemas.microsoft.com/office/drawing/2014/main" id="{8E15B45E-4A5B-2A4E-AF1B-C2239F14D78C}"/>
              </a:ext>
            </a:extLst>
          </p:cNvPr>
          <p:cNvPicPr>
            <a:picLocks noChangeAspect="1"/>
          </p:cNvPicPr>
          <p:nvPr/>
        </p:nvPicPr>
        <p:blipFill rotWithShape="1">
          <a:blip r:embed="rId7"/>
          <a:srcRect l="5000" r="52173"/>
          <a:stretch/>
        </p:blipFill>
        <p:spPr>
          <a:xfrm>
            <a:off x="2855256" y="1657031"/>
            <a:ext cx="3328174" cy="3110225"/>
          </a:xfrm>
          <a:prstGeom prst="rect">
            <a:avLst/>
          </a:prstGeom>
        </p:spPr>
      </p:pic>
      <p:sp>
        <p:nvSpPr>
          <p:cNvPr id="5" name="Rectangle 4">
            <a:extLst>
              <a:ext uri="{FF2B5EF4-FFF2-40B4-BE49-F238E27FC236}">
                <a16:creationId xmlns:a16="http://schemas.microsoft.com/office/drawing/2014/main" id="{C7DA9F0F-5A2C-E240-97C3-F108D65C0A6F}"/>
              </a:ext>
            </a:extLst>
          </p:cNvPr>
          <p:cNvSpPr/>
          <p:nvPr/>
        </p:nvSpPr>
        <p:spPr>
          <a:xfrm>
            <a:off x="3485933" y="1881038"/>
            <a:ext cx="2603368" cy="25408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05662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recoverability analyses: Confusion matrices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71;gb80e2ae2f7_1_19">
            <a:extLst>
              <a:ext uri="{FF2B5EF4-FFF2-40B4-BE49-F238E27FC236}">
                <a16:creationId xmlns:a16="http://schemas.microsoft.com/office/drawing/2014/main" id="{00944F1C-ECDB-054E-B294-C95F196E3D7B}"/>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4" name="Picture 3">
            <a:extLst>
              <a:ext uri="{FF2B5EF4-FFF2-40B4-BE49-F238E27FC236}">
                <a16:creationId xmlns:a16="http://schemas.microsoft.com/office/drawing/2014/main" id="{8E15B45E-4A5B-2A4E-AF1B-C2239F14D78C}"/>
              </a:ext>
            </a:extLst>
          </p:cNvPr>
          <p:cNvPicPr>
            <a:picLocks noChangeAspect="1"/>
          </p:cNvPicPr>
          <p:nvPr/>
        </p:nvPicPr>
        <p:blipFill rotWithShape="1">
          <a:blip r:embed="rId7"/>
          <a:srcRect l="5000" r="52173"/>
          <a:stretch/>
        </p:blipFill>
        <p:spPr>
          <a:xfrm>
            <a:off x="2855256" y="1657031"/>
            <a:ext cx="3328174" cy="3110225"/>
          </a:xfrm>
          <a:prstGeom prst="rect">
            <a:avLst/>
          </a:prstGeom>
        </p:spPr>
      </p:pic>
      <p:sp>
        <p:nvSpPr>
          <p:cNvPr id="5" name="Rectangle 4">
            <a:extLst>
              <a:ext uri="{FF2B5EF4-FFF2-40B4-BE49-F238E27FC236}">
                <a16:creationId xmlns:a16="http://schemas.microsoft.com/office/drawing/2014/main" id="{C7DA9F0F-5A2C-E240-97C3-F108D65C0A6F}"/>
              </a:ext>
            </a:extLst>
          </p:cNvPr>
          <p:cNvSpPr/>
          <p:nvPr/>
        </p:nvSpPr>
        <p:spPr>
          <a:xfrm>
            <a:off x="4340887" y="1881038"/>
            <a:ext cx="1748413" cy="25408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1064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22" name="Google Shape;61;p13">
            <a:extLst>
              <a:ext uri="{FF2B5EF4-FFF2-40B4-BE49-F238E27FC236}">
                <a16:creationId xmlns:a16="http://schemas.microsoft.com/office/drawing/2014/main" id="{30BE6490-6437-064C-9207-AC92096867BA}"/>
              </a:ext>
            </a:extLst>
          </p:cNvPr>
          <p:cNvSpPr/>
          <p:nvPr/>
        </p:nvSpPr>
        <p:spPr>
          <a:xfrm>
            <a:off x="3021173" y="3451763"/>
            <a:ext cx="3159540" cy="1458540"/>
          </a:xfrm>
          <a:prstGeom prst="rect">
            <a:avLst/>
          </a:prstGeom>
          <a:solidFill>
            <a:srgbClr val="2A435D"/>
          </a:solidFill>
          <a:ln w="9525" cap="flat" cmpd="sng">
            <a:solidFill>
              <a:srgbClr val="B0FEF1"/>
            </a:solidFill>
            <a:prstDash val="solid"/>
            <a:round/>
            <a:headEnd type="none" w="sm" len="sm"/>
            <a:tailEnd type="none" w="sm" len="sm"/>
          </a:ln>
        </p:spPr>
        <p:txBody>
          <a:bodyPr spcFirstLastPara="1" wrap="square" lIns="50288" tIns="50288" rIns="50288" bIns="50288" anchor="t" anchorCtr="0">
            <a:noAutofit/>
          </a:bodyPr>
          <a:lstStyle/>
          <a:p>
            <a:pPr algn="ctr"/>
            <a:r>
              <a:rPr lang="en" sz="990">
                <a:solidFill>
                  <a:srgbClr val="17283A"/>
                </a:solidFill>
              </a:rPr>
              <a:t> </a:t>
            </a:r>
            <a:endParaRPr sz="990">
              <a:solidFill>
                <a:srgbClr val="17283A"/>
              </a:solidFill>
            </a:endParaRPr>
          </a:p>
        </p:txBody>
      </p:sp>
      <p:sp>
        <p:nvSpPr>
          <p:cNvPr id="23" name="Google Shape;62;p13">
            <a:extLst>
              <a:ext uri="{FF2B5EF4-FFF2-40B4-BE49-F238E27FC236}">
                <a16:creationId xmlns:a16="http://schemas.microsoft.com/office/drawing/2014/main" id="{D216CE53-1E37-094F-9F45-3F0356B5C35D}"/>
              </a:ext>
            </a:extLst>
          </p:cNvPr>
          <p:cNvSpPr/>
          <p:nvPr/>
        </p:nvSpPr>
        <p:spPr>
          <a:xfrm>
            <a:off x="4209286"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Parameter recovery</a:t>
            </a:r>
            <a:endParaRPr sz="900">
              <a:solidFill>
                <a:srgbClr val="1FD0B3"/>
              </a:solidFill>
            </a:endParaRPr>
          </a:p>
        </p:txBody>
      </p:sp>
      <p:sp>
        <p:nvSpPr>
          <p:cNvPr id="24" name="Google Shape;63;p13">
            <a:extLst>
              <a:ext uri="{FF2B5EF4-FFF2-40B4-BE49-F238E27FC236}">
                <a16:creationId xmlns:a16="http://schemas.microsoft.com/office/drawing/2014/main" id="{B6198184-31B9-0745-ACDF-48DCF17CD833}"/>
              </a:ext>
            </a:extLst>
          </p:cNvPr>
          <p:cNvSpPr/>
          <p:nvPr/>
        </p:nvSpPr>
        <p:spPr>
          <a:xfrm>
            <a:off x="3196649"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Model recovery and comparison</a:t>
            </a:r>
            <a:endParaRPr sz="900">
              <a:solidFill>
                <a:srgbClr val="1FD0B3"/>
              </a:solidFill>
            </a:endParaRPr>
          </a:p>
        </p:txBody>
      </p:sp>
      <p:sp>
        <p:nvSpPr>
          <p:cNvPr id="26" name="Google Shape;65;p13">
            <a:extLst>
              <a:ext uri="{FF2B5EF4-FFF2-40B4-BE49-F238E27FC236}">
                <a16:creationId xmlns:a16="http://schemas.microsoft.com/office/drawing/2014/main" id="{3C483D68-BEB7-D44A-81C8-0751A45B5825}"/>
              </a:ext>
            </a:extLst>
          </p:cNvPr>
          <p:cNvSpPr/>
          <p:nvPr/>
        </p:nvSpPr>
        <p:spPr>
          <a:xfrm>
            <a:off x="5221919"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Posterior predictive checks</a:t>
            </a:r>
            <a:endParaRPr sz="900">
              <a:solidFill>
                <a:srgbClr val="1FD0B3"/>
              </a:solidFill>
            </a:endParaRPr>
          </a:p>
        </p:txBody>
      </p:sp>
      <p:sp>
        <p:nvSpPr>
          <p:cNvPr id="27" name="Google Shape;66;p13">
            <a:extLst>
              <a:ext uri="{FF2B5EF4-FFF2-40B4-BE49-F238E27FC236}">
                <a16:creationId xmlns:a16="http://schemas.microsoft.com/office/drawing/2014/main" id="{E2E745AA-06A9-9743-A2A9-CC779F383FF4}"/>
              </a:ext>
            </a:extLst>
          </p:cNvPr>
          <p:cNvSpPr txBox="1"/>
          <p:nvPr/>
        </p:nvSpPr>
        <p:spPr>
          <a:xfrm>
            <a:off x="3977321" y="3498629"/>
            <a:ext cx="1350000" cy="253908"/>
          </a:xfrm>
          <a:prstGeom prst="rect">
            <a:avLst/>
          </a:prstGeom>
          <a:noFill/>
          <a:ln>
            <a:noFill/>
          </a:ln>
        </p:spPr>
        <p:txBody>
          <a:bodyPr spcFirstLastPara="1" wrap="square" lIns="50288" tIns="50288" rIns="50288" bIns="50288" anchor="t" anchorCtr="0">
            <a:spAutoFit/>
          </a:bodyPr>
          <a:lstStyle/>
          <a:p>
            <a:pPr algn="ctr"/>
            <a:r>
              <a:rPr lang="en" sz="990" b="1">
                <a:solidFill>
                  <a:srgbClr val="1FD0B3"/>
                </a:solidFill>
              </a:rPr>
              <a:t>3. Validate results</a:t>
            </a:r>
            <a:endParaRPr sz="810" b="1">
              <a:solidFill>
                <a:srgbClr val="1FD0B3"/>
              </a:solidFill>
            </a:endParaRPr>
          </a:p>
        </p:txBody>
      </p:sp>
    </p:spTree>
    <p:extLst>
      <p:ext uri="{BB962C8B-B14F-4D97-AF65-F5344CB8AC3E}">
        <p14:creationId xmlns:p14="http://schemas.microsoft.com/office/powerpoint/2010/main" val="3704753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recoverability analyses: Confusion matrices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71;gb80e2ae2f7_1_19">
            <a:extLst>
              <a:ext uri="{FF2B5EF4-FFF2-40B4-BE49-F238E27FC236}">
                <a16:creationId xmlns:a16="http://schemas.microsoft.com/office/drawing/2014/main" id="{00944F1C-ECDB-054E-B294-C95F196E3D7B}"/>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4" name="Picture 3">
            <a:extLst>
              <a:ext uri="{FF2B5EF4-FFF2-40B4-BE49-F238E27FC236}">
                <a16:creationId xmlns:a16="http://schemas.microsoft.com/office/drawing/2014/main" id="{8E15B45E-4A5B-2A4E-AF1B-C2239F14D78C}"/>
              </a:ext>
            </a:extLst>
          </p:cNvPr>
          <p:cNvPicPr>
            <a:picLocks noChangeAspect="1"/>
          </p:cNvPicPr>
          <p:nvPr/>
        </p:nvPicPr>
        <p:blipFill rotWithShape="1">
          <a:blip r:embed="rId7"/>
          <a:srcRect l="5000" r="52173"/>
          <a:stretch/>
        </p:blipFill>
        <p:spPr>
          <a:xfrm>
            <a:off x="2855256" y="1657031"/>
            <a:ext cx="3328174" cy="3110225"/>
          </a:xfrm>
          <a:prstGeom prst="rect">
            <a:avLst/>
          </a:prstGeom>
        </p:spPr>
      </p:pic>
      <p:sp>
        <p:nvSpPr>
          <p:cNvPr id="5" name="Rectangle 4">
            <a:extLst>
              <a:ext uri="{FF2B5EF4-FFF2-40B4-BE49-F238E27FC236}">
                <a16:creationId xmlns:a16="http://schemas.microsoft.com/office/drawing/2014/main" id="{C7DA9F0F-5A2C-E240-97C3-F108D65C0A6F}"/>
              </a:ext>
            </a:extLst>
          </p:cNvPr>
          <p:cNvSpPr/>
          <p:nvPr/>
        </p:nvSpPr>
        <p:spPr>
          <a:xfrm>
            <a:off x="4340888" y="1881037"/>
            <a:ext cx="874208" cy="2540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3391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recoverability analyses: Confusion matrices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71;gb80e2ae2f7_1_19">
            <a:extLst>
              <a:ext uri="{FF2B5EF4-FFF2-40B4-BE49-F238E27FC236}">
                <a16:creationId xmlns:a16="http://schemas.microsoft.com/office/drawing/2014/main" id="{00944F1C-ECDB-054E-B294-C95F196E3D7B}"/>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grpSp>
        <p:nvGrpSpPr>
          <p:cNvPr id="2" name="Group 1">
            <a:extLst>
              <a:ext uri="{FF2B5EF4-FFF2-40B4-BE49-F238E27FC236}">
                <a16:creationId xmlns:a16="http://schemas.microsoft.com/office/drawing/2014/main" id="{C70A62D0-A930-B341-95DB-EEE64F6C5A36}"/>
              </a:ext>
            </a:extLst>
          </p:cNvPr>
          <p:cNvGrpSpPr/>
          <p:nvPr/>
        </p:nvGrpSpPr>
        <p:grpSpPr>
          <a:xfrm>
            <a:off x="2855256" y="1657031"/>
            <a:ext cx="3328174" cy="3110225"/>
            <a:chOff x="2855256" y="1657031"/>
            <a:chExt cx="3328174" cy="3110225"/>
          </a:xfrm>
        </p:grpSpPr>
        <p:pic>
          <p:nvPicPr>
            <p:cNvPr id="4" name="Picture 3">
              <a:extLst>
                <a:ext uri="{FF2B5EF4-FFF2-40B4-BE49-F238E27FC236}">
                  <a16:creationId xmlns:a16="http://schemas.microsoft.com/office/drawing/2014/main" id="{8E15B45E-4A5B-2A4E-AF1B-C2239F14D78C}"/>
                </a:ext>
              </a:extLst>
            </p:cNvPr>
            <p:cNvPicPr>
              <a:picLocks noChangeAspect="1"/>
            </p:cNvPicPr>
            <p:nvPr/>
          </p:nvPicPr>
          <p:blipFill rotWithShape="1">
            <a:blip r:embed="rId7"/>
            <a:srcRect l="5000" r="52173"/>
            <a:stretch/>
          </p:blipFill>
          <p:spPr>
            <a:xfrm>
              <a:off x="2855256" y="1657031"/>
              <a:ext cx="3328174" cy="3110225"/>
            </a:xfrm>
            <a:prstGeom prst="rect">
              <a:avLst/>
            </a:prstGeom>
          </p:spPr>
        </p:pic>
        <p:sp>
          <p:nvSpPr>
            <p:cNvPr id="11" name="Rectangle 10">
              <a:extLst>
                <a:ext uri="{FF2B5EF4-FFF2-40B4-BE49-F238E27FC236}">
                  <a16:creationId xmlns:a16="http://schemas.microsoft.com/office/drawing/2014/main" id="{4521D556-0E52-9B4C-ADDE-B082FFE76CAD}"/>
                </a:ext>
              </a:extLst>
            </p:cNvPr>
            <p:cNvSpPr/>
            <p:nvPr/>
          </p:nvSpPr>
          <p:spPr>
            <a:xfrm>
              <a:off x="4340888" y="1881037"/>
              <a:ext cx="874208" cy="851001"/>
            </a:xfrm>
            <a:prstGeom prst="rect">
              <a:avLst/>
            </a:prstGeom>
            <a:solidFill>
              <a:srgbClr val="DAE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8268B1-4D36-144F-8A39-437A025B111F}"/>
                </a:ext>
              </a:extLst>
            </p:cNvPr>
            <p:cNvSpPr/>
            <p:nvPr/>
          </p:nvSpPr>
          <p:spPr>
            <a:xfrm>
              <a:off x="4340888" y="3567679"/>
              <a:ext cx="874208" cy="844661"/>
            </a:xfrm>
            <a:prstGeom prst="rect">
              <a:avLst/>
            </a:prstGeom>
            <a:solidFill>
              <a:srgbClr val="DAE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C1F064A-35C2-9B43-AF7D-551B6EA6E6E0}"/>
                </a:ext>
              </a:extLst>
            </p:cNvPr>
            <p:cNvSpPr/>
            <p:nvPr/>
          </p:nvSpPr>
          <p:spPr>
            <a:xfrm>
              <a:off x="4340888" y="2706630"/>
              <a:ext cx="874208" cy="851001"/>
            </a:xfrm>
            <a:prstGeom prst="rect">
              <a:avLst/>
            </a:prstGeom>
            <a:solidFill>
              <a:srgbClr val="007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69810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recoverability analyses: Confusion matrices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71;gb80e2ae2f7_1_19">
            <a:extLst>
              <a:ext uri="{FF2B5EF4-FFF2-40B4-BE49-F238E27FC236}">
                <a16:creationId xmlns:a16="http://schemas.microsoft.com/office/drawing/2014/main" id="{00944F1C-ECDB-054E-B294-C95F196E3D7B}"/>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4" name="Picture 3">
            <a:extLst>
              <a:ext uri="{FF2B5EF4-FFF2-40B4-BE49-F238E27FC236}">
                <a16:creationId xmlns:a16="http://schemas.microsoft.com/office/drawing/2014/main" id="{8E15B45E-4A5B-2A4E-AF1B-C2239F14D78C}"/>
              </a:ext>
            </a:extLst>
          </p:cNvPr>
          <p:cNvPicPr>
            <a:picLocks noChangeAspect="1"/>
          </p:cNvPicPr>
          <p:nvPr/>
        </p:nvPicPr>
        <p:blipFill rotWithShape="1">
          <a:blip r:embed="rId7"/>
          <a:srcRect l="5000" r="52173"/>
          <a:stretch/>
        </p:blipFill>
        <p:spPr>
          <a:xfrm>
            <a:off x="2855256" y="1657031"/>
            <a:ext cx="3328174" cy="3110225"/>
          </a:xfrm>
          <a:prstGeom prst="rect">
            <a:avLst/>
          </a:prstGeom>
        </p:spPr>
      </p:pic>
    </p:spTree>
    <p:extLst>
      <p:ext uri="{BB962C8B-B14F-4D97-AF65-F5344CB8AC3E}">
        <p14:creationId xmlns:p14="http://schemas.microsoft.com/office/powerpoint/2010/main" val="4633489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recoverability analyses: </a:t>
            </a:r>
            <a:br>
              <a:rPr lang="en" sz="2500" b="1" dirty="0">
                <a:solidFill>
                  <a:srgbClr val="1FD0B3"/>
                </a:solidFill>
                <a:latin typeface="Volkhov"/>
                <a:ea typeface="Volkhov"/>
                <a:cs typeface="Volkhov"/>
                <a:sym typeface="Volkhov"/>
              </a:rPr>
            </a:br>
            <a:r>
              <a:rPr lang="en" sz="2500" b="1" dirty="0">
                <a:solidFill>
                  <a:srgbClr val="1FD0B3"/>
                </a:solidFill>
                <a:latin typeface="Volkhov"/>
                <a:ea typeface="Volkhov"/>
                <a:cs typeface="Volkhov"/>
                <a:sym typeface="Volkhov"/>
              </a:rPr>
              <a:t>Dream vs. reality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71;gb80e2ae2f7_1_19">
            <a:extLst>
              <a:ext uri="{FF2B5EF4-FFF2-40B4-BE49-F238E27FC236}">
                <a16:creationId xmlns:a16="http://schemas.microsoft.com/office/drawing/2014/main" id="{00944F1C-ECDB-054E-B294-C95F196E3D7B}"/>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4" name="Picture 3">
            <a:extLst>
              <a:ext uri="{FF2B5EF4-FFF2-40B4-BE49-F238E27FC236}">
                <a16:creationId xmlns:a16="http://schemas.microsoft.com/office/drawing/2014/main" id="{8E15B45E-4A5B-2A4E-AF1B-C2239F14D78C}"/>
              </a:ext>
            </a:extLst>
          </p:cNvPr>
          <p:cNvPicPr>
            <a:picLocks noChangeAspect="1"/>
          </p:cNvPicPr>
          <p:nvPr/>
        </p:nvPicPr>
        <p:blipFill rotWithShape="1">
          <a:blip r:embed="rId7"/>
          <a:srcRect l="5000" r="52173"/>
          <a:stretch/>
        </p:blipFill>
        <p:spPr>
          <a:xfrm>
            <a:off x="4825879" y="2057950"/>
            <a:ext cx="2827021" cy="2641891"/>
          </a:xfrm>
          <a:prstGeom prst="rect">
            <a:avLst/>
          </a:prstGeom>
        </p:spPr>
      </p:pic>
      <p:grpSp>
        <p:nvGrpSpPr>
          <p:cNvPr id="11" name="Group 10">
            <a:extLst>
              <a:ext uri="{FF2B5EF4-FFF2-40B4-BE49-F238E27FC236}">
                <a16:creationId xmlns:a16="http://schemas.microsoft.com/office/drawing/2014/main" id="{59191821-9508-1A4B-A104-A28AB32A0805}"/>
              </a:ext>
            </a:extLst>
          </p:cNvPr>
          <p:cNvGrpSpPr/>
          <p:nvPr/>
        </p:nvGrpSpPr>
        <p:grpSpPr>
          <a:xfrm>
            <a:off x="1248358" y="2057951"/>
            <a:ext cx="2827021" cy="2641891"/>
            <a:chOff x="2855256" y="1657031"/>
            <a:chExt cx="3328174" cy="3110225"/>
          </a:xfrm>
        </p:grpSpPr>
        <p:pic>
          <p:nvPicPr>
            <p:cNvPr id="12" name="Picture 11">
              <a:extLst>
                <a:ext uri="{FF2B5EF4-FFF2-40B4-BE49-F238E27FC236}">
                  <a16:creationId xmlns:a16="http://schemas.microsoft.com/office/drawing/2014/main" id="{D4DC9257-8F18-1444-8368-2965885183D3}"/>
                </a:ext>
              </a:extLst>
            </p:cNvPr>
            <p:cNvPicPr>
              <a:picLocks noChangeAspect="1"/>
            </p:cNvPicPr>
            <p:nvPr/>
          </p:nvPicPr>
          <p:blipFill rotWithShape="1">
            <a:blip r:embed="rId7"/>
            <a:srcRect l="5000" r="52173"/>
            <a:stretch/>
          </p:blipFill>
          <p:spPr>
            <a:xfrm>
              <a:off x="2855256" y="1657031"/>
              <a:ext cx="3328174" cy="3110225"/>
            </a:xfrm>
            <a:prstGeom prst="rect">
              <a:avLst/>
            </a:prstGeom>
          </p:spPr>
        </p:pic>
        <p:sp>
          <p:nvSpPr>
            <p:cNvPr id="14" name="Rectangle 13">
              <a:extLst>
                <a:ext uri="{FF2B5EF4-FFF2-40B4-BE49-F238E27FC236}">
                  <a16:creationId xmlns:a16="http://schemas.microsoft.com/office/drawing/2014/main" id="{489B716E-458F-F949-AF46-62C58E6993EC}"/>
                </a:ext>
              </a:extLst>
            </p:cNvPr>
            <p:cNvSpPr/>
            <p:nvPr/>
          </p:nvSpPr>
          <p:spPr>
            <a:xfrm>
              <a:off x="4340888" y="1881037"/>
              <a:ext cx="874208" cy="851001"/>
            </a:xfrm>
            <a:prstGeom prst="rect">
              <a:avLst/>
            </a:prstGeom>
            <a:solidFill>
              <a:srgbClr val="DAE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8E6E5E9-2FF2-884B-B7B9-7D45F117C1F6}"/>
                </a:ext>
              </a:extLst>
            </p:cNvPr>
            <p:cNvSpPr/>
            <p:nvPr/>
          </p:nvSpPr>
          <p:spPr>
            <a:xfrm>
              <a:off x="4340888" y="3567679"/>
              <a:ext cx="874208" cy="844661"/>
            </a:xfrm>
            <a:prstGeom prst="rect">
              <a:avLst/>
            </a:prstGeom>
            <a:solidFill>
              <a:srgbClr val="DAE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F4D58D-BFF1-CE40-A9E1-164098EC8C3C}"/>
                </a:ext>
              </a:extLst>
            </p:cNvPr>
            <p:cNvSpPr/>
            <p:nvPr/>
          </p:nvSpPr>
          <p:spPr>
            <a:xfrm>
              <a:off x="4340888" y="2706630"/>
              <a:ext cx="874208" cy="851001"/>
            </a:xfrm>
            <a:prstGeom prst="rect">
              <a:avLst/>
            </a:prstGeom>
            <a:solidFill>
              <a:srgbClr val="007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Google Shape;73;gb80e2ae2f7_1_19">
            <a:extLst>
              <a:ext uri="{FF2B5EF4-FFF2-40B4-BE49-F238E27FC236}">
                <a16:creationId xmlns:a16="http://schemas.microsoft.com/office/drawing/2014/main" id="{189F3CA1-CE1F-2E46-9384-DD74B5042243}"/>
              </a:ext>
            </a:extLst>
          </p:cNvPr>
          <p:cNvSpPr txBox="1"/>
          <p:nvPr/>
        </p:nvSpPr>
        <p:spPr>
          <a:xfrm>
            <a:off x="2216691" y="1533390"/>
            <a:ext cx="1329758"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Dream</a:t>
            </a:r>
          </a:p>
        </p:txBody>
      </p:sp>
      <p:sp>
        <p:nvSpPr>
          <p:cNvPr id="23" name="Google Shape;73;gb80e2ae2f7_1_19">
            <a:extLst>
              <a:ext uri="{FF2B5EF4-FFF2-40B4-BE49-F238E27FC236}">
                <a16:creationId xmlns:a16="http://schemas.microsoft.com/office/drawing/2014/main" id="{F566D198-041C-9347-9585-91861CAB409C}"/>
              </a:ext>
            </a:extLst>
          </p:cNvPr>
          <p:cNvSpPr txBox="1"/>
          <p:nvPr/>
        </p:nvSpPr>
        <p:spPr>
          <a:xfrm>
            <a:off x="5597553" y="1519920"/>
            <a:ext cx="1329758"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Reality</a:t>
            </a:r>
          </a:p>
        </p:txBody>
      </p:sp>
    </p:spTree>
    <p:extLst>
      <p:ext uri="{BB962C8B-B14F-4D97-AF65-F5344CB8AC3E}">
        <p14:creationId xmlns:p14="http://schemas.microsoft.com/office/powerpoint/2010/main" val="13505968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Task optimization</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1DEBCD2-A978-9D42-8564-EA320B23D8E9}"/>
              </a:ext>
            </a:extLst>
          </p:cNvPr>
          <p:cNvSpPr txBox="1"/>
          <p:nvPr/>
        </p:nvSpPr>
        <p:spPr>
          <a:xfrm>
            <a:off x="763699" y="1097292"/>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What if model recoverability is poor?</a:t>
            </a:r>
          </a:p>
        </p:txBody>
      </p:sp>
      <p:sp>
        <p:nvSpPr>
          <p:cNvPr id="13" name="Google Shape;73;gb80e2ae2f7_1_19">
            <a:extLst>
              <a:ext uri="{FF2B5EF4-FFF2-40B4-BE49-F238E27FC236}">
                <a16:creationId xmlns:a16="http://schemas.microsoft.com/office/drawing/2014/main" id="{2443A9D2-59DD-2C4E-BC1C-B07CE8AD35F6}"/>
              </a:ext>
            </a:extLst>
          </p:cNvPr>
          <p:cNvSpPr txBox="1"/>
          <p:nvPr/>
        </p:nvSpPr>
        <p:spPr>
          <a:xfrm>
            <a:off x="634509" y="1753195"/>
            <a:ext cx="6951300" cy="821733"/>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Change aspects of task design to improve it.</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sp>
        <p:nvSpPr>
          <p:cNvPr id="12" name="Google Shape;71;gb80e2ae2f7_1_19">
            <a:extLst>
              <a:ext uri="{FF2B5EF4-FFF2-40B4-BE49-F238E27FC236}">
                <a16:creationId xmlns:a16="http://schemas.microsoft.com/office/drawing/2014/main" id="{B0E95B4E-0368-7B47-BEC3-32EF48976C1D}"/>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29524159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B0E95B4E-0368-7B47-BEC3-32EF48976C1D}"/>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14" name="Picture 10" descr="Home - Flux Society">
            <a:extLst>
              <a:ext uri="{FF2B5EF4-FFF2-40B4-BE49-F238E27FC236}">
                <a16:creationId xmlns:a16="http://schemas.microsoft.com/office/drawing/2014/main" id="{1EA652B0-CAE1-4949-9039-A096A3D8E0F8}"/>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5" name="Google Shape;54;p13">
            <a:extLst>
              <a:ext uri="{FF2B5EF4-FFF2-40B4-BE49-F238E27FC236}">
                <a16:creationId xmlns:a16="http://schemas.microsoft.com/office/drawing/2014/main" id="{AD16E390-38C5-614F-AE8A-D76033E70ABE}"/>
              </a:ext>
            </a:extLst>
          </p:cNvPr>
          <p:cNvSpPr/>
          <p:nvPr/>
        </p:nvSpPr>
        <p:spPr>
          <a:xfrm>
            <a:off x="838200" y="1145603"/>
            <a:ext cx="3159540" cy="1458540"/>
          </a:xfrm>
          <a:prstGeom prst="rect">
            <a:avLst/>
          </a:prstGeom>
          <a:solidFill>
            <a:srgbClr val="0C343D"/>
          </a:solidFill>
          <a:ln w="9525" cap="flat" cmpd="sng">
            <a:solidFill>
              <a:srgbClr val="B0FEF1"/>
            </a:solidFill>
            <a:prstDash val="solid"/>
            <a:round/>
            <a:headEnd type="none" w="sm" len="sm"/>
            <a:tailEnd type="none" w="sm" len="sm"/>
          </a:ln>
        </p:spPr>
        <p:txBody>
          <a:bodyPr spcFirstLastPara="1" wrap="square" lIns="50288" tIns="50288" rIns="50288" bIns="50288" anchor="t" anchorCtr="0">
            <a:noAutofit/>
          </a:bodyPr>
          <a:lstStyle/>
          <a:p>
            <a:pPr marL="251460" indent="-188595" algn="ctr">
              <a:buClr>
                <a:srgbClr val="1FD0B3"/>
              </a:buClr>
              <a:buSzPts val="1100"/>
              <a:buAutoNum type="arabicPeriod"/>
            </a:pPr>
            <a:r>
              <a:rPr lang="en" sz="990" b="1">
                <a:solidFill>
                  <a:srgbClr val="1FD0B3"/>
                </a:solidFill>
              </a:rPr>
              <a:t>Develop task and model(s)</a:t>
            </a:r>
            <a:endParaRPr sz="990" b="1">
              <a:solidFill>
                <a:srgbClr val="1FD0B3"/>
              </a:solidFill>
            </a:endParaRPr>
          </a:p>
        </p:txBody>
      </p:sp>
      <p:sp>
        <p:nvSpPr>
          <p:cNvPr id="16" name="Google Shape;55;p13">
            <a:extLst>
              <a:ext uri="{FF2B5EF4-FFF2-40B4-BE49-F238E27FC236}">
                <a16:creationId xmlns:a16="http://schemas.microsoft.com/office/drawing/2014/main" id="{A6F7DDF0-3EFF-764B-AD6E-6D0F76932F44}"/>
              </a:ext>
            </a:extLst>
          </p:cNvPr>
          <p:cNvSpPr/>
          <p:nvPr/>
        </p:nvSpPr>
        <p:spPr>
          <a:xfrm>
            <a:off x="1135875" y="1589326"/>
            <a:ext cx="801090" cy="908550"/>
          </a:xfrm>
          <a:prstGeom prst="rect">
            <a:avLst/>
          </a:prstGeom>
          <a:solidFill>
            <a:srgbClr val="134F5C"/>
          </a:solidFill>
          <a:ln w="25400" cap="flat" cmpd="sng">
            <a:solidFill>
              <a:srgbClr val="FF0000"/>
            </a:solidFill>
            <a:prstDash val="solid"/>
            <a:round/>
            <a:headEnd type="none" w="sm" len="sm"/>
            <a:tailEnd type="none" w="sm" len="sm"/>
          </a:ln>
        </p:spPr>
        <p:txBody>
          <a:bodyPr spcFirstLastPara="1" wrap="square" lIns="50288" tIns="50288" rIns="50288" bIns="50288" anchor="ctr" anchorCtr="0">
            <a:noAutofit/>
          </a:bodyPr>
          <a:lstStyle/>
          <a:p>
            <a:pPr algn="ctr"/>
            <a:r>
              <a:rPr lang="en" sz="900" dirty="0">
                <a:solidFill>
                  <a:srgbClr val="1FD0B3"/>
                </a:solidFill>
              </a:rPr>
              <a:t>Task design</a:t>
            </a:r>
            <a:endParaRPr sz="900" dirty="0">
              <a:solidFill>
                <a:srgbClr val="1FD0B3"/>
              </a:solidFill>
            </a:endParaRPr>
          </a:p>
        </p:txBody>
      </p:sp>
      <p:sp>
        <p:nvSpPr>
          <p:cNvPr id="22" name="Google Shape;61;p13">
            <a:extLst>
              <a:ext uri="{FF2B5EF4-FFF2-40B4-BE49-F238E27FC236}">
                <a16:creationId xmlns:a16="http://schemas.microsoft.com/office/drawing/2014/main" id="{3C48452E-6D0D-0F45-B1E2-ADBB8169EABB}"/>
              </a:ext>
            </a:extLst>
          </p:cNvPr>
          <p:cNvSpPr/>
          <p:nvPr/>
        </p:nvSpPr>
        <p:spPr>
          <a:xfrm>
            <a:off x="3021173" y="3451763"/>
            <a:ext cx="3159540" cy="1458540"/>
          </a:xfrm>
          <a:prstGeom prst="rect">
            <a:avLst/>
          </a:prstGeom>
          <a:solidFill>
            <a:srgbClr val="2A435D"/>
          </a:solidFill>
          <a:ln w="9525" cap="flat" cmpd="sng">
            <a:solidFill>
              <a:srgbClr val="B0FEF1"/>
            </a:solidFill>
            <a:prstDash val="solid"/>
            <a:round/>
            <a:headEnd type="none" w="sm" len="sm"/>
            <a:tailEnd type="none" w="sm" len="sm"/>
          </a:ln>
        </p:spPr>
        <p:txBody>
          <a:bodyPr spcFirstLastPara="1" wrap="square" lIns="50288" tIns="50288" rIns="50288" bIns="50288" anchor="t" anchorCtr="0">
            <a:noAutofit/>
          </a:bodyPr>
          <a:lstStyle/>
          <a:p>
            <a:pPr algn="ctr"/>
            <a:r>
              <a:rPr lang="en" sz="990">
                <a:solidFill>
                  <a:srgbClr val="17283A"/>
                </a:solidFill>
              </a:rPr>
              <a:t> </a:t>
            </a:r>
            <a:endParaRPr sz="990">
              <a:solidFill>
                <a:srgbClr val="17283A"/>
              </a:solidFill>
            </a:endParaRPr>
          </a:p>
        </p:txBody>
      </p:sp>
      <p:sp>
        <p:nvSpPr>
          <p:cNvPr id="23" name="Google Shape;62;p13">
            <a:extLst>
              <a:ext uri="{FF2B5EF4-FFF2-40B4-BE49-F238E27FC236}">
                <a16:creationId xmlns:a16="http://schemas.microsoft.com/office/drawing/2014/main" id="{782A9391-A173-634B-80C6-6E4D3283756D}"/>
              </a:ext>
            </a:extLst>
          </p:cNvPr>
          <p:cNvSpPr/>
          <p:nvPr/>
        </p:nvSpPr>
        <p:spPr>
          <a:xfrm>
            <a:off x="4209286"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Parameter recovery</a:t>
            </a:r>
            <a:endParaRPr sz="900">
              <a:solidFill>
                <a:srgbClr val="1FD0B3"/>
              </a:solidFill>
            </a:endParaRPr>
          </a:p>
        </p:txBody>
      </p:sp>
      <p:sp>
        <p:nvSpPr>
          <p:cNvPr id="24" name="Google Shape;63;p13">
            <a:extLst>
              <a:ext uri="{FF2B5EF4-FFF2-40B4-BE49-F238E27FC236}">
                <a16:creationId xmlns:a16="http://schemas.microsoft.com/office/drawing/2014/main" id="{4C07371D-8C59-6343-8507-68124913665A}"/>
              </a:ext>
            </a:extLst>
          </p:cNvPr>
          <p:cNvSpPr/>
          <p:nvPr/>
        </p:nvSpPr>
        <p:spPr>
          <a:xfrm>
            <a:off x="3196649"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Model recovery and comparison</a:t>
            </a:r>
            <a:endParaRPr sz="900">
              <a:solidFill>
                <a:srgbClr val="1FD0B3"/>
              </a:solidFill>
            </a:endParaRPr>
          </a:p>
        </p:txBody>
      </p:sp>
      <p:sp>
        <p:nvSpPr>
          <p:cNvPr id="26" name="Google Shape;65;p13">
            <a:extLst>
              <a:ext uri="{FF2B5EF4-FFF2-40B4-BE49-F238E27FC236}">
                <a16:creationId xmlns:a16="http://schemas.microsoft.com/office/drawing/2014/main" id="{BF8C1BE7-96D9-774A-88A7-85BB27040AA6}"/>
              </a:ext>
            </a:extLst>
          </p:cNvPr>
          <p:cNvSpPr/>
          <p:nvPr/>
        </p:nvSpPr>
        <p:spPr>
          <a:xfrm>
            <a:off x="5221919"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Posterior predictive checks</a:t>
            </a:r>
            <a:endParaRPr sz="900">
              <a:solidFill>
                <a:srgbClr val="1FD0B3"/>
              </a:solidFill>
            </a:endParaRPr>
          </a:p>
        </p:txBody>
      </p:sp>
      <p:sp>
        <p:nvSpPr>
          <p:cNvPr id="27" name="Google Shape;66;p13">
            <a:extLst>
              <a:ext uri="{FF2B5EF4-FFF2-40B4-BE49-F238E27FC236}">
                <a16:creationId xmlns:a16="http://schemas.microsoft.com/office/drawing/2014/main" id="{714030EA-F074-844A-B634-47A61D41E62A}"/>
              </a:ext>
            </a:extLst>
          </p:cNvPr>
          <p:cNvSpPr txBox="1"/>
          <p:nvPr/>
        </p:nvSpPr>
        <p:spPr>
          <a:xfrm>
            <a:off x="3977321" y="3498629"/>
            <a:ext cx="1350000" cy="253908"/>
          </a:xfrm>
          <a:prstGeom prst="rect">
            <a:avLst/>
          </a:prstGeom>
          <a:noFill/>
          <a:ln>
            <a:noFill/>
          </a:ln>
        </p:spPr>
        <p:txBody>
          <a:bodyPr spcFirstLastPara="1" wrap="square" lIns="50288" tIns="50288" rIns="50288" bIns="50288" anchor="t" anchorCtr="0">
            <a:spAutoFit/>
          </a:bodyPr>
          <a:lstStyle/>
          <a:p>
            <a:pPr algn="ctr"/>
            <a:r>
              <a:rPr lang="en" sz="990" b="1">
                <a:solidFill>
                  <a:srgbClr val="1FD0B3"/>
                </a:solidFill>
              </a:rPr>
              <a:t>3. Validate results</a:t>
            </a:r>
            <a:endParaRPr sz="810" b="1">
              <a:solidFill>
                <a:srgbClr val="1FD0B3"/>
              </a:solidFill>
            </a:endParaRPr>
          </a:p>
        </p:txBody>
      </p:sp>
      <p:cxnSp>
        <p:nvCxnSpPr>
          <p:cNvPr id="30" name="Google Shape;69;p13">
            <a:extLst>
              <a:ext uri="{FF2B5EF4-FFF2-40B4-BE49-F238E27FC236}">
                <a16:creationId xmlns:a16="http://schemas.microsoft.com/office/drawing/2014/main" id="{B08D2B39-580D-FA43-9618-FA854777B6F1}"/>
              </a:ext>
            </a:extLst>
          </p:cNvPr>
          <p:cNvCxnSpPr/>
          <p:nvPr/>
        </p:nvCxnSpPr>
        <p:spPr>
          <a:xfrm>
            <a:off x="2960895" y="2685683"/>
            <a:ext cx="964170" cy="680130"/>
          </a:xfrm>
          <a:prstGeom prst="straightConnector1">
            <a:avLst/>
          </a:prstGeom>
          <a:noFill/>
          <a:ln w="38100" cap="flat" cmpd="sng">
            <a:solidFill>
              <a:srgbClr val="B0FEF1"/>
            </a:solidFill>
            <a:prstDash val="solid"/>
            <a:round/>
            <a:headEnd type="triangle" w="med" len="med"/>
            <a:tailEnd type="triangle" w="med" len="med"/>
          </a:ln>
        </p:spPr>
      </p:cxnSp>
    </p:spTree>
    <p:extLst>
      <p:ext uri="{BB962C8B-B14F-4D97-AF65-F5344CB8AC3E}">
        <p14:creationId xmlns:p14="http://schemas.microsoft.com/office/powerpoint/2010/main" val="16023981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Task optimization</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1DEBCD2-A978-9D42-8564-EA320B23D8E9}"/>
              </a:ext>
            </a:extLst>
          </p:cNvPr>
          <p:cNvSpPr txBox="1"/>
          <p:nvPr/>
        </p:nvSpPr>
        <p:spPr>
          <a:xfrm>
            <a:off x="763699" y="1097292"/>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What if model recoverability is poor?</a:t>
            </a:r>
          </a:p>
        </p:txBody>
      </p:sp>
      <p:sp>
        <p:nvSpPr>
          <p:cNvPr id="13" name="Google Shape;73;gb80e2ae2f7_1_19">
            <a:extLst>
              <a:ext uri="{FF2B5EF4-FFF2-40B4-BE49-F238E27FC236}">
                <a16:creationId xmlns:a16="http://schemas.microsoft.com/office/drawing/2014/main" id="{2443A9D2-59DD-2C4E-BC1C-B07CE8AD35F6}"/>
              </a:ext>
            </a:extLst>
          </p:cNvPr>
          <p:cNvSpPr txBox="1"/>
          <p:nvPr/>
        </p:nvSpPr>
        <p:spPr>
          <a:xfrm>
            <a:off x="634509" y="1753195"/>
            <a:ext cx="6951300" cy="1777379"/>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Change aspects of task design to improve it.</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r>
              <a:rPr lang="en-US" sz="1800" dirty="0">
                <a:solidFill>
                  <a:srgbClr val="B0FEF1"/>
                </a:solidFill>
                <a:latin typeface="Volkhov"/>
                <a:ea typeface="Volkhov"/>
                <a:cs typeface="Volkhov"/>
                <a:sym typeface="Volkhov"/>
              </a:rPr>
              <a:t>Examples: Number of trials, number of stimuli, changes in reward probabilities, etc. </a:t>
            </a:r>
            <a:endParaRPr lang="en-US" sz="1800" b="1"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sp>
        <p:nvSpPr>
          <p:cNvPr id="12" name="Google Shape;71;gb80e2ae2f7_1_19">
            <a:extLst>
              <a:ext uri="{FF2B5EF4-FFF2-40B4-BE49-F238E27FC236}">
                <a16:creationId xmlns:a16="http://schemas.microsoft.com/office/drawing/2014/main" id="{CA09BAB7-111A-2C4A-A9AF-0BA84D927075}"/>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2579117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Task optimization</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1DEBCD2-A978-9D42-8564-EA320B23D8E9}"/>
              </a:ext>
            </a:extLst>
          </p:cNvPr>
          <p:cNvSpPr txBox="1"/>
          <p:nvPr/>
        </p:nvSpPr>
        <p:spPr>
          <a:xfrm>
            <a:off x="763699" y="1097292"/>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What if model recoverability is poor?</a:t>
            </a:r>
          </a:p>
        </p:txBody>
      </p:sp>
      <p:sp>
        <p:nvSpPr>
          <p:cNvPr id="13" name="Google Shape;73;gb80e2ae2f7_1_19">
            <a:extLst>
              <a:ext uri="{FF2B5EF4-FFF2-40B4-BE49-F238E27FC236}">
                <a16:creationId xmlns:a16="http://schemas.microsoft.com/office/drawing/2014/main" id="{2443A9D2-59DD-2C4E-BC1C-B07CE8AD35F6}"/>
              </a:ext>
            </a:extLst>
          </p:cNvPr>
          <p:cNvSpPr txBox="1"/>
          <p:nvPr/>
        </p:nvSpPr>
        <p:spPr>
          <a:xfrm>
            <a:off x="634509" y="1753195"/>
            <a:ext cx="6951300" cy="2414477"/>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Change aspects of task design to improve it.</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r>
              <a:rPr lang="en-US" sz="1800" dirty="0">
                <a:solidFill>
                  <a:srgbClr val="B0FEF1"/>
                </a:solidFill>
                <a:latin typeface="Volkhov"/>
                <a:ea typeface="Volkhov"/>
                <a:cs typeface="Volkhov"/>
                <a:sym typeface="Volkhov"/>
              </a:rPr>
              <a:t>Examples: Number of trials, number of stimuli, changes in reward probabilities, etc. </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Repeat.</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16893982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Comparing task versions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1DEBCD2-A978-9D42-8564-EA320B23D8E9}"/>
              </a:ext>
            </a:extLst>
          </p:cNvPr>
          <p:cNvSpPr txBox="1"/>
          <p:nvPr/>
        </p:nvSpPr>
        <p:spPr>
          <a:xfrm>
            <a:off x="547983" y="1249122"/>
            <a:ext cx="1254313"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20 trials</a:t>
            </a:r>
          </a:p>
        </p:txBody>
      </p:sp>
      <p:sp>
        <p:nvSpPr>
          <p:cNvPr id="14" name="Google Shape;73;gb80e2ae2f7_1_19">
            <a:extLst>
              <a:ext uri="{FF2B5EF4-FFF2-40B4-BE49-F238E27FC236}">
                <a16:creationId xmlns:a16="http://schemas.microsoft.com/office/drawing/2014/main" id="{83FF6ABF-9B23-1C40-B5A8-7726A8EFA464}"/>
              </a:ext>
            </a:extLst>
          </p:cNvPr>
          <p:cNvSpPr txBox="1"/>
          <p:nvPr/>
        </p:nvSpPr>
        <p:spPr>
          <a:xfrm>
            <a:off x="7059158" y="1320300"/>
            <a:ext cx="1494844"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200 trials</a:t>
            </a:r>
          </a:p>
        </p:txBody>
      </p:sp>
      <p:sp>
        <p:nvSpPr>
          <p:cNvPr id="16" name="Google Shape;71;gb80e2ae2f7_1_19">
            <a:extLst>
              <a:ext uri="{FF2B5EF4-FFF2-40B4-BE49-F238E27FC236}">
                <a16:creationId xmlns:a16="http://schemas.microsoft.com/office/drawing/2014/main" id="{9167BF32-3943-7D44-A29A-34D6F580C6BC}"/>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3" name="Picture 2">
            <a:extLst>
              <a:ext uri="{FF2B5EF4-FFF2-40B4-BE49-F238E27FC236}">
                <a16:creationId xmlns:a16="http://schemas.microsoft.com/office/drawing/2014/main" id="{D08A1704-E47C-1343-A11E-26FEB948E2D3}"/>
              </a:ext>
            </a:extLst>
          </p:cNvPr>
          <p:cNvPicPr>
            <a:picLocks noChangeAspect="1"/>
          </p:cNvPicPr>
          <p:nvPr/>
        </p:nvPicPr>
        <p:blipFill rotWithShape="1">
          <a:blip r:embed="rId7"/>
          <a:srcRect l="4445" r="51296"/>
          <a:stretch/>
        </p:blipFill>
        <p:spPr>
          <a:xfrm>
            <a:off x="547983" y="1752306"/>
            <a:ext cx="3549884" cy="2969647"/>
          </a:xfrm>
          <a:prstGeom prst="rect">
            <a:avLst/>
          </a:prstGeom>
        </p:spPr>
      </p:pic>
    </p:spTree>
    <p:extLst>
      <p:ext uri="{BB962C8B-B14F-4D97-AF65-F5344CB8AC3E}">
        <p14:creationId xmlns:p14="http://schemas.microsoft.com/office/powerpoint/2010/main" val="7908825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Comparing task versions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1DEBCD2-A978-9D42-8564-EA320B23D8E9}"/>
              </a:ext>
            </a:extLst>
          </p:cNvPr>
          <p:cNvSpPr txBox="1"/>
          <p:nvPr/>
        </p:nvSpPr>
        <p:spPr>
          <a:xfrm>
            <a:off x="547983" y="1249122"/>
            <a:ext cx="1254313"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20 trials</a:t>
            </a:r>
          </a:p>
        </p:txBody>
      </p:sp>
      <p:sp>
        <p:nvSpPr>
          <p:cNvPr id="13" name="Google Shape;71;gb80e2ae2f7_1_19">
            <a:extLst>
              <a:ext uri="{FF2B5EF4-FFF2-40B4-BE49-F238E27FC236}">
                <a16:creationId xmlns:a16="http://schemas.microsoft.com/office/drawing/2014/main" id="{F4CC30C8-99E5-A546-B22F-6F7D46DF78C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6" name="Google Shape;73;gb80e2ae2f7_1_19">
            <a:extLst>
              <a:ext uri="{FF2B5EF4-FFF2-40B4-BE49-F238E27FC236}">
                <a16:creationId xmlns:a16="http://schemas.microsoft.com/office/drawing/2014/main" id="{61A8BF26-F339-3B40-A921-50261CF80F18}"/>
              </a:ext>
            </a:extLst>
          </p:cNvPr>
          <p:cNvSpPr txBox="1"/>
          <p:nvPr/>
        </p:nvSpPr>
        <p:spPr>
          <a:xfrm>
            <a:off x="7059158" y="1320300"/>
            <a:ext cx="1494844"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200 trials</a:t>
            </a:r>
          </a:p>
        </p:txBody>
      </p:sp>
      <p:pic>
        <p:nvPicPr>
          <p:cNvPr id="17" name="Picture 16">
            <a:extLst>
              <a:ext uri="{FF2B5EF4-FFF2-40B4-BE49-F238E27FC236}">
                <a16:creationId xmlns:a16="http://schemas.microsoft.com/office/drawing/2014/main" id="{DC695FFC-DE82-FD4B-A255-3EBEC7014026}"/>
              </a:ext>
            </a:extLst>
          </p:cNvPr>
          <p:cNvPicPr>
            <a:picLocks noChangeAspect="1"/>
          </p:cNvPicPr>
          <p:nvPr/>
        </p:nvPicPr>
        <p:blipFill rotWithShape="1">
          <a:blip r:embed="rId7"/>
          <a:srcRect l="4445" r="51296"/>
          <a:stretch/>
        </p:blipFill>
        <p:spPr>
          <a:xfrm>
            <a:off x="547983" y="1752306"/>
            <a:ext cx="3549884" cy="2969647"/>
          </a:xfrm>
          <a:prstGeom prst="rect">
            <a:avLst/>
          </a:prstGeom>
        </p:spPr>
      </p:pic>
      <p:pic>
        <p:nvPicPr>
          <p:cNvPr id="18" name="Picture 17" descr="Chart&#10;&#10;Description automatically generated">
            <a:extLst>
              <a:ext uri="{FF2B5EF4-FFF2-40B4-BE49-F238E27FC236}">
                <a16:creationId xmlns:a16="http://schemas.microsoft.com/office/drawing/2014/main" id="{7ACC340F-3E35-3344-85D9-055E244EECC9}"/>
              </a:ext>
            </a:extLst>
          </p:cNvPr>
          <p:cNvPicPr>
            <a:picLocks noChangeAspect="1"/>
          </p:cNvPicPr>
          <p:nvPr/>
        </p:nvPicPr>
        <p:blipFill rotWithShape="1">
          <a:blip r:embed="rId8"/>
          <a:srcRect l="3772" r="52963"/>
          <a:stretch/>
        </p:blipFill>
        <p:spPr>
          <a:xfrm>
            <a:off x="5060211" y="1752306"/>
            <a:ext cx="3345437" cy="3018436"/>
          </a:xfrm>
          <a:prstGeom prst="rect">
            <a:avLst/>
          </a:prstGeom>
        </p:spPr>
      </p:pic>
    </p:spTree>
    <p:extLst>
      <p:ext uri="{BB962C8B-B14F-4D97-AF65-F5344CB8AC3E}">
        <p14:creationId xmlns:p14="http://schemas.microsoft.com/office/powerpoint/2010/main" val="3809586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Parameter recovery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1DEBCD2-A978-9D42-8564-EA320B23D8E9}"/>
              </a:ext>
            </a:extLst>
          </p:cNvPr>
          <p:cNvSpPr txBox="1"/>
          <p:nvPr/>
        </p:nvSpPr>
        <p:spPr>
          <a:xfrm>
            <a:off x="763699" y="1097292"/>
            <a:ext cx="6951300" cy="821733"/>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How reliable are model parameters?</a:t>
            </a:r>
          </a:p>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How do parameters change relative to one another?</a:t>
            </a:r>
          </a:p>
        </p:txBody>
      </p:sp>
      <p:sp>
        <p:nvSpPr>
          <p:cNvPr id="13" name="Google Shape;73;gb80e2ae2f7_1_19">
            <a:extLst>
              <a:ext uri="{FF2B5EF4-FFF2-40B4-BE49-F238E27FC236}">
                <a16:creationId xmlns:a16="http://schemas.microsoft.com/office/drawing/2014/main" id="{2443A9D2-59DD-2C4E-BC1C-B07CE8AD35F6}"/>
              </a:ext>
            </a:extLst>
          </p:cNvPr>
          <p:cNvSpPr txBox="1"/>
          <p:nvPr/>
        </p:nvSpPr>
        <p:spPr>
          <a:xfrm>
            <a:off x="634509" y="2132207"/>
            <a:ext cx="6951300" cy="1458831"/>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We need to perform parameter recovery checks.</a:t>
            </a:r>
          </a:p>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For example, with current task and 1 LR model:</a:t>
            </a:r>
          </a:p>
          <a:p>
            <a:pPr marL="457200" lvl="1" indent="-323850">
              <a:lnSpc>
                <a:spcPct val="115000"/>
              </a:lnSpc>
              <a:buClr>
                <a:srgbClr val="1FD0B3"/>
              </a:buClr>
              <a:buSzPts val="1500"/>
              <a:buFont typeface="Volkhov"/>
              <a:buChar char="➔"/>
            </a:pPr>
            <a:endParaRPr lang="en-US" sz="1800" b="1"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4" name="Google Shape;73;gb80e2ae2f7_1_19">
            <a:extLst>
              <a:ext uri="{FF2B5EF4-FFF2-40B4-BE49-F238E27FC236}">
                <a16:creationId xmlns:a16="http://schemas.microsoft.com/office/drawing/2014/main" id="{5B6F9282-52A2-AC4B-B613-264455CDCCAB}"/>
              </a:ext>
            </a:extLst>
          </p:cNvPr>
          <p:cNvSpPr txBox="1"/>
          <p:nvPr/>
        </p:nvSpPr>
        <p:spPr>
          <a:xfrm>
            <a:off x="2706233" y="3020659"/>
            <a:ext cx="5162649" cy="8105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marL="285750" indent="-285750">
              <a:lnSpc>
                <a:spcPct val="115000"/>
              </a:lnSpc>
              <a:buSzPct val="100000"/>
              <a:buFont typeface="Arial" panose="020B0604020202020204" pitchFamily="34" charset="0"/>
              <a:buChar char="•"/>
              <a:defRPr sz="1800">
                <a:solidFill>
                  <a:srgbClr val="1BD1B3"/>
                </a:solidFill>
                <a:latin typeface="Volkhov"/>
                <a:ea typeface="Volkhov"/>
                <a:cs typeface="Volkhov"/>
                <a:sym typeface="Volkhov"/>
              </a:defRPr>
            </a:pPr>
            <a:r>
              <a:rPr dirty="0"/>
              <a:t>Recover </a:t>
            </a:r>
            <a:r>
              <a:rPr dirty="0" err="1"/>
              <a:t>softmax</a:t>
            </a:r>
            <a:r>
              <a:rPr dirty="0"/>
              <a:t> decision temperature</a:t>
            </a:r>
          </a:p>
          <a:p>
            <a:pPr marL="285750" indent="-285750">
              <a:lnSpc>
                <a:spcPct val="115000"/>
              </a:lnSpc>
              <a:buSzPct val="100000"/>
              <a:buFont typeface="Arial" panose="020B0604020202020204" pitchFamily="34" charset="0"/>
              <a:buChar char="•"/>
              <a:defRPr sz="1800">
                <a:solidFill>
                  <a:srgbClr val="1BD1B3"/>
                </a:solidFill>
                <a:latin typeface="Volkhov"/>
                <a:ea typeface="Volkhov"/>
                <a:cs typeface="Volkhov"/>
                <a:sym typeface="Volkhov"/>
              </a:defRPr>
            </a:pPr>
            <a:r>
              <a:rPr dirty="0"/>
              <a:t>Recover learning rates</a:t>
            </a:r>
          </a:p>
        </p:txBody>
      </p:sp>
    </p:spTree>
    <p:extLst>
      <p:ext uri="{BB962C8B-B14F-4D97-AF65-F5344CB8AC3E}">
        <p14:creationId xmlns:p14="http://schemas.microsoft.com/office/powerpoint/2010/main" val="33418969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3" name="Google Shape;70;gb80e2ae2f7_1_19">
            <a:extLst>
              <a:ext uri="{FF2B5EF4-FFF2-40B4-BE49-F238E27FC236}">
                <a16:creationId xmlns:a16="http://schemas.microsoft.com/office/drawing/2014/main" id="{88DB6F98-A67F-D94F-AD6E-093020D569FF}"/>
              </a:ext>
            </a:extLst>
          </p:cNvPr>
          <p:cNvSpPr txBox="1">
            <a:spLocks noGrp="1"/>
          </p:cNvSpPr>
          <p:nvPr>
            <p:ph type="ctrTitle"/>
          </p:nvPr>
        </p:nvSpPr>
        <p:spPr>
          <a:xfrm>
            <a:off x="892888" y="701531"/>
            <a:ext cx="6692922" cy="955501"/>
          </a:xfrm>
          <a:prstGeom prst="rect">
            <a:avLst/>
          </a:prstGeom>
        </p:spPr>
        <p:txBody>
          <a:bodyPr anchor="t"/>
          <a:lstStyle>
            <a:lvl1pPr algn="l">
              <a:defRPr sz="2500" b="1">
                <a:solidFill>
                  <a:srgbClr val="1FD0B3"/>
                </a:solidFill>
                <a:latin typeface="Volkhov"/>
                <a:ea typeface="Volkhov"/>
                <a:cs typeface="Volkhov"/>
                <a:sym typeface="Volkhov"/>
              </a:defRPr>
            </a:lvl1pPr>
          </a:lstStyle>
          <a:p>
            <a:r>
              <a:rPr dirty="0"/>
              <a:t>Predictive performance and model checks</a:t>
            </a:r>
          </a:p>
        </p:txBody>
      </p:sp>
      <p:sp>
        <p:nvSpPr>
          <p:cNvPr id="14" name="Google Shape;73;gb80e2ae2f7_1_19">
            <a:extLst>
              <a:ext uri="{FF2B5EF4-FFF2-40B4-BE49-F238E27FC236}">
                <a16:creationId xmlns:a16="http://schemas.microsoft.com/office/drawing/2014/main" id="{674B7149-E93F-DE43-B7A7-DC421FC725E1}"/>
              </a:ext>
            </a:extLst>
          </p:cNvPr>
          <p:cNvSpPr txBox="1"/>
          <p:nvPr/>
        </p:nvSpPr>
        <p:spPr>
          <a:xfrm>
            <a:off x="115661" y="1303497"/>
            <a:ext cx="8247377" cy="11048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endParaRPr dirty="0"/>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 All models could be wrong — </a:t>
            </a:r>
            <a:r>
              <a:rPr i="1" dirty="0">
                <a:solidFill>
                  <a:srgbClr val="1BD1B3"/>
                </a:solidFill>
              </a:rPr>
              <a:t>the model comparisons are </a:t>
            </a:r>
            <a:r>
              <a:rPr i="1" dirty="0">
                <a:solidFill>
                  <a:srgbClr val="FFFFFF"/>
                </a:solidFill>
              </a:rPr>
              <a:t>relative</a:t>
            </a:r>
          </a:p>
        </p:txBody>
      </p:sp>
      <p:sp>
        <p:nvSpPr>
          <p:cNvPr id="20" name="Google Shape;73;gb80e2ae2f7_1_19">
            <a:extLst>
              <a:ext uri="{FF2B5EF4-FFF2-40B4-BE49-F238E27FC236}">
                <a16:creationId xmlns:a16="http://schemas.microsoft.com/office/drawing/2014/main" id="{AA2DD081-BFBD-1942-9C79-FBB946494DCF}"/>
              </a:ext>
            </a:extLst>
          </p:cNvPr>
          <p:cNvSpPr txBox="1"/>
          <p:nvPr/>
        </p:nvSpPr>
        <p:spPr>
          <a:xfrm>
            <a:off x="909272" y="2558464"/>
            <a:ext cx="7785921" cy="462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sz="1600"/>
              <a:t>Better “fit” does not guarantee the model could be recovered</a:t>
            </a:r>
          </a:p>
        </p:txBody>
      </p:sp>
      <p:sp>
        <p:nvSpPr>
          <p:cNvPr id="21" name="Google Shape;73;gb80e2ae2f7_1_19">
            <a:extLst>
              <a:ext uri="{FF2B5EF4-FFF2-40B4-BE49-F238E27FC236}">
                <a16:creationId xmlns:a16="http://schemas.microsoft.com/office/drawing/2014/main" id="{14C3551C-1456-2349-A14B-4E13A3BBE324}"/>
              </a:ext>
            </a:extLst>
          </p:cNvPr>
          <p:cNvSpPr txBox="1"/>
          <p:nvPr/>
        </p:nvSpPr>
        <p:spPr>
          <a:xfrm>
            <a:off x="909272" y="2082378"/>
            <a:ext cx="7785921" cy="462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sz="1600" dirty="0"/>
              <a:t>Better “fit” does not guarantee the model reproduces </a:t>
            </a:r>
            <a:r>
              <a:rPr sz="1600" dirty="0" err="1"/>
              <a:t>behaviour</a:t>
            </a:r>
            <a:endParaRPr sz="1600" dirty="0"/>
          </a:p>
        </p:txBody>
      </p:sp>
    </p:spTree>
    <p:extLst>
      <p:ext uri="{BB962C8B-B14F-4D97-AF65-F5344CB8AC3E}">
        <p14:creationId xmlns:p14="http://schemas.microsoft.com/office/powerpoint/2010/main" val="3814958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3" name="Google Shape;70;gb80e2ae2f7_1_19">
            <a:extLst>
              <a:ext uri="{FF2B5EF4-FFF2-40B4-BE49-F238E27FC236}">
                <a16:creationId xmlns:a16="http://schemas.microsoft.com/office/drawing/2014/main" id="{88DB6F98-A67F-D94F-AD6E-093020D569FF}"/>
              </a:ext>
            </a:extLst>
          </p:cNvPr>
          <p:cNvSpPr txBox="1">
            <a:spLocks noGrp="1"/>
          </p:cNvSpPr>
          <p:nvPr>
            <p:ph type="ctrTitle"/>
          </p:nvPr>
        </p:nvSpPr>
        <p:spPr>
          <a:xfrm>
            <a:off x="892888" y="701531"/>
            <a:ext cx="6692922" cy="955501"/>
          </a:xfrm>
          <a:prstGeom prst="rect">
            <a:avLst/>
          </a:prstGeom>
        </p:spPr>
        <p:txBody>
          <a:bodyPr anchor="t"/>
          <a:lstStyle>
            <a:lvl1pPr algn="l">
              <a:defRPr sz="2500" b="1">
                <a:solidFill>
                  <a:srgbClr val="1FD0B3"/>
                </a:solidFill>
                <a:latin typeface="Volkhov"/>
                <a:ea typeface="Volkhov"/>
                <a:cs typeface="Volkhov"/>
                <a:sym typeface="Volkhov"/>
              </a:defRPr>
            </a:lvl1pPr>
          </a:lstStyle>
          <a:p>
            <a:r>
              <a:rPr dirty="0"/>
              <a:t>Predictive performance and model checks</a:t>
            </a:r>
          </a:p>
        </p:txBody>
      </p:sp>
      <p:sp>
        <p:nvSpPr>
          <p:cNvPr id="14" name="Google Shape;73;gb80e2ae2f7_1_19">
            <a:extLst>
              <a:ext uri="{FF2B5EF4-FFF2-40B4-BE49-F238E27FC236}">
                <a16:creationId xmlns:a16="http://schemas.microsoft.com/office/drawing/2014/main" id="{674B7149-E93F-DE43-B7A7-DC421FC725E1}"/>
              </a:ext>
            </a:extLst>
          </p:cNvPr>
          <p:cNvSpPr txBox="1"/>
          <p:nvPr/>
        </p:nvSpPr>
        <p:spPr>
          <a:xfrm>
            <a:off x="115661" y="1303497"/>
            <a:ext cx="8247377" cy="11048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endParaRPr dirty="0"/>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 All models could be wrong — </a:t>
            </a:r>
            <a:r>
              <a:rPr i="1" dirty="0">
                <a:solidFill>
                  <a:srgbClr val="1BD1B3"/>
                </a:solidFill>
              </a:rPr>
              <a:t>the model comparisons are </a:t>
            </a:r>
            <a:r>
              <a:rPr i="1" dirty="0">
                <a:solidFill>
                  <a:srgbClr val="FFFFFF"/>
                </a:solidFill>
              </a:rPr>
              <a:t>relative</a:t>
            </a:r>
          </a:p>
        </p:txBody>
      </p:sp>
      <p:sp>
        <p:nvSpPr>
          <p:cNvPr id="20" name="Google Shape;73;gb80e2ae2f7_1_19">
            <a:extLst>
              <a:ext uri="{FF2B5EF4-FFF2-40B4-BE49-F238E27FC236}">
                <a16:creationId xmlns:a16="http://schemas.microsoft.com/office/drawing/2014/main" id="{AA2DD081-BFBD-1942-9C79-FBB946494DCF}"/>
              </a:ext>
            </a:extLst>
          </p:cNvPr>
          <p:cNvSpPr txBox="1"/>
          <p:nvPr/>
        </p:nvSpPr>
        <p:spPr>
          <a:xfrm>
            <a:off x="909272" y="2558464"/>
            <a:ext cx="7785921" cy="462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sz="1600" dirty="0"/>
              <a:t>Better “fit” does not guarantee the model could be recovered</a:t>
            </a:r>
          </a:p>
        </p:txBody>
      </p:sp>
      <p:sp>
        <p:nvSpPr>
          <p:cNvPr id="21" name="Google Shape;73;gb80e2ae2f7_1_19">
            <a:extLst>
              <a:ext uri="{FF2B5EF4-FFF2-40B4-BE49-F238E27FC236}">
                <a16:creationId xmlns:a16="http://schemas.microsoft.com/office/drawing/2014/main" id="{14C3551C-1456-2349-A14B-4E13A3BBE324}"/>
              </a:ext>
            </a:extLst>
          </p:cNvPr>
          <p:cNvSpPr txBox="1"/>
          <p:nvPr/>
        </p:nvSpPr>
        <p:spPr>
          <a:xfrm>
            <a:off x="909272" y="2082378"/>
            <a:ext cx="7785921" cy="462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sz="1600"/>
              <a:t>Better “fit” does not guarantee the model reproduces behaviour</a:t>
            </a:r>
          </a:p>
        </p:txBody>
      </p:sp>
      <p:sp>
        <p:nvSpPr>
          <p:cNvPr id="15" name="Google Shape;73;gb80e2ae2f7_1_19">
            <a:extLst>
              <a:ext uri="{FF2B5EF4-FFF2-40B4-BE49-F238E27FC236}">
                <a16:creationId xmlns:a16="http://schemas.microsoft.com/office/drawing/2014/main" id="{FAEB3B4C-7211-1E49-AEC0-7804534D3AE1}"/>
              </a:ext>
            </a:extLst>
          </p:cNvPr>
          <p:cNvSpPr txBox="1"/>
          <p:nvPr/>
        </p:nvSpPr>
        <p:spPr>
          <a:xfrm>
            <a:off x="115661" y="2769672"/>
            <a:ext cx="8776926" cy="11048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endParaRPr dirty="0"/>
          </a:p>
          <a:p>
            <a:pPr marL="476250" lvl="1" indent="-342900">
              <a:lnSpc>
                <a:spcPct val="115000"/>
              </a:lnSpc>
              <a:buClr>
                <a:schemeClr val="accent5">
                  <a:satOff val="-51311"/>
                  <a:lumOff val="33627"/>
                </a:schemeClr>
              </a:buClr>
              <a:buSzPts val="1800"/>
              <a:buAutoNum type="arabicPeriod" startAt="2"/>
              <a:defRPr sz="1800" b="1">
                <a:solidFill>
                  <a:srgbClr val="B0FEF1"/>
                </a:solidFill>
                <a:latin typeface="Volkhov"/>
                <a:ea typeface="Volkhov"/>
                <a:cs typeface="Volkhov"/>
                <a:sym typeface="Volkhov"/>
              </a:defRPr>
            </a:pPr>
            <a:r>
              <a:rPr dirty="0"/>
              <a:t> Generative performance of the model: how well the model can reproduce </a:t>
            </a:r>
            <a:r>
              <a:rPr dirty="0" err="1"/>
              <a:t>behaviour</a:t>
            </a:r>
            <a:r>
              <a:rPr dirty="0"/>
              <a:t> </a:t>
            </a:r>
          </a:p>
        </p:txBody>
      </p:sp>
    </p:spTree>
    <p:extLst>
      <p:ext uri="{BB962C8B-B14F-4D97-AF65-F5344CB8AC3E}">
        <p14:creationId xmlns:p14="http://schemas.microsoft.com/office/powerpoint/2010/main" val="24383991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3" name="Google Shape;70;gb80e2ae2f7_1_19">
            <a:extLst>
              <a:ext uri="{FF2B5EF4-FFF2-40B4-BE49-F238E27FC236}">
                <a16:creationId xmlns:a16="http://schemas.microsoft.com/office/drawing/2014/main" id="{88DB6F98-A67F-D94F-AD6E-093020D569FF}"/>
              </a:ext>
            </a:extLst>
          </p:cNvPr>
          <p:cNvSpPr txBox="1">
            <a:spLocks noGrp="1"/>
          </p:cNvSpPr>
          <p:nvPr>
            <p:ph type="ctrTitle"/>
          </p:nvPr>
        </p:nvSpPr>
        <p:spPr>
          <a:xfrm>
            <a:off x="892888" y="701531"/>
            <a:ext cx="6692922" cy="955501"/>
          </a:xfrm>
          <a:prstGeom prst="rect">
            <a:avLst/>
          </a:prstGeom>
        </p:spPr>
        <p:txBody>
          <a:bodyPr anchor="t"/>
          <a:lstStyle>
            <a:lvl1pPr algn="l">
              <a:defRPr sz="2500" b="1">
                <a:solidFill>
                  <a:srgbClr val="1FD0B3"/>
                </a:solidFill>
                <a:latin typeface="Volkhov"/>
                <a:ea typeface="Volkhov"/>
                <a:cs typeface="Volkhov"/>
                <a:sym typeface="Volkhov"/>
              </a:defRPr>
            </a:lvl1pPr>
          </a:lstStyle>
          <a:p>
            <a:r>
              <a:rPr dirty="0"/>
              <a:t>Predictive performance and model checks</a:t>
            </a:r>
          </a:p>
        </p:txBody>
      </p:sp>
      <p:sp>
        <p:nvSpPr>
          <p:cNvPr id="14" name="Google Shape;73;gb80e2ae2f7_1_19">
            <a:extLst>
              <a:ext uri="{FF2B5EF4-FFF2-40B4-BE49-F238E27FC236}">
                <a16:creationId xmlns:a16="http://schemas.microsoft.com/office/drawing/2014/main" id="{674B7149-E93F-DE43-B7A7-DC421FC725E1}"/>
              </a:ext>
            </a:extLst>
          </p:cNvPr>
          <p:cNvSpPr txBox="1"/>
          <p:nvPr/>
        </p:nvSpPr>
        <p:spPr>
          <a:xfrm>
            <a:off x="115661" y="1303497"/>
            <a:ext cx="8247377" cy="11048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endParaRPr dirty="0"/>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 All models could be wrong — </a:t>
            </a:r>
            <a:r>
              <a:rPr i="1" dirty="0">
                <a:solidFill>
                  <a:srgbClr val="1BD1B3"/>
                </a:solidFill>
              </a:rPr>
              <a:t>the model comparisons are </a:t>
            </a:r>
            <a:r>
              <a:rPr i="1" dirty="0">
                <a:solidFill>
                  <a:srgbClr val="FFFFFF"/>
                </a:solidFill>
              </a:rPr>
              <a:t>relative</a:t>
            </a:r>
          </a:p>
        </p:txBody>
      </p:sp>
      <p:sp>
        <p:nvSpPr>
          <p:cNvPr id="20" name="Google Shape;73;gb80e2ae2f7_1_19">
            <a:extLst>
              <a:ext uri="{FF2B5EF4-FFF2-40B4-BE49-F238E27FC236}">
                <a16:creationId xmlns:a16="http://schemas.microsoft.com/office/drawing/2014/main" id="{AA2DD081-BFBD-1942-9C79-FBB946494DCF}"/>
              </a:ext>
            </a:extLst>
          </p:cNvPr>
          <p:cNvSpPr txBox="1"/>
          <p:nvPr/>
        </p:nvSpPr>
        <p:spPr>
          <a:xfrm>
            <a:off x="909272" y="2558464"/>
            <a:ext cx="7785921" cy="462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sz="1600" dirty="0"/>
              <a:t>Better “fit” does not guarantee the model could be recovered</a:t>
            </a:r>
          </a:p>
        </p:txBody>
      </p:sp>
      <p:sp>
        <p:nvSpPr>
          <p:cNvPr id="21" name="Google Shape;73;gb80e2ae2f7_1_19">
            <a:extLst>
              <a:ext uri="{FF2B5EF4-FFF2-40B4-BE49-F238E27FC236}">
                <a16:creationId xmlns:a16="http://schemas.microsoft.com/office/drawing/2014/main" id="{14C3551C-1456-2349-A14B-4E13A3BBE324}"/>
              </a:ext>
            </a:extLst>
          </p:cNvPr>
          <p:cNvSpPr txBox="1"/>
          <p:nvPr/>
        </p:nvSpPr>
        <p:spPr>
          <a:xfrm>
            <a:off x="909272" y="2082378"/>
            <a:ext cx="7785921" cy="462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sz="1600" dirty="0"/>
              <a:t>Better “fit” does not guarantee the model reproduces </a:t>
            </a:r>
            <a:r>
              <a:rPr sz="1600" dirty="0" err="1"/>
              <a:t>behaviour</a:t>
            </a:r>
            <a:endParaRPr sz="1600" dirty="0"/>
          </a:p>
        </p:txBody>
      </p:sp>
      <p:sp>
        <p:nvSpPr>
          <p:cNvPr id="15" name="Google Shape;73;gb80e2ae2f7_1_19">
            <a:extLst>
              <a:ext uri="{FF2B5EF4-FFF2-40B4-BE49-F238E27FC236}">
                <a16:creationId xmlns:a16="http://schemas.microsoft.com/office/drawing/2014/main" id="{FAEB3B4C-7211-1E49-AEC0-7804534D3AE1}"/>
              </a:ext>
            </a:extLst>
          </p:cNvPr>
          <p:cNvSpPr txBox="1"/>
          <p:nvPr/>
        </p:nvSpPr>
        <p:spPr>
          <a:xfrm>
            <a:off x="115661" y="2769672"/>
            <a:ext cx="8776926" cy="11048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endParaRPr dirty="0"/>
          </a:p>
          <a:p>
            <a:pPr marL="476250" lvl="1" indent="-342900">
              <a:lnSpc>
                <a:spcPct val="115000"/>
              </a:lnSpc>
              <a:buClr>
                <a:schemeClr val="accent5">
                  <a:satOff val="-51311"/>
                  <a:lumOff val="33627"/>
                </a:schemeClr>
              </a:buClr>
              <a:buSzPts val="1800"/>
              <a:buAutoNum type="arabicPeriod" startAt="2"/>
              <a:defRPr sz="1800" b="1">
                <a:solidFill>
                  <a:srgbClr val="B0FEF1"/>
                </a:solidFill>
                <a:latin typeface="Volkhov"/>
                <a:ea typeface="Volkhov"/>
                <a:cs typeface="Volkhov"/>
                <a:sym typeface="Volkhov"/>
              </a:defRPr>
            </a:pPr>
            <a:r>
              <a:rPr dirty="0"/>
              <a:t> Generative performance of the model: how well the model can reproduce </a:t>
            </a:r>
            <a:r>
              <a:rPr dirty="0" err="1"/>
              <a:t>behaviour</a:t>
            </a:r>
            <a:r>
              <a:rPr dirty="0"/>
              <a:t> </a:t>
            </a:r>
          </a:p>
        </p:txBody>
      </p:sp>
      <p:sp>
        <p:nvSpPr>
          <p:cNvPr id="16" name="Google Shape;73;gb80e2ae2f7_1_19">
            <a:extLst>
              <a:ext uri="{FF2B5EF4-FFF2-40B4-BE49-F238E27FC236}">
                <a16:creationId xmlns:a16="http://schemas.microsoft.com/office/drawing/2014/main" id="{8A482587-B1A9-A648-A42B-6B2E3D066CE1}"/>
              </a:ext>
            </a:extLst>
          </p:cNvPr>
          <p:cNvSpPr txBox="1"/>
          <p:nvPr/>
        </p:nvSpPr>
        <p:spPr>
          <a:xfrm>
            <a:off x="645854" y="3801531"/>
            <a:ext cx="7785922" cy="462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pPr>
            <a:r>
              <a:rPr sz="1600" dirty="0"/>
              <a:t>Check model performance against </a:t>
            </a:r>
            <a:r>
              <a:rPr sz="1600" dirty="0" err="1"/>
              <a:t>behavioural</a:t>
            </a:r>
            <a:r>
              <a:rPr sz="1600" dirty="0"/>
              <a:t> data </a:t>
            </a:r>
            <a:r>
              <a:rPr sz="1600" b="1" dirty="0">
                <a:solidFill>
                  <a:srgbClr val="FFFFFF"/>
                </a:solidFill>
              </a:rPr>
              <a:t>qualitatively</a:t>
            </a:r>
          </a:p>
        </p:txBody>
      </p:sp>
      <p:sp>
        <p:nvSpPr>
          <p:cNvPr id="17" name="Google Shape;73;gb80e2ae2f7_1_19">
            <a:extLst>
              <a:ext uri="{FF2B5EF4-FFF2-40B4-BE49-F238E27FC236}">
                <a16:creationId xmlns:a16="http://schemas.microsoft.com/office/drawing/2014/main" id="{1564CB80-5A64-8647-9F2A-69FBCA2BAB5F}"/>
              </a:ext>
            </a:extLst>
          </p:cNvPr>
          <p:cNvSpPr txBox="1"/>
          <p:nvPr/>
        </p:nvSpPr>
        <p:spPr>
          <a:xfrm>
            <a:off x="645854" y="4321328"/>
            <a:ext cx="7785922" cy="462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pPr>
            <a:r>
              <a:rPr sz="1600"/>
              <a:t>Try to find a behavioural pattern that </a:t>
            </a:r>
            <a:r>
              <a:rPr sz="1600" b="1">
                <a:solidFill>
                  <a:srgbClr val="FFFFFF"/>
                </a:solidFill>
              </a:rPr>
              <a:t>dissociates</a:t>
            </a:r>
            <a:r>
              <a:rPr sz="1600"/>
              <a:t> between the models</a:t>
            </a:r>
          </a:p>
        </p:txBody>
      </p:sp>
      <p:sp>
        <p:nvSpPr>
          <p:cNvPr id="18" name="Google Shape;73;gb80e2ae2f7_1_19">
            <a:extLst>
              <a:ext uri="{FF2B5EF4-FFF2-40B4-BE49-F238E27FC236}">
                <a16:creationId xmlns:a16="http://schemas.microsoft.com/office/drawing/2014/main" id="{825BB8B9-CF6E-0147-876F-386B1F41E62F}"/>
              </a:ext>
            </a:extLst>
          </p:cNvPr>
          <p:cNvSpPr txBox="1"/>
          <p:nvPr/>
        </p:nvSpPr>
        <p:spPr>
          <a:xfrm>
            <a:off x="2619166" y="4753704"/>
            <a:ext cx="8480809" cy="3606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indent="228600">
              <a:lnSpc>
                <a:spcPct val="115000"/>
              </a:lnSpc>
              <a:buClr>
                <a:srgbClr val="1FD0B3"/>
              </a:buClr>
              <a:buFont typeface="Helvetica"/>
              <a:defRPr sz="1200" i="1">
                <a:solidFill>
                  <a:srgbClr val="1BD1B3"/>
                </a:solidFill>
                <a:latin typeface="Volkhov"/>
                <a:ea typeface="Volkhov"/>
                <a:cs typeface="Volkhov"/>
                <a:sym typeface="Volkhov"/>
              </a:defRPr>
            </a:lvl1pPr>
          </a:lstStyle>
          <a:p>
            <a:pPr>
              <a:defRPr i="0">
                <a:solidFill>
                  <a:srgbClr val="B0FEF1"/>
                </a:solidFill>
              </a:defRPr>
            </a:pPr>
            <a:r>
              <a:rPr i="1">
                <a:solidFill>
                  <a:srgbClr val="1BD1B3"/>
                </a:solidFill>
              </a:rPr>
              <a:t>The importance of model falsification (Palminteri et al., Trends Cog Sci 2017) </a:t>
            </a:r>
          </a:p>
        </p:txBody>
      </p:sp>
    </p:spTree>
    <p:extLst>
      <p:ext uri="{BB962C8B-B14F-4D97-AF65-F5344CB8AC3E}">
        <p14:creationId xmlns:p14="http://schemas.microsoft.com/office/powerpoint/2010/main" val="40184816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9" name="Google Shape;70;gb80e2ae2f7_1_19">
            <a:extLst>
              <a:ext uri="{FF2B5EF4-FFF2-40B4-BE49-F238E27FC236}">
                <a16:creationId xmlns:a16="http://schemas.microsoft.com/office/drawing/2014/main" id="{AF536373-0DD3-4946-B8B1-9BDA2C87A067}"/>
              </a:ext>
            </a:extLst>
          </p:cNvPr>
          <p:cNvSpPr txBox="1">
            <a:spLocks/>
          </p:cNvSpPr>
          <p:nvPr/>
        </p:nvSpPr>
        <p:spPr>
          <a:xfrm>
            <a:off x="892888" y="701531"/>
            <a:ext cx="6692922" cy="95550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rial"/>
              <a:buNone/>
              <a:defRPr sz="2500" b="1" i="0" u="none" strike="noStrike" cap="none">
                <a:solidFill>
                  <a:srgbClr val="1FD0B3"/>
                </a:solidFill>
                <a:latin typeface="Volkhov"/>
                <a:ea typeface="Volkhov"/>
                <a:cs typeface="Volkhov"/>
                <a:sym typeface="Volkhov"/>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a:t>Generative performance of the model</a:t>
            </a:r>
            <a:endParaRPr lang="en-US" dirty="0"/>
          </a:p>
        </p:txBody>
      </p:sp>
      <p:sp>
        <p:nvSpPr>
          <p:cNvPr id="23" name="Google Shape;73;gb80e2ae2f7_1_19">
            <a:extLst>
              <a:ext uri="{FF2B5EF4-FFF2-40B4-BE49-F238E27FC236}">
                <a16:creationId xmlns:a16="http://schemas.microsoft.com/office/drawing/2014/main" id="{7D1239ED-71DD-8E4F-BB89-F52BA118613E}"/>
              </a:ext>
            </a:extLst>
          </p:cNvPr>
          <p:cNvSpPr txBox="1"/>
          <p:nvPr/>
        </p:nvSpPr>
        <p:spPr>
          <a:xfrm>
            <a:off x="350427" y="1657031"/>
            <a:ext cx="8779655" cy="206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r>
              <a:rPr dirty="0"/>
              <a:t>Steps:</a:t>
            </a:r>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Simulate the models with the best fitted parameters</a:t>
            </a:r>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Define a </a:t>
            </a:r>
            <a:r>
              <a:rPr dirty="0" err="1"/>
              <a:t>behavioural</a:t>
            </a:r>
            <a:r>
              <a:rPr dirty="0"/>
              <a:t> marker:  where models’ </a:t>
            </a:r>
            <a:r>
              <a:rPr dirty="0" err="1"/>
              <a:t>behaviour</a:t>
            </a:r>
            <a:r>
              <a:rPr dirty="0"/>
              <a:t> won’t generate the same predictions  </a:t>
            </a:r>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Compare model performance to subjects’ actual </a:t>
            </a:r>
            <a:r>
              <a:rPr dirty="0" err="1"/>
              <a:t>behaviour</a:t>
            </a:r>
            <a:r>
              <a:rPr dirty="0"/>
              <a:t> </a:t>
            </a:r>
          </a:p>
        </p:txBody>
      </p:sp>
    </p:spTree>
    <p:extLst>
      <p:ext uri="{BB962C8B-B14F-4D97-AF65-F5344CB8AC3E}">
        <p14:creationId xmlns:p14="http://schemas.microsoft.com/office/powerpoint/2010/main" val="27520507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9" name="Google Shape;70;gb80e2ae2f7_1_19">
            <a:extLst>
              <a:ext uri="{FF2B5EF4-FFF2-40B4-BE49-F238E27FC236}">
                <a16:creationId xmlns:a16="http://schemas.microsoft.com/office/drawing/2014/main" id="{AF536373-0DD3-4946-B8B1-9BDA2C87A067}"/>
              </a:ext>
            </a:extLst>
          </p:cNvPr>
          <p:cNvSpPr txBox="1">
            <a:spLocks/>
          </p:cNvSpPr>
          <p:nvPr/>
        </p:nvSpPr>
        <p:spPr>
          <a:xfrm>
            <a:off x="892888" y="701531"/>
            <a:ext cx="6692922" cy="95550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rial"/>
              <a:buNone/>
              <a:defRPr sz="2500" b="1" i="0" u="none" strike="noStrike" cap="none">
                <a:solidFill>
                  <a:srgbClr val="1FD0B3"/>
                </a:solidFill>
                <a:latin typeface="Volkhov"/>
                <a:ea typeface="Volkhov"/>
                <a:cs typeface="Volkhov"/>
                <a:sym typeface="Volkhov"/>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a:t>Generative performance of the model</a:t>
            </a:r>
            <a:endParaRPr lang="en-US" dirty="0"/>
          </a:p>
        </p:txBody>
      </p:sp>
      <mc:AlternateContent xmlns:mc="http://schemas.openxmlformats.org/markup-compatibility/2006" xmlns:a14="http://schemas.microsoft.com/office/drawing/2010/main">
        <mc:Choice Requires="a14">
          <p:sp>
            <p:nvSpPr>
              <p:cNvPr id="11" name="Google Shape;73;gb80e2ae2f7_1_19">
                <a:extLst>
                  <a:ext uri="{FF2B5EF4-FFF2-40B4-BE49-F238E27FC236}">
                    <a16:creationId xmlns:a16="http://schemas.microsoft.com/office/drawing/2014/main" id="{246CCC11-E9BE-064F-8194-5AC661E832FC}"/>
                  </a:ext>
                </a:extLst>
              </p:cNvPr>
              <p:cNvSpPr txBox="1"/>
              <p:nvPr/>
            </p:nvSpPr>
            <p:spPr>
              <a:xfrm>
                <a:off x="481374" y="1243748"/>
                <a:ext cx="8482423" cy="3333381"/>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r>
                  <a:rPr dirty="0"/>
                  <a:t>Example: </a:t>
                </a:r>
              </a:p>
              <a:p>
                <a:pPr lvl="1" indent="228600">
                  <a:lnSpc>
                    <a:spcPct val="115000"/>
                  </a:lnSpc>
                  <a:defRPr sz="1800" b="1">
                    <a:solidFill>
                      <a:srgbClr val="B0FEF1"/>
                    </a:solidFill>
                    <a:latin typeface="Volkhov"/>
                    <a:ea typeface="Volkhov"/>
                    <a:cs typeface="Volkhov"/>
                    <a:sym typeface="Volkhov"/>
                  </a:defRPr>
                </a:pPr>
                <a:endParaRPr dirty="0"/>
              </a:p>
              <a:p>
                <a:pPr lvl="1" indent="228600">
                  <a:lnSpc>
                    <a:spcPct val="115000"/>
                  </a:lnSpc>
                  <a:defRPr sz="1800" b="1">
                    <a:solidFill>
                      <a:srgbClr val="B0FEF1"/>
                    </a:solidFill>
                    <a:latin typeface="Volkhov"/>
                    <a:ea typeface="Volkhov"/>
                    <a:cs typeface="Volkhov"/>
                    <a:sym typeface="Volkhov"/>
                  </a:defRPr>
                </a:pPr>
                <a:r>
                  <a:rPr dirty="0"/>
                  <a:t>Model 1:  </a:t>
                </a:r>
                <a:r>
                  <a:rPr i="1" dirty="0">
                    <a:solidFill>
                      <a:srgbClr val="FFFFFF"/>
                    </a:solidFill>
                  </a:rPr>
                  <a:t>fixed</a:t>
                </a:r>
                <a:r>
                  <a:rPr dirty="0"/>
                  <a:t> learning rate and </a:t>
                </a:r>
                <a:r>
                  <a:rPr dirty="0" err="1"/>
                  <a:t>softmax</a:t>
                </a:r>
                <a:r>
                  <a:rPr dirty="0"/>
                  <a:t> decision rule</a:t>
                </a:r>
              </a:p>
              <a:p>
                <a:pPr lvl="1" indent="228600">
                  <a:lnSpc>
                    <a:spcPct val="115000"/>
                  </a:lnSpc>
                  <a:defRPr sz="1800" b="1">
                    <a:solidFill>
                      <a:srgbClr val="B0FEF1"/>
                    </a:solidFill>
                    <a:latin typeface="Volkhov"/>
                    <a:ea typeface="Volkhov"/>
                    <a:cs typeface="Volkhov"/>
                    <a:sym typeface="Volkhov"/>
                  </a:defRPr>
                </a:pPr>
                <a:r>
                  <a:rPr dirty="0"/>
                  <a:t>Model 2: </a:t>
                </a:r>
                <a:r>
                  <a:rPr i="1" dirty="0">
                    <a:solidFill>
                      <a:srgbClr val="FFFFFF"/>
                    </a:solidFill>
                  </a:rPr>
                  <a:t>decaying</a:t>
                </a:r>
                <a:r>
                  <a:rPr dirty="0"/>
                  <a:t> learning rate and </a:t>
                </a:r>
                <a:r>
                  <a:rPr dirty="0" err="1"/>
                  <a:t>softmax</a:t>
                </a:r>
                <a:r>
                  <a:rPr dirty="0"/>
                  <a:t> decision rule: </a:t>
                </a:r>
                <a:endParaRPr lang="en-US" dirty="0"/>
              </a:p>
              <a:p>
                <a:pPr lvl="1" indent="228600">
                  <a:lnSpc>
                    <a:spcPct val="115000"/>
                  </a:lnSpc>
                  <a:defRPr sz="1800" b="1">
                    <a:solidFill>
                      <a:srgbClr val="B0FEF1"/>
                    </a:solidFill>
                    <a:latin typeface="Volkhov"/>
                    <a:ea typeface="Volkhov"/>
                    <a:cs typeface="Volkhov"/>
                    <a:sym typeface="Volkhov"/>
                  </a:defRPr>
                </a:pPr>
                <a:r>
                  <a:rPr lang="en-US" dirty="0"/>
                  <a:t>	</a:t>
                </a:r>
                <a:r>
                  <a:rPr sz="1600" dirty="0"/>
                  <a:t>the agent progressively decreases the update of the option values </a:t>
                </a:r>
                <a:r>
                  <a:rPr lang="en-US" sz="1600" dirty="0"/>
                  <a:t>	</a:t>
                </a:r>
                <a:r>
                  <a:rPr sz="1600" dirty="0"/>
                  <a:t>and “ignores” the irrelevant non-rewarding events</a:t>
                </a:r>
                <a:endParaRPr lang="en-US" sz="1600" dirty="0"/>
              </a:p>
              <a:p>
                <a:pPr lvl="1" indent="228600">
                  <a:lnSpc>
                    <a:spcPct val="115000"/>
                  </a:lnSpc>
                  <a:defRPr sz="1800" b="1">
                    <a:solidFill>
                      <a:srgbClr val="B0FEF1"/>
                    </a:solidFill>
                    <a:latin typeface="Volkhov"/>
                    <a:ea typeface="Volkhov"/>
                    <a:cs typeface="Volkhov"/>
                    <a:sym typeface="Volkhov"/>
                  </a:defRPr>
                </a:pPr>
                <a:endParaRPr sz="1600" dirty="0"/>
              </a:p>
              <a:p>
                <a:pPr lvl="1" indent="228600">
                  <a:lnSpc>
                    <a:spcPct val="115000"/>
                  </a:lnSpc>
                  <a:defRPr sz="1800" b="1">
                    <a:solidFill>
                      <a:srgbClr val="B0FEF1"/>
                    </a:solidFill>
                    <a:latin typeface="Volkhov"/>
                    <a:ea typeface="Volkhov"/>
                    <a:cs typeface="Volkhov"/>
                    <a:sym typeface="Volkhov"/>
                  </a:defRPr>
                </a:pPr>
                <a:r>
                  <a:rPr dirty="0"/>
                  <a:t>The agent is </a:t>
                </a:r>
                <a:r>
                  <a:rPr i="1" dirty="0">
                    <a:solidFill>
                      <a:srgbClr val="FFFFFF"/>
                    </a:solidFill>
                  </a:rPr>
                  <a:t>less likely</a:t>
                </a:r>
                <a:r>
                  <a:rPr dirty="0"/>
                  <a:t> to switch choice after a negative prediction error</a:t>
                </a:r>
              </a:p>
              <a:p>
                <a:pPr lvl="1" indent="228600">
                  <a:lnSpc>
                    <a:spcPct val="115000"/>
                  </a:lnSpc>
                  <a:defRPr sz="1800" b="1">
                    <a:solidFill>
                      <a:srgbClr val="B0FEF1"/>
                    </a:solidFill>
                    <a:latin typeface="Volkhov"/>
                    <a:ea typeface="Volkhov"/>
                    <a:cs typeface="Volkhov"/>
                    <a:sym typeface="Volkhov"/>
                  </a:defRPr>
                </a:pPr>
                <a:endParaRPr dirty="0"/>
              </a:p>
              <a:p>
                <a:pPr lvl="1" indent="228600">
                  <a:lnSpc>
                    <a:spcPct val="115000"/>
                  </a:lnSpc>
                  <a:defRPr sz="1800" b="1">
                    <a:solidFill>
                      <a:srgbClr val="B0FEF1"/>
                    </a:solidFill>
                    <a:latin typeface="Volkhov"/>
                    <a:ea typeface="Volkhov"/>
                    <a:cs typeface="Volkhov"/>
                    <a:sym typeface="Volkhov"/>
                  </a:defRPr>
                </a:pPr>
                <a:r>
                  <a:rPr dirty="0"/>
                  <a:t>Benchmark </a:t>
                </a:r>
                <a:r>
                  <a:rPr dirty="0" err="1"/>
                  <a:t>behaviour</a:t>
                </a:r>
                <a:r>
                  <a:rPr dirty="0"/>
                  <a:t>: </a:t>
                </a:r>
                <a14:m>
                  <m:oMath xmlns:m="http://schemas.openxmlformats.org/officeDocument/2006/math">
                    <m:r>
                      <a:rPr sz="2200" i="1">
                        <a:solidFill>
                          <a:srgbClr val="B0FEF1"/>
                        </a:solidFill>
                        <a:latin typeface="Cambria Math" panose="02040503050406030204" pitchFamily="18" charset="0"/>
                      </a:rPr>
                      <m:t>𝑃</m:t>
                    </m:r>
                    <m:r>
                      <a:rPr sz="2200" i="1">
                        <a:solidFill>
                          <a:srgbClr val="B0FEF1"/>
                        </a:solidFill>
                        <a:latin typeface="Cambria Math" panose="02040503050406030204" pitchFamily="18" charset="0"/>
                      </a:rPr>
                      <m:t>(</m:t>
                    </m:r>
                    <m:r>
                      <a:rPr sz="2200" i="1">
                        <a:solidFill>
                          <a:srgbClr val="B0FEF1"/>
                        </a:solidFill>
                        <a:latin typeface="Cambria Math" panose="02040503050406030204" pitchFamily="18" charset="0"/>
                      </a:rPr>
                      <m:t>𝑠𝑤𝑖𝑡𝑐h</m:t>
                    </m:r>
                    <m:r>
                      <a:rPr sz="2200" i="1">
                        <a:solidFill>
                          <a:srgbClr val="B0FEF1"/>
                        </a:solidFill>
                        <a:latin typeface="Cambria Math" panose="02040503050406030204" pitchFamily="18" charset="0"/>
                      </a:rPr>
                      <m:t>)</m:t>
                    </m:r>
                  </m:oMath>
                </a14:m>
                <a:r>
                  <a:rPr dirty="0"/>
                  <a:t> after a </a:t>
                </a:r>
                <a:r>
                  <a:rPr i="1" dirty="0"/>
                  <a:t>negative</a:t>
                </a:r>
                <a:r>
                  <a:rPr dirty="0"/>
                  <a:t> prediction error     </a:t>
                </a:r>
              </a:p>
            </p:txBody>
          </p:sp>
        </mc:Choice>
        <mc:Fallback xmlns="">
          <p:sp>
            <p:nvSpPr>
              <p:cNvPr id="11" name="Google Shape;73;gb80e2ae2f7_1_19">
                <a:extLst>
                  <a:ext uri="{FF2B5EF4-FFF2-40B4-BE49-F238E27FC236}">
                    <a16:creationId xmlns:a16="http://schemas.microsoft.com/office/drawing/2014/main" id="{246CCC11-E9BE-064F-8194-5AC661E832FC}"/>
                  </a:ext>
                </a:extLst>
              </p:cNvPr>
              <p:cNvSpPr txBox="1">
                <a:spLocks noRot="1" noChangeAspect="1" noMove="1" noResize="1" noEditPoints="1" noAdjustHandles="1" noChangeArrowheads="1" noChangeShapeType="1" noTextEdit="1"/>
              </p:cNvSpPr>
              <p:nvPr/>
            </p:nvSpPr>
            <p:spPr>
              <a:xfrm>
                <a:off x="481374" y="1243748"/>
                <a:ext cx="8482423" cy="3333381"/>
              </a:xfrm>
              <a:prstGeom prst="rect">
                <a:avLst/>
              </a:prstGeom>
              <a:blipFill>
                <a:blip r:embed="rId7"/>
                <a:stretch>
                  <a:fillRect b="-380"/>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spTree>
    <p:extLst>
      <p:ext uri="{BB962C8B-B14F-4D97-AF65-F5344CB8AC3E}">
        <p14:creationId xmlns:p14="http://schemas.microsoft.com/office/powerpoint/2010/main" val="18363436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9" name="Google Shape;70;gb80e2ae2f7_1_19">
            <a:extLst>
              <a:ext uri="{FF2B5EF4-FFF2-40B4-BE49-F238E27FC236}">
                <a16:creationId xmlns:a16="http://schemas.microsoft.com/office/drawing/2014/main" id="{AF536373-0DD3-4946-B8B1-9BDA2C87A067}"/>
              </a:ext>
            </a:extLst>
          </p:cNvPr>
          <p:cNvSpPr txBox="1">
            <a:spLocks/>
          </p:cNvSpPr>
          <p:nvPr/>
        </p:nvSpPr>
        <p:spPr>
          <a:xfrm>
            <a:off x="892888" y="701531"/>
            <a:ext cx="6692922" cy="95550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rial"/>
              <a:buNone/>
              <a:defRPr sz="2500" b="1" i="0" u="none" strike="noStrike" cap="none">
                <a:solidFill>
                  <a:srgbClr val="1FD0B3"/>
                </a:solidFill>
                <a:latin typeface="Volkhov"/>
                <a:ea typeface="Volkhov"/>
                <a:cs typeface="Volkhov"/>
                <a:sym typeface="Volkhov"/>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a:t>Generative performance of the model</a:t>
            </a:r>
            <a:endParaRPr lang="en-US" dirty="0"/>
          </a:p>
        </p:txBody>
      </p:sp>
      <mc:AlternateContent xmlns:mc="http://schemas.openxmlformats.org/markup-compatibility/2006" xmlns:a14="http://schemas.microsoft.com/office/drawing/2010/main">
        <mc:Choice Requires="a14">
          <p:sp>
            <p:nvSpPr>
              <p:cNvPr id="13" name="Google Shape;73;gb80e2ae2f7_1_19">
                <a:extLst>
                  <a:ext uri="{FF2B5EF4-FFF2-40B4-BE49-F238E27FC236}">
                    <a16:creationId xmlns:a16="http://schemas.microsoft.com/office/drawing/2014/main" id="{04C1E757-2F5D-5C46-817D-1DD70E6D2C08}"/>
                  </a:ext>
                </a:extLst>
              </p:cNvPr>
              <p:cNvSpPr txBox="1"/>
              <p:nvPr/>
            </p:nvSpPr>
            <p:spPr>
              <a:xfrm>
                <a:off x="181313" y="1831223"/>
                <a:ext cx="4887775" cy="2773849"/>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91424" tIns="91424" rIns="91424" bIns="91424">
                <a:spAutoFit/>
              </a:bodyPr>
              <a:lstStyle/>
              <a:p>
                <a:pPr>
                  <a:lnSpc>
                    <a:spcPct val="115000"/>
                  </a:lnSpc>
                  <a:defRPr sz="1800">
                    <a:solidFill>
                      <a:srgbClr val="1BD1B3"/>
                    </a:solidFill>
                    <a:latin typeface="Volkhov"/>
                    <a:ea typeface="Volkhov"/>
                    <a:cs typeface="Volkhov"/>
                    <a:sym typeface="Volkhov"/>
                  </a:defRPr>
                </a:pPr>
                <a:r>
                  <a:rPr dirty="0"/>
                  <a:t>N = 30 subjects who played 2-arm bandit task, T = 100 trials, </a:t>
                </a:r>
                <a14:m>
                  <m:oMath xmlns:m="http://schemas.openxmlformats.org/officeDocument/2006/math">
                    <m:sSub>
                      <m:sSubPr>
                        <m:ctrlPr>
                          <a:rPr sz="2150" i="1">
                            <a:solidFill>
                              <a:srgbClr val="1BD1B3"/>
                            </a:solidFill>
                            <a:latin typeface="Cambria Math" panose="02040503050406030204" pitchFamily="18" charset="0"/>
                          </a:rPr>
                        </m:ctrlPr>
                      </m:sSubPr>
                      <m:e>
                        <m:r>
                          <a:rPr sz="2150" i="1">
                            <a:solidFill>
                              <a:srgbClr val="1BD1B3"/>
                            </a:solidFill>
                            <a:latin typeface="Cambria Math" panose="02040503050406030204" pitchFamily="18" charset="0"/>
                          </a:rPr>
                          <m:t>𝑝</m:t>
                        </m:r>
                      </m:e>
                      <m:sub>
                        <m:r>
                          <a:rPr sz="2150" i="1">
                            <a:solidFill>
                              <a:srgbClr val="1BD1B3"/>
                            </a:solidFill>
                            <a:latin typeface="Cambria Math" panose="02040503050406030204" pitchFamily="18" charset="0"/>
                          </a:rPr>
                          <m:t>𝑟𝑒𝑤𝑎𝑟𝑑</m:t>
                        </m:r>
                      </m:sub>
                    </m:sSub>
                    <m:r>
                      <a:rPr sz="2150" i="1">
                        <a:solidFill>
                          <a:srgbClr val="1BD1B3"/>
                        </a:solidFill>
                        <a:latin typeface="Cambria Math" panose="02040503050406030204" pitchFamily="18" charset="0"/>
                      </a:rPr>
                      <m:t>=0.8</m:t>
                    </m:r>
                  </m:oMath>
                </a14:m>
                <a:r>
                  <a:rPr dirty="0"/>
                  <a:t>  </a:t>
                </a:r>
              </a:p>
              <a:p>
                <a:pPr>
                  <a:lnSpc>
                    <a:spcPct val="115000"/>
                  </a:lnSpc>
                  <a:defRPr sz="1800">
                    <a:solidFill>
                      <a:srgbClr val="1BD1B3"/>
                    </a:solidFill>
                    <a:latin typeface="Volkhov"/>
                    <a:ea typeface="Volkhov"/>
                    <a:cs typeface="Volkhov"/>
                    <a:sym typeface="Volkhov"/>
                  </a:defRPr>
                </a:pPr>
                <a:endParaRPr dirty="0"/>
              </a:p>
              <a:p>
                <a:pPr>
                  <a:lnSpc>
                    <a:spcPct val="115000"/>
                  </a:lnSpc>
                  <a:defRPr sz="1800">
                    <a:solidFill>
                      <a:srgbClr val="1BD1B3"/>
                    </a:solidFill>
                    <a:latin typeface="Volkhov"/>
                    <a:ea typeface="Volkhov"/>
                    <a:cs typeface="Volkhov"/>
                    <a:sym typeface="Volkhov"/>
                  </a:defRPr>
                </a:pPr>
                <a:r>
                  <a:rPr dirty="0"/>
                  <a:t>Best fitted model group parameters: </a:t>
                </a:r>
              </a:p>
              <a:p>
                <a:pPr>
                  <a:lnSpc>
                    <a:spcPct val="115000"/>
                  </a:lnSpc>
                  <a:defRPr sz="1800">
                    <a:solidFill>
                      <a:srgbClr val="1BD1B3"/>
                    </a:solidFill>
                    <a:latin typeface="Volkhov"/>
                    <a:ea typeface="Volkhov"/>
                    <a:cs typeface="Volkhov"/>
                    <a:sym typeface="Volkhov"/>
                  </a:defRPr>
                </a:pPr>
                <a:r>
                  <a:rPr dirty="0"/>
                  <a:t>Model 1: chosen learning rate </a:t>
                </a:r>
                <a14:m>
                  <m:oMath xmlns:m="http://schemas.openxmlformats.org/officeDocument/2006/math">
                    <m:sSub>
                      <m:sSubPr>
                        <m:ctrlPr>
                          <a:rPr sz="2200" i="1">
                            <a:solidFill>
                              <a:srgbClr val="1BD1B3"/>
                            </a:solidFill>
                            <a:latin typeface="Cambria Math" panose="02040503050406030204" pitchFamily="18" charset="0"/>
                          </a:rPr>
                        </m:ctrlPr>
                      </m:sSubPr>
                      <m:e>
                        <m:r>
                          <a:rPr sz="2200" i="1">
                            <a:solidFill>
                              <a:srgbClr val="1BD1B3"/>
                            </a:solidFill>
                            <a:latin typeface="Cambria Math" panose="02040503050406030204" pitchFamily="18" charset="0"/>
                          </a:rPr>
                          <m:t>𝛼</m:t>
                        </m:r>
                      </m:e>
                      <m:sub>
                        <m:r>
                          <a:rPr sz="2200" i="1">
                            <a:solidFill>
                              <a:srgbClr val="1BD1B3"/>
                            </a:solidFill>
                            <a:latin typeface="Cambria Math" panose="02040503050406030204" pitchFamily="18" charset="0"/>
                          </a:rPr>
                          <m:t>𝑐h𝑜𝑠𝑒𝑛</m:t>
                        </m:r>
                      </m:sub>
                    </m:sSub>
                    <m:r>
                      <a:rPr sz="2200" i="1">
                        <a:solidFill>
                          <a:srgbClr val="1BD1B3"/>
                        </a:solidFill>
                        <a:latin typeface="Cambria Math" panose="02040503050406030204" pitchFamily="18" charset="0"/>
                      </a:rPr>
                      <m:t>=0.7</m:t>
                    </m:r>
                  </m:oMath>
                </a14:m>
                <a:r>
                  <a:rPr dirty="0"/>
                  <a:t>, </a:t>
                </a:r>
                <a14:m>
                  <m:oMath xmlns:m="http://schemas.openxmlformats.org/officeDocument/2006/math">
                    <m:r>
                      <a:rPr sz="2200" i="1">
                        <a:solidFill>
                          <a:srgbClr val="1BD1B3"/>
                        </a:solidFill>
                        <a:latin typeface="Cambria Math" panose="02040503050406030204" pitchFamily="18" charset="0"/>
                      </a:rPr>
                      <m:t>𝜏</m:t>
                    </m:r>
                    <m:r>
                      <a:rPr sz="2200" i="1">
                        <a:solidFill>
                          <a:srgbClr val="1BD1B3"/>
                        </a:solidFill>
                        <a:latin typeface="Cambria Math" panose="02040503050406030204" pitchFamily="18" charset="0"/>
                      </a:rPr>
                      <m:t>=0.2</m:t>
                    </m:r>
                  </m:oMath>
                </a14:m>
                <a:endParaRPr dirty="0"/>
              </a:p>
              <a:p>
                <a:pPr>
                  <a:lnSpc>
                    <a:spcPct val="115000"/>
                  </a:lnSpc>
                  <a:defRPr sz="1800">
                    <a:solidFill>
                      <a:srgbClr val="1BD1B3"/>
                    </a:solidFill>
                    <a:latin typeface="Volkhov"/>
                    <a:ea typeface="Volkhov"/>
                    <a:cs typeface="Volkhov"/>
                    <a:sym typeface="Volkhov"/>
                  </a:defRPr>
                </a:pPr>
                <a:r>
                  <a:rPr dirty="0"/>
                  <a:t>Model 2: initial chosen learning rate </a:t>
                </a:r>
                <a14:m>
                  <m:oMath xmlns:m="http://schemas.openxmlformats.org/officeDocument/2006/math">
                    <m:sSub>
                      <m:sSubPr>
                        <m:ctrlPr>
                          <a:rPr sz="2200" i="1">
                            <a:solidFill>
                              <a:srgbClr val="1BD1B3"/>
                            </a:solidFill>
                            <a:latin typeface="Cambria Math" panose="02040503050406030204" pitchFamily="18" charset="0"/>
                          </a:rPr>
                        </m:ctrlPr>
                      </m:sSubPr>
                      <m:e>
                        <m:r>
                          <a:rPr sz="2200" i="1">
                            <a:solidFill>
                              <a:srgbClr val="1BD1B3"/>
                            </a:solidFill>
                            <a:latin typeface="Cambria Math" panose="02040503050406030204" pitchFamily="18" charset="0"/>
                          </a:rPr>
                          <m:t>𝛼</m:t>
                        </m:r>
                      </m:e>
                      <m:sub>
                        <m:r>
                          <a:rPr sz="2200" i="1">
                            <a:solidFill>
                              <a:srgbClr val="1BD1B3"/>
                            </a:solidFill>
                            <a:latin typeface="Cambria Math" panose="02040503050406030204" pitchFamily="18" charset="0"/>
                          </a:rPr>
                          <m:t>𝑐h𝑜𝑠𝑒𝑛</m:t>
                        </m:r>
                      </m:sub>
                    </m:sSub>
                    <m:r>
                      <a:rPr sz="2200" i="1">
                        <a:solidFill>
                          <a:srgbClr val="1BD1B3"/>
                        </a:solidFill>
                        <a:latin typeface="Cambria Math" panose="02040503050406030204" pitchFamily="18" charset="0"/>
                      </a:rPr>
                      <m:t>=0.7</m:t>
                    </m:r>
                  </m:oMath>
                </a14:m>
                <a:r>
                  <a:rPr dirty="0"/>
                  <a:t>, decay parameter </a:t>
                </a:r>
                <a14:m>
                  <m:oMath xmlns:m="http://schemas.openxmlformats.org/officeDocument/2006/math">
                    <m:r>
                      <a:rPr sz="2200" i="1">
                        <a:solidFill>
                          <a:srgbClr val="1BD1B3"/>
                        </a:solidFill>
                        <a:latin typeface="Cambria Math" panose="02040503050406030204" pitchFamily="18" charset="0"/>
                      </a:rPr>
                      <m:t>𝜂</m:t>
                    </m:r>
                    <m:r>
                      <a:rPr sz="2200" i="1">
                        <a:solidFill>
                          <a:srgbClr val="1BD1B3"/>
                        </a:solidFill>
                        <a:latin typeface="Cambria Math" panose="02040503050406030204" pitchFamily="18" charset="0"/>
                      </a:rPr>
                      <m:t>=0.02</m:t>
                    </m:r>
                  </m:oMath>
                </a14:m>
                <a:endParaRPr dirty="0"/>
              </a:p>
            </p:txBody>
          </p:sp>
        </mc:Choice>
        <mc:Fallback xmlns="">
          <p:sp>
            <p:nvSpPr>
              <p:cNvPr id="13" name="Google Shape;73;gb80e2ae2f7_1_19">
                <a:extLst>
                  <a:ext uri="{FF2B5EF4-FFF2-40B4-BE49-F238E27FC236}">
                    <a16:creationId xmlns:a16="http://schemas.microsoft.com/office/drawing/2014/main" id="{04C1E757-2F5D-5C46-817D-1DD70E6D2C08}"/>
                  </a:ext>
                </a:extLst>
              </p:cNvPr>
              <p:cNvSpPr txBox="1">
                <a:spLocks noRot="1" noChangeAspect="1" noMove="1" noResize="1" noEditPoints="1" noAdjustHandles="1" noChangeArrowheads="1" noChangeShapeType="1" noTextEdit="1"/>
              </p:cNvSpPr>
              <p:nvPr/>
            </p:nvSpPr>
            <p:spPr>
              <a:xfrm>
                <a:off x="181313" y="1831223"/>
                <a:ext cx="4887775" cy="2773849"/>
              </a:xfrm>
              <a:prstGeom prst="rect">
                <a:avLst/>
              </a:prstGeom>
              <a:blipFill>
                <a:blip r:embed="rId7"/>
                <a:stretch>
                  <a:fillRect l="-777" b="-6849"/>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sp>
        <p:nvSpPr>
          <p:cNvPr id="15" name="Google Shape;73;gb80e2ae2f7_1_19">
            <a:extLst>
              <a:ext uri="{FF2B5EF4-FFF2-40B4-BE49-F238E27FC236}">
                <a16:creationId xmlns:a16="http://schemas.microsoft.com/office/drawing/2014/main" id="{82ACBB31-858D-6A4A-BA95-BEEA62EF0538}"/>
              </a:ext>
            </a:extLst>
          </p:cNvPr>
          <p:cNvSpPr txBox="1"/>
          <p:nvPr/>
        </p:nvSpPr>
        <p:spPr>
          <a:xfrm>
            <a:off x="481374" y="1243748"/>
            <a:ext cx="8482423" cy="462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indent="133350">
              <a:lnSpc>
                <a:spcPct val="115000"/>
              </a:lnSpc>
              <a:defRPr sz="1800" b="1">
                <a:solidFill>
                  <a:srgbClr val="B0FEF1"/>
                </a:solidFill>
                <a:latin typeface="Volkhov"/>
                <a:ea typeface="Volkhov"/>
                <a:cs typeface="Volkhov"/>
                <a:sym typeface="Volkhov"/>
              </a:defRPr>
            </a:lvl1pPr>
          </a:lstStyle>
          <a:p>
            <a:r>
              <a:rPr dirty="0"/>
              <a:t>Example: </a:t>
            </a:r>
          </a:p>
        </p:txBody>
      </p:sp>
      <p:pic>
        <p:nvPicPr>
          <p:cNvPr id="16" name="decay_learningrate.png" descr="decay_learningrate.png">
            <a:extLst>
              <a:ext uri="{FF2B5EF4-FFF2-40B4-BE49-F238E27FC236}">
                <a16:creationId xmlns:a16="http://schemas.microsoft.com/office/drawing/2014/main" id="{E77A400E-6636-EF4C-9AD8-0C1E988B0D5C}"/>
              </a:ext>
            </a:extLst>
          </p:cNvPr>
          <p:cNvPicPr>
            <a:picLocks noChangeAspect="1"/>
          </p:cNvPicPr>
          <p:nvPr/>
        </p:nvPicPr>
        <p:blipFill>
          <a:blip r:embed="rId8"/>
          <a:stretch>
            <a:fillRect/>
          </a:stretch>
        </p:blipFill>
        <p:spPr>
          <a:xfrm>
            <a:off x="5646109" y="1888309"/>
            <a:ext cx="3166038" cy="2374529"/>
          </a:xfrm>
          <a:prstGeom prst="rect">
            <a:avLst/>
          </a:prstGeom>
          <a:ln w="12700">
            <a:miter lim="400000"/>
          </a:ln>
        </p:spPr>
      </p:pic>
    </p:spTree>
    <p:extLst>
      <p:ext uri="{BB962C8B-B14F-4D97-AF65-F5344CB8AC3E}">
        <p14:creationId xmlns:p14="http://schemas.microsoft.com/office/powerpoint/2010/main" val="23052060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9" name="Google Shape;70;gb80e2ae2f7_1_19">
            <a:extLst>
              <a:ext uri="{FF2B5EF4-FFF2-40B4-BE49-F238E27FC236}">
                <a16:creationId xmlns:a16="http://schemas.microsoft.com/office/drawing/2014/main" id="{AF536373-0DD3-4946-B8B1-9BDA2C87A067}"/>
              </a:ext>
            </a:extLst>
          </p:cNvPr>
          <p:cNvSpPr txBox="1">
            <a:spLocks/>
          </p:cNvSpPr>
          <p:nvPr/>
        </p:nvSpPr>
        <p:spPr>
          <a:xfrm>
            <a:off x="892888" y="701531"/>
            <a:ext cx="6692922" cy="95550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rial"/>
              <a:buNone/>
              <a:defRPr sz="2500" b="1" i="0" u="none" strike="noStrike" cap="none">
                <a:solidFill>
                  <a:srgbClr val="1FD0B3"/>
                </a:solidFill>
                <a:latin typeface="Volkhov"/>
                <a:ea typeface="Volkhov"/>
                <a:cs typeface="Volkhov"/>
                <a:sym typeface="Volkhov"/>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a:t>Generative performance of the model</a:t>
            </a:r>
            <a:endParaRPr lang="en-US" dirty="0"/>
          </a:p>
        </p:txBody>
      </p:sp>
      <p:sp>
        <p:nvSpPr>
          <p:cNvPr id="14" name="Google Shape;73;gb80e2ae2f7_1_19">
            <a:extLst>
              <a:ext uri="{FF2B5EF4-FFF2-40B4-BE49-F238E27FC236}">
                <a16:creationId xmlns:a16="http://schemas.microsoft.com/office/drawing/2014/main" id="{DE63ECCA-1819-654A-876D-EAE4E8A057A4}"/>
              </a:ext>
            </a:extLst>
          </p:cNvPr>
          <p:cNvSpPr txBox="1"/>
          <p:nvPr/>
        </p:nvSpPr>
        <p:spPr>
          <a:xfrm>
            <a:off x="481374" y="1243748"/>
            <a:ext cx="8482423" cy="462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indent="133350">
              <a:lnSpc>
                <a:spcPct val="115000"/>
              </a:lnSpc>
              <a:defRPr sz="1800" b="1">
                <a:solidFill>
                  <a:srgbClr val="B0FEF1"/>
                </a:solidFill>
                <a:latin typeface="Volkhov"/>
                <a:ea typeface="Volkhov"/>
                <a:cs typeface="Volkhov"/>
                <a:sym typeface="Volkhov"/>
              </a:defRPr>
            </a:lvl1pPr>
          </a:lstStyle>
          <a:p>
            <a:r>
              <a:t>Example: </a:t>
            </a:r>
          </a:p>
        </p:txBody>
      </p:sp>
      <p:pic>
        <p:nvPicPr>
          <p:cNvPr id="11" name="model_falsification.png" descr="model_falsification.png">
            <a:extLst>
              <a:ext uri="{FF2B5EF4-FFF2-40B4-BE49-F238E27FC236}">
                <a16:creationId xmlns:a16="http://schemas.microsoft.com/office/drawing/2014/main" id="{46B26448-D185-224E-A844-512392D15BDA}"/>
              </a:ext>
            </a:extLst>
          </p:cNvPr>
          <p:cNvPicPr>
            <a:picLocks noChangeAspect="1"/>
          </p:cNvPicPr>
          <p:nvPr/>
        </p:nvPicPr>
        <p:blipFill>
          <a:blip r:embed="rId7"/>
          <a:stretch>
            <a:fillRect/>
          </a:stretch>
        </p:blipFill>
        <p:spPr>
          <a:xfrm>
            <a:off x="713968" y="1722839"/>
            <a:ext cx="3126350" cy="2957052"/>
          </a:xfrm>
          <a:prstGeom prst="rect">
            <a:avLst/>
          </a:prstGeom>
          <a:ln w="12700">
            <a:miter lim="400000"/>
          </a:ln>
        </p:spPr>
      </p:pic>
    </p:spTree>
    <p:extLst>
      <p:ext uri="{BB962C8B-B14F-4D97-AF65-F5344CB8AC3E}">
        <p14:creationId xmlns:p14="http://schemas.microsoft.com/office/powerpoint/2010/main" val="19701368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9" name="Google Shape;70;gb80e2ae2f7_1_19">
            <a:extLst>
              <a:ext uri="{FF2B5EF4-FFF2-40B4-BE49-F238E27FC236}">
                <a16:creationId xmlns:a16="http://schemas.microsoft.com/office/drawing/2014/main" id="{AF536373-0DD3-4946-B8B1-9BDA2C87A067}"/>
              </a:ext>
            </a:extLst>
          </p:cNvPr>
          <p:cNvSpPr txBox="1">
            <a:spLocks/>
          </p:cNvSpPr>
          <p:nvPr/>
        </p:nvSpPr>
        <p:spPr>
          <a:xfrm>
            <a:off x="892888" y="701531"/>
            <a:ext cx="6692922" cy="95550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rial"/>
              <a:buNone/>
              <a:defRPr sz="2500" b="1" i="0" u="none" strike="noStrike" cap="none">
                <a:solidFill>
                  <a:srgbClr val="1FD0B3"/>
                </a:solidFill>
                <a:latin typeface="Volkhov"/>
                <a:ea typeface="Volkhov"/>
                <a:cs typeface="Volkhov"/>
                <a:sym typeface="Volkhov"/>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a:t>Generative performance of the model</a:t>
            </a:r>
            <a:endParaRPr lang="en-US" dirty="0"/>
          </a:p>
        </p:txBody>
      </p:sp>
      <p:sp>
        <p:nvSpPr>
          <p:cNvPr id="14" name="Google Shape;73;gb80e2ae2f7_1_19">
            <a:extLst>
              <a:ext uri="{FF2B5EF4-FFF2-40B4-BE49-F238E27FC236}">
                <a16:creationId xmlns:a16="http://schemas.microsoft.com/office/drawing/2014/main" id="{DE63ECCA-1819-654A-876D-EAE4E8A057A4}"/>
              </a:ext>
            </a:extLst>
          </p:cNvPr>
          <p:cNvSpPr txBox="1"/>
          <p:nvPr/>
        </p:nvSpPr>
        <p:spPr>
          <a:xfrm>
            <a:off x="481374" y="1243748"/>
            <a:ext cx="8482423" cy="462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indent="133350">
              <a:lnSpc>
                <a:spcPct val="115000"/>
              </a:lnSpc>
              <a:defRPr sz="1800" b="1">
                <a:solidFill>
                  <a:srgbClr val="B0FEF1"/>
                </a:solidFill>
                <a:latin typeface="Volkhov"/>
                <a:ea typeface="Volkhov"/>
                <a:cs typeface="Volkhov"/>
                <a:sym typeface="Volkhov"/>
              </a:defRPr>
            </a:lvl1pPr>
          </a:lstStyle>
          <a:p>
            <a:r>
              <a:t>Example: </a:t>
            </a:r>
          </a:p>
        </p:txBody>
      </p:sp>
      <p:pic>
        <p:nvPicPr>
          <p:cNvPr id="11" name="model_falsification.png" descr="model_falsification.png">
            <a:extLst>
              <a:ext uri="{FF2B5EF4-FFF2-40B4-BE49-F238E27FC236}">
                <a16:creationId xmlns:a16="http://schemas.microsoft.com/office/drawing/2014/main" id="{FAC7297A-8A39-D542-AC09-C0CA15C3FE1E}"/>
              </a:ext>
            </a:extLst>
          </p:cNvPr>
          <p:cNvPicPr>
            <a:picLocks noChangeAspect="1"/>
          </p:cNvPicPr>
          <p:nvPr/>
        </p:nvPicPr>
        <p:blipFill>
          <a:blip r:embed="rId7"/>
          <a:stretch>
            <a:fillRect/>
          </a:stretch>
        </p:blipFill>
        <p:spPr>
          <a:xfrm>
            <a:off x="713968" y="1722839"/>
            <a:ext cx="3126350" cy="2957052"/>
          </a:xfrm>
          <a:prstGeom prst="rect">
            <a:avLst/>
          </a:prstGeom>
          <a:ln w="12700">
            <a:miter lim="400000"/>
          </a:ln>
        </p:spPr>
      </p:pic>
      <mc:AlternateContent xmlns:mc="http://schemas.openxmlformats.org/markup-compatibility/2006" xmlns:a14="http://schemas.microsoft.com/office/drawing/2010/main">
        <mc:Choice Requires="a14">
          <p:sp>
            <p:nvSpPr>
              <p:cNvPr id="13" name="Google Shape;73;gb80e2ae2f7_1_19">
                <a:extLst>
                  <a:ext uri="{FF2B5EF4-FFF2-40B4-BE49-F238E27FC236}">
                    <a16:creationId xmlns:a16="http://schemas.microsoft.com/office/drawing/2014/main" id="{60E79BD7-9CD1-4A49-BD1E-96A0A4280568}"/>
                  </a:ext>
                </a:extLst>
              </p:cNvPr>
              <p:cNvSpPr txBox="1"/>
              <p:nvPr/>
            </p:nvSpPr>
            <p:spPr>
              <a:xfrm>
                <a:off x="4074856" y="1881038"/>
                <a:ext cx="4887776" cy="1433734"/>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91423" tIns="91423" rIns="91423" bIns="91423">
                <a:spAutoFit/>
              </a:bodyPr>
              <a:lstStyle/>
              <a:p>
                <a:pPr>
                  <a:lnSpc>
                    <a:spcPct val="115000"/>
                  </a:lnSpc>
                  <a:defRPr sz="1800">
                    <a:solidFill>
                      <a:srgbClr val="1BD1B3"/>
                    </a:solidFill>
                    <a:latin typeface="Volkhov"/>
                    <a:ea typeface="Volkhov"/>
                    <a:cs typeface="Volkhov"/>
                    <a:sym typeface="Volkhov"/>
                  </a:defRPr>
                </a:pPr>
                <a:r>
                  <a:rPr dirty="0"/>
                  <a:t>Only the model with </a:t>
                </a:r>
                <a:r>
                  <a:rPr i="1" dirty="0"/>
                  <a:t>decaying</a:t>
                </a:r>
                <a:r>
                  <a:rPr dirty="0"/>
                  <a:t> learning rate was capable of generating this </a:t>
                </a:r>
                <a:r>
                  <a:rPr dirty="0" err="1"/>
                  <a:t>behavioural</a:t>
                </a:r>
                <a:r>
                  <a:rPr dirty="0"/>
                  <a:t> pattern </a:t>
                </a:r>
                <a14:m>
                  <m:oMath xmlns:m="http://schemas.openxmlformats.org/officeDocument/2006/math">
                    <m:r>
                      <a:rPr sz="2550" i="1">
                        <a:solidFill>
                          <a:srgbClr val="1BD1B3"/>
                        </a:solidFill>
                        <a:latin typeface="Cambria Math" panose="02040503050406030204" pitchFamily="18" charset="0"/>
                      </a:rPr>
                      <m:t>→</m:t>
                    </m:r>
                  </m:oMath>
                </a14:m>
                <a:r>
                  <a:rPr dirty="0"/>
                  <a:t> the two models can be dissociated based on this </a:t>
                </a:r>
                <a:r>
                  <a:rPr dirty="0" err="1"/>
                  <a:t>behavioural</a:t>
                </a:r>
                <a:r>
                  <a:rPr dirty="0"/>
                  <a:t> marker.  </a:t>
                </a:r>
              </a:p>
            </p:txBody>
          </p:sp>
        </mc:Choice>
        <mc:Fallback xmlns="">
          <p:sp>
            <p:nvSpPr>
              <p:cNvPr id="13" name="Google Shape;73;gb80e2ae2f7_1_19">
                <a:extLst>
                  <a:ext uri="{FF2B5EF4-FFF2-40B4-BE49-F238E27FC236}">
                    <a16:creationId xmlns:a16="http://schemas.microsoft.com/office/drawing/2014/main" id="{60E79BD7-9CD1-4A49-BD1E-96A0A4280568}"/>
                  </a:ext>
                </a:extLst>
              </p:cNvPr>
              <p:cNvSpPr txBox="1">
                <a:spLocks noRot="1" noChangeAspect="1" noMove="1" noResize="1" noEditPoints="1" noAdjustHandles="1" noChangeArrowheads="1" noChangeShapeType="1" noTextEdit="1"/>
              </p:cNvSpPr>
              <p:nvPr/>
            </p:nvSpPr>
            <p:spPr>
              <a:xfrm>
                <a:off x="4074856" y="1881038"/>
                <a:ext cx="4887776" cy="1433734"/>
              </a:xfrm>
              <a:prstGeom prst="rect">
                <a:avLst/>
              </a:prstGeom>
              <a:blipFill>
                <a:blip r:embed="rId8"/>
                <a:stretch>
                  <a:fillRect l="-1036" r="-2073" b="-33333"/>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spTree>
    <p:extLst>
      <p:ext uri="{BB962C8B-B14F-4D97-AF65-F5344CB8AC3E}">
        <p14:creationId xmlns:p14="http://schemas.microsoft.com/office/powerpoint/2010/main" val="7581276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9" name="Google Shape;70;gb80e2ae2f7_1_19">
            <a:extLst>
              <a:ext uri="{FF2B5EF4-FFF2-40B4-BE49-F238E27FC236}">
                <a16:creationId xmlns:a16="http://schemas.microsoft.com/office/drawing/2014/main" id="{AF536373-0DD3-4946-B8B1-9BDA2C87A067}"/>
              </a:ext>
            </a:extLst>
          </p:cNvPr>
          <p:cNvSpPr txBox="1">
            <a:spLocks/>
          </p:cNvSpPr>
          <p:nvPr/>
        </p:nvSpPr>
        <p:spPr>
          <a:xfrm>
            <a:off x="985353" y="2010113"/>
            <a:ext cx="6692922" cy="95550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rial"/>
              <a:buNone/>
              <a:defRPr sz="2500" b="1" i="0" u="none" strike="noStrike" cap="none">
                <a:solidFill>
                  <a:srgbClr val="1FD0B3"/>
                </a:solidFill>
                <a:latin typeface="Volkhov"/>
                <a:ea typeface="Volkhov"/>
                <a:cs typeface="Volkhov"/>
                <a:sym typeface="Volkhov"/>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ctr"/>
            <a:r>
              <a:rPr lang="en-US" sz="5000" dirty="0"/>
              <a:t>Q &amp; A</a:t>
            </a:r>
          </a:p>
        </p:txBody>
      </p:sp>
    </p:spTree>
    <p:extLst>
      <p:ext uri="{BB962C8B-B14F-4D97-AF65-F5344CB8AC3E}">
        <p14:creationId xmlns:p14="http://schemas.microsoft.com/office/powerpoint/2010/main" val="3683149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Parameter recovery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5" name="Google Shape;73;gb80e2ae2f7_1_19">
            <a:extLst>
              <a:ext uri="{FF2B5EF4-FFF2-40B4-BE49-F238E27FC236}">
                <a16:creationId xmlns:a16="http://schemas.microsoft.com/office/drawing/2014/main" id="{74AACE52-7142-8D40-A46A-7318C26B40CC}"/>
              </a:ext>
            </a:extLst>
          </p:cNvPr>
          <p:cNvSpPr txBox="1"/>
          <p:nvPr/>
        </p:nvSpPr>
        <p:spPr>
          <a:xfrm>
            <a:off x="763699" y="1657030"/>
            <a:ext cx="7719136" cy="27114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r>
              <a:rPr dirty="0"/>
              <a:t>Steps:</a:t>
            </a:r>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Fit the model to behavior and define parameters’ range (average/median/min-max)</a:t>
            </a:r>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Simulate the model varying one of the parameter values while keeping other parameters fixed</a:t>
            </a:r>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Fit simulated data with the same model used for the simulation </a:t>
            </a:r>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Compare true and recovered parameters. </a:t>
            </a:r>
          </a:p>
        </p:txBody>
      </p:sp>
    </p:spTree>
    <p:extLst>
      <p:ext uri="{BB962C8B-B14F-4D97-AF65-F5344CB8AC3E}">
        <p14:creationId xmlns:p14="http://schemas.microsoft.com/office/powerpoint/2010/main" val="1854735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Parameter recovery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1" name="Google Shape;73;gb80e2ae2f7_1_19">
            <a:extLst>
              <a:ext uri="{FF2B5EF4-FFF2-40B4-BE49-F238E27FC236}">
                <a16:creationId xmlns:a16="http://schemas.microsoft.com/office/drawing/2014/main" id="{14E2D452-5410-8646-9059-7CC631B8A0FE}"/>
              </a:ext>
            </a:extLst>
          </p:cNvPr>
          <p:cNvSpPr txBox="1"/>
          <p:nvPr/>
        </p:nvSpPr>
        <p:spPr>
          <a:xfrm>
            <a:off x="384313" y="1243748"/>
            <a:ext cx="8690875" cy="14476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r>
              <a:rPr dirty="0"/>
              <a:t>Example: </a:t>
            </a:r>
          </a:p>
          <a:p>
            <a:pPr lvl="1" indent="228600">
              <a:lnSpc>
                <a:spcPct val="115000"/>
              </a:lnSpc>
              <a:defRPr sz="1800" b="1">
                <a:solidFill>
                  <a:srgbClr val="B0FEF1"/>
                </a:solidFill>
                <a:latin typeface="Volkhov"/>
                <a:ea typeface="Volkhov"/>
                <a:cs typeface="Volkhov"/>
                <a:sym typeface="Volkhov"/>
              </a:defRPr>
            </a:pPr>
            <a:endParaRPr dirty="0"/>
          </a:p>
          <a:p>
            <a:pPr lvl="1" indent="228600">
              <a:lnSpc>
                <a:spcPct val="115000"/>
              </a:lnSpc>
              <a:defRPr sz="1800" b="1">
                <a:solidFill>
                  <a:srgbClr val="B0FEF1"/>
                </a:solidFill>
                <a:latin typeface="Volkhov"/>
                <a:ea typeface="Volkhov"/>
                <a:cs typeface="Volkhov"/>
                <a:sym typeface="Volkhov"/>
              </a:defRPr>
            </a:pPr>
            <a:r>
              <a:rPr dirty="0"/>
              <a:t>2-arm bandit task with binary outcomes (reward</a:t>
            </a:r>
            <a:r>
              <a:rPr lang="en-US" dirty="0"/>
              <a:t>, </a:t>
            </a:r>
            <a:r>
              <a:rPr dirty="0"/>
              <a:t> no reward) </a:t>
            </a:r>
          </a:p>
          <a:p>
            <a:pPr lvl="1" indent="228600">
              <a:lnSpc>
                <a:spcPct val="115000"/>
              </a:lnSpc>
              <a:defRPr sz="1800" b="1">
                <a:solidFill>
                  <a:srgbClr val="B0FEF1"/>
                </a:solidFill>
                <a:latin typeface="Volkhov"/>
                <a:ea typeface="Volkhov"/>
                <a:cs typeface="Volkhov"/>
                <a:sym typeface="Volkhov"/>
              </a:defRPr>
            </a:pPr>
            <a:r>
              <a:rPr dirty="0"/>
              <a:t>Model with 1 learning rate and </a:t>
            </a:r>
            <a:r>
              <a:rPr dirty="0" err="1"/>
              <a:t>softmax</a:t>
            </a:r>
            <a:r>
              <a:rPr dirty="0"/>
              <a:t> decision rule  </a:t>
            </a:r>
          </a:p>
        </p:txBody>
      </p:sp>
      <mc:AlternateContent xmlns:mc="http://schemas.openxmlformats.org/markup-compatibility/2006" xmlns:a14="http://schemas.microsoft.com/office/drawing/2010/main">
        <mc:Choice Requires="a14">
          <p:sp>
            <p:nvSpPr>
              <p:cNvPr id="13" name="Google Shape;73;gb80e2ae2f7_1_19">
                <a:extLst>
                  <a:ext uri="{FF2B5EF4-FFF2-40B4-BE49-F238E27FC236}">
                    <a16:creationId xmlns:a16="http://schemas.microsoft.com/office/drawing/2014/main" id="{5EA8F997-B438-C24C-A30B-43F3EADE8208}"/>
                  </a:ext>
                </a:extLst>
              </p:cNvPr>
              <p:cNvSpPr txBox="1"/>
              <p:nvPr/>
            </p:nvSpPr>
            <p:spPr>
              <a:xfrm>
                <a:off x="912096" y="2799082"/>
                <a:ext cx="7620979" cy="1794195"/>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91424" tIns="91424" rIns="91424" bIns="91424">
                <a:spAutoFit/>
              </a:bodyPr>
              <a:lstStyle/>
              <a:p>
                <a:pPr>
                  <a:lnSpc>
                    <a:spcPct val="115000"/>
                  </a:lnSpc>
                  <a:defRPr sz="1800">
                    <a:solidFill>
                      <a:srgbClr val="1BD1B3"/>
                    </a:solidFill>
                    <a:latin typeface="Volkhov"/>
                    <a:ea typeface="Volkhov"/>
                    <a:cs typeface="Volkhov"/>
                    <a:sym typeface="Volkhov"/>
                  </a:defRPr>
                </a:pPr>
                <a:r>
                  <a:rPr dirty="0"/>
                  <a:t>N = 30 subjects</a:t>
                </a:r>
              </a:p>
              <a:p>
                <a:pPr>
                  <a:lnSpc>
                    <a:spcPct val="115000"/>
                  </a:lnSpc>
                  <a:defRPr sz="1800">
                    <a:solidFill>
                      <a:srgbClr val="1BD1B3"/>
                    </a:solidFill>
                    <a:latin typeface="Volkhov"/>
                    <a:ea typeface="Volkhov"/>
                    <a:cs typeface="Volkhov"/>
                    <a:sym typeface="Volkhov"/>
                  </a:defRPr>
                </a:pPr>
                <a:r>
                  <a:rPr dirty="0"/>
                  <a:t>T = 100 trials, </a:t>
                </a:r>
                <a14:m>
                  <m:oMath xmlns:m="http://schemas.openxmlformats.org/officeDocument/2006/math">
                    <m:sSub>
                      <m:sSubPr>
                        <m:ctrlPr>
                          <a:rPr sz="2150" i="1">
                            <a:solidFill>
                              <a:srgbClr val="1BD1B3"/>
                            </a:solidFill>
                            <a:latin typeface="Cambria Math" panose="02040503050406030204" pitchFamily="18" charset="0"/>
                          </a:rPr>
                        </m:ctrlPr>
                      </m:sSubPr>
                      <m:e>
                        <m:r>
                          <a:rPr sz="2150" i="1">
                            <a:solidFill>
                              <a:srgbClr val="1BD1B3"/>
                            </a:solidFill>
                            <a:latin typeface="Cambria Math" panose="02040503050406030204" pitchFamily="18" charset="0"/>
                          </a:rPr>
                          <m:t>𝑝</m:t>
                        </m:r>
                      </m:e>
                      <m:sub>
                        <m:r>
                          <a:rPr sz="2150" i="1">
                            <a:solidFill>
                              <a:srgbClr val="1BD1B3"/>
                            </a:solidFill>
                            <a:latin typeface="Cambria Math" panose="02040503050406030204" pitchFamily="18" charset="0"/>
                          </a:rPr>
                          <m:t>𝑟𝑒𝑤𝑎𝑟𝑑</m:t>
                        </m:r>
                      </m:sub>
                    </m:sSub>
                    <m:r>
                      <a:rPr sz="2150" i="1">
                        <a:solidFill>
                          <a:srgbClr val="1BD1B3"/>
                        </a:solidFill>
                        <a:latin typeface="Cambria Math" panose="02040503050406030204" pitchFamily="18" charset="0"/>
                      </a:rPr>
                      <m:t>=0.8</m:t>
                    </m:r>
                  </m:oMath>
                </a14:m>
                <a:r>
                  <a:rPr dirty="0"/>
                  <a:t>  </a:t>
                </a:r>
              </a:p>
              <a:p>
                <a:pPr>
                  <a:lnSpc>
                    <a:spcPct val="115000"/>
                  </a:lnSpc>
                  <a:defRPr sz="1800">
                    <a:solidFill>
                      <a:srgbClr val="1BD1B3"/>
                    </a:solidFill>
                    <a:latin typeface="Volkhov"/>
                    <a:ea typeface="Volkhov"/>
                    <a:cs typeface="Volkhov"/>
                    <a:sym typeface="Volkhov"/>
                  </a:defRPr>
                </a:pPr>
                <a:r>
                  <a:rPr dirty="0"/>
                  <a:t>Best fitted model group parameters: </a:t>
                </a:r>
              </a:p>
              <a:p>
                <a:pPr>
                  <a:lnSpc>
                    <a:spcPct val="115000"/>
                  </a:lnSpc>
                  <a:defRPr sz="1800">
                    <a:solidFill>
                      <a:srgbClr val="1BD1B3"/>
                    </a:solidFill>
                    <a:latin typeface="Volkhov"/>
                    <a:ea typeface="Volkhov"/>
                    <a:cs typeface="Volkhov"/>
                    <a:sym typeface="Volkhov"/>
                  </a:defRPr>
                </a:pPr>
                <a:r>
                  <a:rPr dirty="0"/>
                  <a:t>chosen learning rate </a:t>
                </a:r>
                <a14:m>
                  <m:oMath xmlns:m="http://schemas.openxmlformats.org/officeDocument/2006/math">
                    <m:sSub>
                      <m:sSubPr>
                        <m:ctrlPr>
                          <a:rPr sz="2200" i="1">
                            <a:solidFill>
                              <a:srgbClr val="1BD1B3"/>
                            </a:solidFill>
                            <a:latin typeface="Cambria Math" panose="02040503050406030204" pitchFamily="18" charset="0"/>
                          </a:rPr>
                        </m:ctrlPr>
                      </m:sSubPr>
                      <m:e>
                        <m:r>
                          <a:rPr sz="2200" i="1">
                            <a:solidFill>
                              <a:srgbClr val="1BD1B3"/>
                            </a:solidFill>
                            <a:latin typeface="Cambria Math" panose="02040503050406030204" pitchFamily="18" charset="0"/>
                          </a:rPr>
                          <m:t>𝛼</m:t>
                        </m:r>
                      </m:e>
                      <m:sub>
                        <m:r>
                          <a:rPr sz="2200" i="1">
                            <a:solidFill>
                              <a:srgbClr val="1BD1B3"/>
                            </a:solidFill>
                            <a:latin typeface="Cambria Math" panose="02040503050406030204" pitchFamily="18" charset="0"/>
                          </a:rPr>
                          <m:t>𝑐h𝑜𝑠𝑒𝑛</m:t>
                        </m:r>
                      </m:sub>
                    </m:sSub>
                    <m:r>
                      <a:rPr sz="2200" i="1">
                        <a:solidFill>
                          <a:srgbClr val="1BD1B3"/>
                        </a:solidFill>
                        <a:latin typeface="Cambria Math" panose="02040503050406030204" pitchFamily="18" charset="0"/>
                      </a:rPr>
                      <m:t>=0.5</m:t>
                    </m:r>
                  </m:oMath>
                </a14:m>
                <a:r>
                  <a:rPr dirty="0"/>
                  <a:t>, </a:t>
                </a:r>
              </a:p>
              <a:p>
                <a:pPr>
                  <a:lnSpc>
                    <a:spcPct val="115000"/>
                  </a:lnSpc>
                  <a:defRPr sz="1800">
                    <a:solidFill>
                      <a:srgbClr val="1BD1B3"/>
                    </a:solidFill>
                    <a:latin typeface="Volkhov"/>
                    <a:ea typeface="Volkhov"/>
                    <a:cs typeface="Volkhov"/>
                    <a:sym typeface="Volkhov"/>
                  </a:defRPr>
                </a:pPr>
                <a:r>
                  <a:rPr dirty="0" err="1"/>
                  <a:t>softmax</a:t>
                </a:r>
                <a:r>
                  <a:rPr dirty="0"/>
                  <a:t> temperature </a:t>
                </a:r>
                <a14:m>
                  <m:oMath xmlns:m="http://schemas.openxmlformats.org/officeDocument/2006/math">
                    <m:r>
                      <a:rPr sz="2200" i="1">
                        <a:solidFill>
                          <a:srgbClr val="1BD1B3"/>
                        </a:solidFill>
                        <a:latin typeface="Cambria Math" panose="02040503050406030204" pitchFamily="18" charset="0"/>
                      </a:rPr>
                      <m:t>𝜏</m:t>
                    </m:r>
                    <m:r>
                      <a:rPr sz="2200" i="1">
                        <a:solidFill>
                          <a:srgbClr val="1BD1B3"/>
                        </a:solidFill>
                        <a:latin typeface="Cambria Math" panose="02040503050406030204" pitchFamily="18" charset="0"/>
                      </a:rPr>
                      <m:t>=0.3</m:t>
                    </m:r>
                  </m:oMath>
                </a14:m>
                <a:r>
                  <a:rPr dirty="0"/>
                  <a:t> </a:t>
                </a:r>
              </a:p>
            </p:txBody>
          </p:sp>
        </mc:Choice>
        <mc:Fallback xmlns="">
          <p:sp>
            <p:nvSpPr>
              <p:cNvPr id="13" name="Google Shape;73;gb80e2ae2f7_1_19">
                <a:extLst>
                  <a:ext uri="{FF2B5EF4-FFF2-40B4-BE49-F238E27FC236}">
                    <a16:creationId xmlns:a16="http://schemas.microsoft.com/office/drawing/2014/main" id="{5EA8F997-B438-C24C-A30B-43F3EADE8208}"/>
                  </a:ext>
                </a:extLst>
              </p:cNvPr>
              <p:cNvSpPr txBox="1">
                <a:spLocks noRot="1" noChangeAspect="1" noMove="1" noResize="1" noEditPoints="1" noAdjustHandles="1" noChangeArrowheads="1" noChangeShapeType="1" noTextEdit="1"/>
              </p:cNvSpPr>
              <p:nvPr/>
            </p:nvSpPr>
            <p:spPr>
              <a:xfrm>
                <a:off x="912096" y="2799082"/>
                <a:ext cx="7620979" cy="1794195"/>
              </a:xfrm>
              <a:prstGeom prst="rect">
                <a:avLst/>
              </a:prstGeom>
              <a:blipFill>
                <a:blip r:embed="rId7"/>
                <a:stretch>
                  <a:fillRect l="-833" b="-8392"/>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spTree>
    <p:extLst>
      <p:ext uri="{BB962C8B-B14F-4D97-AF65-F5344CB8AC3E}">
        <p14:creationId xmlns:p14="http://schemas.microsoft.com/office/powerpoint/2010/main" val="1377420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Parameter recovery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mc:AlternateContent xmlns:mc="http://schemas.openxmlformats.org/markup-compatibility/2006" xmlns:a14="http://schemas.microsoft.com/office/drawing/2010/main">
        <mc:Choice Requires="a14">
          <p:sp>
            <p:nvSpPr>
              <p:cNvPr id="14" name="Google Shape;73;gb80e2ae2f7_1_19">
                <a:extLst>
                  <a:ext uri="{FF2B5EF4-FFF2-40B4-BE49-F238E27FC236}">
                    <a16:creationId xmlns:a16="http://schemas.microsoft.com/office/drawing/2014/main" id="{F71551FB-6BEC-8D4B-915A-FD196EA1CBBD}"/>
                  </a:ext>
                </a:extLst>
              </p:cNvPr>
              <p:cNvSpPr txBox="1"/>
              <p:nvPr/>
            </p:nvSpPr>
            <p:spPr>
              <a:xfrm>
                <a:off x="905475" y="1213893"/>
                <a:ext cx="7620979" cy="810949"/>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91424" tIns="91424" rIns="91424" bIns="91424">
                <a:spAutoFit/>
              </a:bodyPr>
              <a:lstStyle/>
              <a:p>
                <a:pPr>
                  <a:lnSpc>
                    <a:spcPct val="115000"/>
                  </a:lnSpc>
                  <a:defRPr sz="1800">
                    <a:solidFill>
                      <a:srgbClr val="1BD1B3"/>
                    </a:solidFill>
                    <a:latin typeface="Volkhov"/>
                    <a:ea typeface="Volkhov"/>
                    <a:cs typeface="Volkhov"/>
                    <a:sym typeface="Volkhov"/>
                  </a:defRPr>
                </a:pPr>
                <a:r>
                  <a:rPr dirty="0"/>
                  <a:t>For </a:t>
                </a:r>
                <a:r>
                  <a:rPr dirty="0" err="1"/>
                  <a:t>softmax</a:t>
                </a:r>
                <a:r>
                  <a:rPr dirty="0"/>
                  <a:t> temperature </a:t>
                </a:r>
                <a14:m>
                  <m:oMath xmlns:m="http://schemas.openxmlformats.org/officeDocument/2006/math">
                    <m:r>
                      <a:rPr sz="2150" i="1">
                        <a:solidFill>
                          <a:srgbClr val="1BD1B3"/>
                        </a:solidFill>
                        <a:latin typeface="Cambria Math" panose="02040503050406030204" pitchFamily="18" charset="0"/>
                      </a:rPr>
                      <m:t>𝜏</m:t>
                    </m:r>
                  </m:oMath>
                </a14:m>
                <a:r>
                  <a:rPr dirty="0"/>
                  <a:t> </a:t>
                </a:r>
              </a:p>
              <a:p>
                <a:pPr>
                  <a:lnSpc>
                    <a:spcPct val="115000"/>
                  </a:lnSpc>
                  <a:defRPr sz="1800">
                    <a:solidFill>
                      <a:srgbClr val="1BD1B3"/>
                    </a:solidFill>
                    <a:latin typeface="Volkhov"/>
                    <a:ea typeface="Volkhov"/>
                    <a:cs typeface="Volkhov"/>
                    <a:sym typeface="Volkhov"/>
                  </a:defRPr>
                </a:pPr>
                <a:r>
                  <a:rPr dirty="0"/>
                  <a:t>Simulate  </a:t>
                </a:r>
                <a14:m>
                  <m:oMath xmlns:m="http://schemas.openxmlformats.org/officeDocument/2006/math">
                    <m:r>
                      <a:rPr sz="2150" i="1">
                        <a:solidFill>
                          <a:srgbClr val="1BD1B3"/>
                        </a:solidFill>
                        <a:latin typeface="Cambria Math" panose="02040503050406030204" pitchFamily="18" charset="0"/>
                      </a:rPr>
                      <m:t>𝜏</m:t>
                    </m:r>
                    <m:r>
                      <a:rPr sz="2150" i="1">
                        <a:solidFill>
                          <a:srgbClr val="1BD1B3"/>
                        </a:solidFill>
                        <a:latin typeface="Cambria Math" panose="02040503050406030204" pitchFamily="18" charset="0"/>
                      </a:rPr>
                      <m:t>∈</m:t>
                    </m:r>
                  </m:oMath>
                </a14:m>
                <a:r>
                  <a:rPr dirty="0"/>
                  <a:t> [0.1, 1]  and </a:t>
                </a:r>
                <a14:m>
                  <m:oMath xmlns:m="http://schemas.openxmlformats.org/officeDocument/2006/math">
                    <m:sSub>
                      <m:sSubPr>
                        <m:ctrlPr>
                          <a:rPr sz="2200" i="1">
                            <a:solidFill>
                              <a:srgbClr val="1BD1B3"/>
                            </a:solidFill>
                            <a:latin typeface="Cambria Math" panose="02040503050406030204" pitchFamily="18" charset="0"/>
                          </a:rPr>
                        </m:ctrlPr>
                      </m:sSubPr>
                      <m:e>
                        <m:r>
                          <a:rPr sz="2200" i="1">
                            <a:solidFill>
                              <a:srgbClr val="1BD1B3"/>
                            </a:solidFill>
                            <a:latin typeface="Cambria Math" panose="02040503050406030204" pitchFamily="18" charset="0"/>
                          </a:rPr>
                          <m:t>𝛼</m:t>
                        </m:r>
                      </m:e>
                      <m:sub>
                        <m:r>
                          <a:rPr sz="2200" i="1">
                            <a:solidFill>
                              <a:srgbClr val="1BD1B3"/>
                            </a:solidFill>
                            <a:latin typeface="Cambria Math" panose="02040503050406030204" pitchFamily="18" charset="0"/>
                          </a:rPr>
                          <m:t>𝑐h𝑜𝑠𝑒𝑛</m:t>
                        </m:r>
                      </m:sub>
                    </m:sSub>
                    <m:r>
                      <a:rPr sz="2200" i="1">
                        <a:solidFill>
                          <a:srgbClr val="1BD1B3"/>
                        </a:solidFill>
                        <a:latin typeface="Cambria Math" panose="02040503050406030204" pitchFamily="18" charset="0"/>
                      </a:rPr>
                      <m:t>=0.5</m:t>
                    </m:r>
                  </m:oMath>
                </a14:m>
                <a:r>
                  <a:rPr dirty="0"/>
                  <a:t> </a:t>
                </a:r>
              </a:p>
            </p:txBody>
          </p:sp>
        </mc:Choice>
        <mc:Fallback xmlns="">
          <p:sp>
            <p:nvSpPr>
              <p:cNvPr id="14" name="Google Shape;73;gb80e2ae2f7_1_19">
                <a:extLst>
                  <a:ext uri="{FF2B5EF4-FFF2-40B4-BE49-F238E27FC236}">
                    <a16:creationId xmlns:a16="http://schemas.microsoft.com/office/drawing/2014/main" id="{F71551FB-6BEC-8D4B-915A-FD196EA1CBBD}"/>
                  </a:ext>
                </a:extLst>
              </p:cNvPr>
              <p:cNvSpPr txBox="1">
                <a:spLocks noRot="1" noChangeAspect="1" noMove="1" noResize="1" noEditPoints="1" noAdjustHandles="1" noChangeArrowheads="1" noChangeShapeType="1" noTextEdit="1"/>
              </p:cNvSpPr>
              <p:nvPr/>
            </p:nvSpPr>
            <p:spPr>
              <a:xfrm>
                <a:off x="905475" y="1213893"/>
                <a:ext cx="7620979" cy="810949"/>
              </a:xfrm>
              <a:prstGeom prst="rect">
                <a:avLst/>
              </a:prstGeom>
              <a:blipFill>
                <a:blip r:embed="rId7"/>
                <a:stretch>
                  <a:fillRect l="-499" b="-15873"/>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pic>
        <p:nvPicPr>
          <p:cNvPr id="15" name="alpha0.5_100trials.png" descr="alpha0.5_100trials.png">
            <a:extLst>
              <a:ext uri="{FF2B5EF4-FFF2-40B4-BE49-F238E27FC236}">
                <a16:creationId xmlns:a16="http://schemas.microsoft.com/office/drawing/2014/main" id="{7390239D-8558-E942-989E-29C550B112B7}"/>
              </a:ext>
            </a:extLst>
          </p:cNvPr>
          <p:cNvPicPr>
            <a:picLocks noChangeAspect="1"/>
          </p:cNvPicPr>
          <p:nvPr/>
        </p:nvPicPr>
        <p:blipFill>
          <a:blip r:embed="rId8"/>
          <a:srcRect l="5498" t="15285" r="6681" b="11613"/>
          <a:stretch>
            <a:fillRect/>
          </a:stretch>
        </p:blipFill>
        <p:spPr>
          <a:xfrm>
            <a:off x="1862180" y="2120500"/>
            <a:ext cx="5559038" cy="2776361"/>
          </a:xfrm>
          <a:prstGeom prst="rect">
            <a:avLst/>
          </a:prstGeom>
          <a:ln w="12700">
            <a:miter lim="400000"/>
          </a:ln>
        </p:spPr>
      </p:pic>
    </p:spTree>
    <p:extLst>
      <p:ext uri="{BB962C8B-B14F-4D97-AF65-F5344CB8AC3E}">
        <p14:creationId xmlns:p14="http://schemas.microsoft.com/office/powerpoint/2010/main" val="1498474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Parameter recovery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mc:AlternateContent xmlns:mc="http://schemas.openxmlformats.org/markup-compatibility/2006" xmlns:a14="http://schemas.microsoft.com/office/drawing/2010/main">
        <mc:Choice Requires="a14">
          <p:sp>
            <p:nvSpPr>
              <p:cNvPr id="14" name="Google Shape;73;gb80e2ae2f7_1_19">
                <a:extLst>
                  <a:ext uri="{FF2B5EF4-FFF2-40B4-BE49-F238E27FC236}">
                    <a16:creationId xmlns:a16="http://schemas.microsoft.com/office/drawing/2014/main" id="{F71551FB-6BEC-8D4B-915A-FD196EA1CBBD}"/>
                  </a:ext>
                </a:extLst>
              </p:cNvPr>
              <p:cNvSpPr txBox="1"/>
              <p:nvPr/>
            </p:nvSpPr>
            <p:spPr>
              <a:xfrm>
                <a:off x="905475" y="1213893"/>
                <a:ext cx="7620979" cy="810949"/>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91424" tIns="91424" rIns="91424" bIns="91424">
                <a:spAutoFit/>
              </a:bodyPr>
              <a:lstStyle/>
              <a:p>
                <a:pPr>
                  <a:lnSpc>
                    <a:spcPct val="115000"/>
                  </a:lnSpc>
                  <a:defRPr sz="1800">
                    <a:solidFill>
                      <a:srgbClr val="1BD1B3"/>
                    </a:solidFill>
                    <a:latin typeface="Volkhov"/>
                    <a:ea typeface="Volkhov"/>
                    <a:cs typeface="Volkhov"/>
                    <a:sym typeface="Volkhov"/>
                  </a:defRPr>
                </a:pPr>
                <a:r>
                  <a:rPr dirty="0"/>
                  <a:t>For </a:t>
                </a:r>
                <a:r>
                  <a:rPr dirty="0" err="1"/>
                  <a:t>softmax</a:t>
                </a:r>
                <a:r>
                  <a:rPr dirty="0"/>
                  <a:t> temperature </a:t>
                </a:r>
                <a14:m>
                  <m:oMath xmlns:m="http://schemas.openxmlformats.org/officeDocument/2006/math">
                    <m:r>
                      <a:rPr sz="2150" i="1">
                        <a:solidFill>
                          <a:srgbClr val="1BD1B3"/>
                        </a:solidFill>
                        <a:latin typeface="Cambria Math" panose="02040503050406030204" pitchFamily="18" charset="0"/>
                      </a:rPr>
                      <m:t>𝜏</m:t>
                    </m:r>
                  </m:oMath>
                </a14:m>
                <a:r>
                  <a:rPr dirty="0"/>
                  <a:t> </a:t>
                </a:r>
              </a:p>
              <a:p>
                <a:pPr>
                  <a:lnSpc>
                    <a:spcPct val="115000"/>
                  </a:lnSpc>
                  <a:defRPr sz="1800">
                    <a:solidFill>
                      <a:srgbClr val="1BD1B3"/>
                    </a:solidFill>
                    <a:latin typeface="Volkhov"/>
                    <a:ea typeface="Volkhov"/>
                    <a:cs typeface="Volkhov"/>
                    <a:sym typeface="Volkhov"/>
                  </a:defRPr>
                </a:pPr>
                <a:r>
                  <a:rPr dirty="0"/>
                  <a:t>Simulate  </a:t>
                </a:r>
                <a14:m>
                  <m:oMath xmlns:m="http://schemas.openxmlformats.org/officeDocument/2006/math">
                    <m:r>
                      <a:rPr sz="2150" i="1">
                        <a:solidFill>
                          <a:srgbClr val="1BD1B3"/>
                        </a:solidFill>
                        <a:latin typeface="Cambria Math" panose="02040503050406030204" pitchFamily="18" charset="0"/>
                      </a:rPr>
                      <m:t>𝜏</m:t>
                    </m:r>
                    <m:r>
                      <a:rPr sz="2150" i="1">
                        <a:solidFill>
                          <a:srgbClr val="1BD1B3"/>
                        </a:solidFill>
                        <a:latin typeface="Cambria Math" panose="02040503050406030204" pitchFamily="18" charset="0"/>
                      </a:rPr>
                      <m:t>∈</m:t>
                    </m:r>
                  </m:oMath>
                </a14:m>
                <a:r>
                  <a:rPr dirty="0"/>
                  <a:t> [0.1, 1]  and </a:t>
                </a:r>
                <a14:m>
                  <m:oMath xmlns:m="http://schemas.openxmlformats.org/officeDocument/2006/math">
                    <m:sSub>
                      <m:sSubPr>
                        <m:ctrlPr>
                          <a:rPr sz="2200" i="1">
                            <a:solidFill>
                              <a:srgbClr val="1BD1B3"/>
                            </a:solidFill>
                            <a:latin typeface="Cambria Math" panose="02040503050406030204" pitchFamily="18" charset="0"/>
                          </a:rPr>
                        </m:ctrlPr>
                      </m:sSubPr>
                      <m:e>
                        <m:r>
                          <a:rPr sz="2200" i="1">
                            <a:solidFill>
                              <a:srgbClr val="1BD1B3"/>
                            </a:solidFill>
                            <a:latin typeface="Cambria Math" panose="02040503050406030204" pitchFamily="18" charset="0"/>
                          </a:rPr>
                          <m:t>𝛼</m:t>
                        </m:r>
                      </m:e>
                      <m:sub>
                        <m:r>
                          <a:rPr sz="2200" i="1">
                            <a:solidFill>
                              <a:srgbClr val="1BD1B3"/>
                            </a:solidFill>
                            <a:latin typeface="Cambria Math" panose="02040503050406030204" pitchFamily="18" charset="0"/>
                          </a:rPr>
                          <m:t>𝑐h𝑜𝑠𝑒𝑛</m:t>
                        </m:r>
                      </m:sub>
                    </m:sSub>
                    <m:r>
                      <a:rPr sz="2200" i="1">
                        <a:solidFill>
                          <a:srgbClr val="1BD1B3"/>
                        </a:solidFill>
                        <a:latin typeface="Cambria Math" panose="02040503050406030204" pitchFamily="18" charset="0"/>
                      </a:rPr>
                      <m:t>=0.5</m:t>
                    </m:r>
                  </m:oMath>
                </a14:m>
                <a:r>
                  <a:rPr dirty="0"/>
                  <a:t> </a:t>
                </a:r>
              </a:p>
            </p:txBody>
          </p:sp>
        </mc:Choice>
        <mc:Fallback xmlns="">
          <p:sp>
            <p:nvSpPr>
              <p:cNvPr id="14" name="Google Shape;73;gb80e2ae2f7_1_19">
                <a:extLst>
                  <a:ext uri="{FF2B5EF4-FFF2-40B4-BE49-F238E27FC236}">
                    <a16:creationId xmlns:a16="http://schemas.microsoft.com/office/drawing/2014/main" id="{F71551FB-6BEC-8D4B-915A-FD196EA1CBBD}"/>
                  </a:ext>
                </a:extLst>
              </p:cNvPr>
              <p:cNvSpPr txBox="1">
                <a:spLocks noRot="1" noChangeAspect="1" noMove="1" noResize="1" noEditPoints="1" noAdjustHandles="1" noChangeArrowheads="1" noChangeShapeType="1" noTextEdit="1"/>
              </p:cNvSpPr>
              <p:nvPr/>
            </p:nvSpPr>
            <p:spPr>
              <a:xfrm>
                <a:off x="905475" y="1213893"/>
                <a:ext cx="7620979" cy="810949"/>
              </a:xfrm>
              <a:prstGeom prst="rect">
                <a:avLst/>
              </a:prstGeom>
              <a:blipFill>
                <a:blip r:embed="rId7"/>
                <a:stretch>
                  <a:fillRect l="-499" b="-15873"/>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pic>
        <p:nvPicPr>
          <p:cNvPr id="15" name="alpha0.5_100trials.png" descr="alpha0.5_100trials.png">
            <a:extLst>
              <a:ext uri="{FF2B5EF4-FFF2-40B4-BE49-F238E27FC236}">
                <a16:creationId xmlns:a16="http://schemas.microsoft.com/office/drawing/2014/main" id="{7390239D-8558-E942-989E-29C550B112B7}"/>
              </a:ext>
            </a:extLst>
          </p:cNvPr>
          <p:cNvPicPr>
            <a:picLocks noChangeAspect="1"/>
          </p:cNvPicPr>
          <p:nvPr/>
        </p:nvPicPr>
        <p:blipFill>
          <a:blip r:embed="rId8"/>
          <a:srcRect l="5498" t="15285" r="6681" b="11613"/>
          <a:stretch>
            <a:fillRect/>
          </a:stretch>
        </p:blipFill>
        <p:spPr>
          <a:xfrm>
            <a:off x="1862180" y="2120500"/>
            <a:ext cx="5559038" cy="2776361"/>
          </a:xfrm>
          <a:prstGeom prst="rect">
            <a:avLst/>
          </a:prstGeom>
          <a:ln w="12700">
            <a:miter lim="400000"/>
          </a:ln>
        </p:spPr>
      </p:pic>
      <p:pic>
        <p:nvPicPr>
          <p:cNvPr id="11" name="Oval Oval" descr="Oval Oval">
            <a:extLst>
              <a:ext uri="{FF2B5EF4-FFF2-40B4-BE49-F238E27FC236}">
                <a16:creationId xmlns:a16="http://schemas.microsoft.com/office/drawing/2014/main" id="{A0ACE948-811C-EE43-92B2-B4D26F38DB0B}"/>
              </a:ext>
            </a:extLst>
          </p:cNvPr>
          <p:cNvPicPr>
            <a:picLocks/>
          </p:cNvPicPr>
          <p:nvPr/>
        </p:nvPicPr>
        <p:blipFill>
          <a:blip r:embed="rId9"/>
          <a:stretch>
            <a:fillRect/>
          </a:stretch>
        </p:blipFill>
        <p:spPr>
          <a:xfrm>
            <a:off x="3333243" y="2348700"/>
            <a:ext cx="983214" cy="1371601"/>
          </a:xfrm>
          <a:prstGeom prst="rect">
            <a:avLst/>
          </a:prstGeom>
          <a:effectLst>
            <a:outerShdw blurRad="38100" dist="23000" dir="5400000" rotWithShape="0">
              <a:srgbClr val="000000">
                <a:alpha val="35000"/>
              </a:srgbClr>
            </a:outerShdw>
          </a:effectLst>
        </p:spPr>
      </p:pic>
      <p:pic>
        <p:nvPicPr>
          <p:cNvPr id="13" name="Oval Oval" descr="Oval Oval">
            <a:extLst>
              <a:ext uri="{FF2B5EF4-FFF2-40B4-BE49-F238E27FC236}">
                <a16:creationId xmlns:a16="http://schemas.microsoft.com/office/drawing/2014/main" id="{B2F208CD-F780-094A-B526-6435571E3210}"/>
              </a:ext>
            </a:extLst>
          </p:cNvPr>
          <p:cNvPicPr>
            <a:picLocks/>
          </p:cNvPicPr>
          <p:nvPr/>
        </p:nvPicPr>
        <p:blipFill>
          <a:blip r:embed="rId10"/>
          <a:stretch>
            <a:fillRect/>
          </a:stretch>
        </p:blipFill>
        <p:spPr>
          <a:xfrm>
            <a:off x="6309393" y="2956764"/>
            <a:ext cx="1111826" cy="839117"/>
          </a:xfrm>
          <a:prstGeom prst="rect">
            <a:avLst/>
          </a:prstGeom>
          <a:effectLst>
            <a:outerShdw blurRad="38100" dist="23000" dir="5400000" rotWithShape="0">
              <a:srgbClr val="000000">
                <a:alpha val="35000"/>
              </a:srgbClr>
            </a:outerShdw>
          </a:effectLst>
        </p:spPr>
      </p:pic>
    </p:spTree>
    <p:extLst>
      <p:ext uri="{BB962C8B-B14F-4D97-AF65-F5344CB8AC3E}">
        <p14:creationId xmlns:p14="http://schemas.microsoft.com/office/powerpoint/2010/main" val="3005433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Parameter recovery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mc:AlternateContent xmlns:mc="http://schemas.openxmlformats.org/markup-compatibility/2006" xmlns:a14="http://schemas.microsoft.com/office/drawing/2010/main">
        <mc:Choice Requires="a14">
          <p:sp>
            <p:nvSpPr>
              <p:cNvPr id="14" name="Google Shape;73;gb80e2ae2f7_1_19">
                <a:extLst>
                  <a:ext uri="{FF2B5EF4-FFF2-40B4-BE49-F238E27FC236}">
                    <a16:creationId xmlns:a16="http://schemas.microsoft.com/office/drawing/2014/main" id="{F71551FB-6BEC-8D4B-915A-FD196EA1CBBD}"/>
                  </a:ext>
                </a:extLst>
              </p:cNvPr>
              <p:cNvSpPr txBox="1"/>
              <p:nvPr/>
            </p:nvSpPr>
            <p:spPr>
              <a:xfrm>
                <a:off x="905475" y="1213893"/>
                <a:ext cx="7620979" cy="810949"/>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91424" tIns="91424" rIns="91424" bIns="91424">
                <a:spAutoFit/>
              </a:bodyPr>
              <a:lstStyle/>
              <a:p>
                <a:pPr>
                  <a:lnSpc>
                    <a:spcPct val="115000"/>
                  </a:lnSpc>
                  <a:defRPr sz="1800">
                    <a:solidFill>
                      <a:srgbClr val="1BD1B3"/>
                    </a:solidFill>
                    <a:latin typeface="Volkhov"/>
                    <a:ea typeface="Volkhov"/>
                    <a:cs typeface="Volkhov"/>
                    <a:sym typeface="Volkhov"/>
                  </a:defRPr>
                </a:pPr>
                <a:r>
                  <a:rPr dirty="0"/>
                  <a:t>For </a:t>
                </a:r>
                <a:r>
                  <a:rPr dirty="0" err="1"/>
                  <a:t>softmax</a:t>
                </a:r>
                <a:r>
                  <a:rPr dirty="0"/>
                  <a:t> temperature </a:t>
                </a:r>
                <a14:m>
                  <m:oMath xmlns:m="http://schemas.openxmlformats.org/officeDocument/2006/math">
                    <m:r>
                      <a:rPr sz="2150" i="1">
                        <a:solidFill>
                          <a:srgbClr val="1BD1B3"/>
                        </a:solidFill>
                        <a:latin typeface="Cambria Math" panose="02040503050406030204" pitchFamily="18" charset="0"/>
                      </a:rPr>
                      <m:t>𝜏</m:t>
                    </m:r>
                  </m:oMath>
                </a14:m>
                <a:r>
                  <a:rPr dirty="0"/>
                  <a:t> </a:t>
                </a:r>
              </a:p>
              <a:p>
                <a:pPr>
                  <a:lnSpc>
                    <a:spcPct val="115000"/>
                  </a:lnSpc>
                  <a:defRPr sz="1800">
                    <a:solidFill>
                      <a:srgbClr val="1BD1B3"/>
                    </a:solidFill>
                    <a:latin typeface="Volkhov"/>
                    <a:ea typeface="Volkhov"/>
                    <a:cs typeface="Volkhov"/>
                    <a:sym typeface="Volkhov"/>
                  </a:defRPr>
                </a:pPr>
                <a:r>
                  <a:rPr dirty="0"/>
                  <a:t>Simulate  </a:t>
                </a:r>
                <a14:m>
                  <m:oMath xmlns:m="http://schemas.openxmlformats.org/officeDocument/2006/math">
                    <m:r>
                      <a:rPr sz="2150" i="1">
                        <a:solidFill>
                          <a:srgbClr val="1BD1B3"/>
                        </a:solidFill>
                        <a:latin typeface="Cambria Math" panose="02040503050406030204" pitchFamily="18" charset="0"/>
                      </a:rPr>
                      <m:t>𝜏</m:t>
                    </m:r>
                    <m:r>
                      <a:rPr sz="2150" i="1">
                        <a:solidFill>
                          <a:srgbClr val="1BD1B3"/>
                        </a:solidFill>
                        <a:latin typeface="Cambria Math" panose="02040503050406030204" pitchFamily="18" charset="0"/>
                      </a:rPr>
                      <m:t>∈</m:t>
                    </m:r>
                  </m:oMath>
                </a14:m>
                <a:r>
                  <a:rPr dirty="0"/>
                  <a:t> [0.1, 1]  and </a:t>
                </a:r>
                <a14:m>
                  <m:oMath xmlns:m="http://schemas.openxmlformats.org/officeDocument/2006/math">
                    <m:sSub>
                      <m:sSubPr>
                        <m:ctrlPr>
                          <a:rPr sz="2200" i="1">
                            <a:solidFill>
                              <a:srgbClr val="1BD1B3"/>
                            </a:solidFill>
                            <a:latin typeface="Cambria Math" panose="02040503050406030204" pitchFamily="18" charset="0"/>
                          </a:rPr>
                        </m:ctrlPr>
                      </m:sSubPr>
                      <m:e>
                        <m:r>
                          <a:rPr sz="2200" i="1">
                            <a:solidFill>
                              <a:srgbClr val="1BD1B3"/>
                            </a:solidFill>
                            <a:latin typeface="Cambria Math" panose="02040503050406030204" pitchFamily="18" charset="0"/>
                          </a:rPr>
                          <m:t>𝛼</m:t>
                        </m:r>
                      </m:e>
                      <m:sub>
                        <m:r>
                          <a:rPr sz="2200" i="1">
                            <a:solidFill>
                              <a:srgbClr val="1BD1B3"/>
                            </a:solidFill>
                            <a:latin typeface="Cambria Math" panose="02040503050406030204" pitchFamily="18" charset="0"/>
                          </a:rPr>
                          <m:t>𝑐h𝑜𝑠𝑒𝑛</m:t>
                        </m:r>
                      </m:sub>
                    </m:sSub>
                    <m:r>
                      <a:rPr sz="2200" i="1">
                        <a:solidFill>
                          <a:srgbClr val="1BD1B3"/>
                        </a:solidFill>
                        <a:latin typeface="Cambria Math" panose="02040503050406030204" pitchFamily="18" charset="0"/>
                      </a:rPr>
                      <m:t>=0.5</m:t>
                    </m:r>
                  </m:oMath>
                </a14:m>
                <a:r>
                  <a:rPr dirty="0"/>
                  <a:t> </a:t>
                </a:r>
              </a:p>
            </p:txBody>
          </p:sp>
        </mc:Choice>
        <mc:Fallback xmlns="">
          <p:sp>
            <p:nvSpPr>
              <p:cNvPr id="14" name="Google Shape;73;gb80e2ae2f7_1_19">
                <a:extLst>
                  <a:ext uri="{FF2B5EF4-FFF2-40B4-BE49-F238E27FC236}">
                    <a16:creationId xmlns:a16="http://schemas.microsoft.com/office/drawing/2014/main" id="{F71551FB-6BEC-8D4B-915A-FD196EA1CBBD}"/>
                  </a:ext>
                </a:extLst>
              </p:cNvPr>
              <p:cNvSpPr txBox="1">
                <a:spLocks noRot="1" noChangeAspect="1" noMove="1" noResize="1" noEditPoints="1" noAdjustHandles="1" noChangeArrowheads="1" noChangeShapeType="1" noTextEdit="1"/>
              </p:cNvSpPr>
              <p:nvPr/>
            </p:nvSpPr>
            <p:spPr>
              <a:xfrm>
                <a:off x="905475" y="1213893"/>
                <a:ext cx="7620979" cy="810949"/>
              </a:xfrm>
              <a:prstGeom prst="rect">
                <a:avLst/>
              </a:prstGeom>
              <a:blipFill>
                <a:blip r:embed="rId7"/>
                <a:stretch>
                  <a:fillRect l="-499" b="-15873"/>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Google Shape;73;gb80e2ae2f7_1_19">
                <a:extLst>
                  <a:ext uri="{FF2B5EF4-FFF2-40B4-BE49-F238E27FC236}">
                    <a16:creationId xmlns:a16="http://schemas.microsoft.com/office/drawing/2014/main" id="{A5E19F54-40C0-AC4C-9B37-56A993F931E5}"/>
                  </a:ext>
                </a:extLst>
              </p:cNvPr>
              <p:cNvSpPr txBox="1"/>
              <p:nvPr/>
            </p:nvSpPr>
            <p:spPr>
              <a:xfrm>
                <a:off x="845505" y="2170883"/>
                <a:ext cx="8157638" cy="796364"/>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91424" tIns="91424" rIns="91424" bIns="91424">
                <a:spAutoFit/>
              </a:bodyPr>
              <a:lstStyle/>
              <a:p>
                <a:pPr marL="457200" indent="-323850">
                  <a:lnSpc>
                    <a:spcPct val="115000"/>
                  </a:lnSpc>
                  <a:buClr>
                    <a:srgbClr val="1FD0B3"/>
                  </a:buClr>
                  <a:buSzPts val="1800"/>
                  <a:buFont typeface="Helvetica"/>
                  <a:buChar char="➔"/>
                  <a:defRPr sz="1800" b="1">
                    <a:solidFill>
                      <a:srgbClr val="B0FEF1"/>
                    </a:solidFill>
                    <a:latin typeface="Volkhov"/>
                    <a:ea typeface="Volkhov"/>
                    <a:cs typeface="Volkhov"/>
                    <a:sym typeface="Volkhov"/>
                  </a:defRPr>
                </a:pPr>
                <a:r>
                  <a:t>Recovery shows problem with high values of the softmax inverse temperature: </a:t>
                </a:r>
                <a14:m>
                  <m:oMath xmlns:m="http://schemas.openxmlformats.org/officeDocument/2006/math">
                    <m:r>
                      <a:rPr sz="2500" i="1">
                        <a:solidFill>
                          <a:srgbClr val="B0FEF1"/>
                        </a:solidFill>
                        <a:latin typeface="Cambria Math" panose="02040503050406030204" pitchFamily="18" charset="0"/>
                      </a:rPr>
                      <m:t>↑</m:t>
                    </m:r>
                    <m:r>
                      <a:rPr sz="2500" i="1">
                        <a:solidFill>
                          <a:srgbClr val="B0FEF1"/>
                        </a:solidFill>
                        <a:latin typeface="Cambria Math" panose="02040503050406030204" pitchFamily="18" charset="0"/>
                      </a:rPr>
                      <m:t>𝜏</m:t>
                    </m:r>
                    <m:r>
                      <a:rPr sz="2500" i="1">
                        <a:solidFill>
                          <a:srgbClr val="B0FEF1"/>
                        </a:solidFill>
                        <a:latin typeface="Cambria Math" panose="02040503050406030204" pitchFamily="18" charset="0"/>
                      </a:rPr>
                      <m:t>→</m:t>
                    </m:r>
                  </m:oMath>
                </a14:m>
                <a:r>
                  <a:t>more exploration </a:t>
                </a:r>
                <a14:m>
                  <m:oMath xmlns:m="http://schemas.openxmlformats.org/officeDocument/2006/math">
                    <m:r>
                      <a:rPr sz="2600" i="1">
                        <a:solidFill>
                          <a:srgbClr val="B0FEF1"/>
                        </a:solidFill>
                        <a:latin typeface="Cambria Math" panose="02040503050406030204" pitchFamily="18" charset="0"/>
                      </a:rPr>
                      <m:t>→</m:t>
                    </m:r>
                  </m:oMath>
                </a14:m>
                <a:r>
                  <a:t> less stable estimates   </a:t>
                </a:r>
              </a:p>
            </p:txBody>
          </p:sp>
        </mc:Choice>
        <mc:Fallback xmlns="">
          <p:sp>
            <p:nvSpPr>
              <p:cNvPr id="16" name="Google Shape;73;gb80e2ae2f7_1_19">
                <a:extLst>
                  <a:ext uri="{FF2B5EF4-FFF2-40B4-BE49-F238E27FC236}">
                    <a16:creationId xmlns:a16="http://schemas.microsoft.com/office/drawing/2014/main" id="{A5E19F54-40C0-AC4C-9B37-56A993F931E5}"/>
                  </a:ext>
                </a:extLst>
              </p:cNvPr>
              <p:cNvSpPr txBox="1">
                <a:spLocks noRot="1" noChangeAspect="1" noMove="1" noResize="1" noEditPoints="1" noAdjustHandles="1" noChangeArrowheads="1" noChangeShapeType="1" noTextEdit="1"/>
              </p:cNvSpPr>
              <p:nvPr/>
            </p:nvSpPr>
            <p:spPr>
              <a:xfrm>
                <a:off x="845505" y="2170883"/>
                <a:ext cx="8157638" cy="796364"/>
              </a:xfrm>
              <a:prstGeom prst="rect">
                <a:avLst/>
              </a:prstGeom>
              <a:blipFill>
                <a:blip r:embed="rId8"/>
                <a:stretch>
                  <a:fillRect b="-17188"/>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sp>
        <p:nvSpPr>
          <p:cNvPr id="17" name="Google Shape;73;gb80e2ae2f7_1_19">
            <a:extLst>
              <a:ext uri="{FF2B5EF4-FFF2-40B4-BE49-F238E27FC236}">
                <a16:creationId xmlns:a16="http://schemas.microsoft.com/office/drawing/2014/main" id="{281A07C9-11BC-794D-919F-CBC3637B3970}"/>
              </a:ext>
            </a:extLst>
          </p:cNvPr>
          <p:cNvSpPr txBox="1"/>
          <p:nvPr/>
        </p:nvSpPr>
        <p:spPr>
          <a:xfrm>
            <a:off x="834396" y="3020440"/>
            <a:ext cx="6951300" cy="462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marL="457200" indent="-323850">
              <a:lnSpc>
                <a:spcPct val="115000"/>
              </a:lnSpc>
              <a:buClr>
                <a:srgbClr val="1FD0B3"/>
              </a:buClr>
              <a:buSzPts val="1800"/>
              <a:buFont typeface="Helvetica"/>
              <a:buChar char="➔"/>
              <a:defRPr sz="1800" b="1">
                <a:solidFill>
                  <a:srgbClr val="B0FEF1"/>
                </a:solidFill>
                <a:latin typeface="Volkhov"/>
                <a:ea typeface="Volkhov"/>
                <a:cs typeface="Volkhov"/>
                <a:sym typeface="Volkhov"/>
              </a:defRPr>
            </a:lvl1pPr>
          </a:lstStyle>
          <a:p>
            <a:r>
              <a:rPr dirty="0"/>
              <a:t>True values for both parameters might be overestimated</a:t>
            </a:r>
          </a:p>
        </p:txBody>
      </p:sp>
      <mc:AlternateContent xmlns:mc="http://schemas.openxmlformats.org/markup-compatibility/2006" xmlns:a14="http://schemas.microsoft.com/office/drawing/2010/main">
        <mc:Choice Requires="a14">
          <p:sp>
            <p:nvSpPr>
              <p:cNvPr id="18" name="Google Shape;73;gb80e2ae2f7_1_19">
                <a:extLst>
                  <a:ext uri="{FF2B5EF4-FFF2-40B4-BE49-F238E27FC236}">
                    <a16:creationId xmlns:a16="http://schemas.microsoft.com/office/drawing/2014/main" id="{1F08D446-EBC9-C34B-8809-92CFC9CE1E25}"/>
                  </a:ext>
                </a:extLst>
              </p:cNvPr>
              <p:cNvSpPr txBox="1"/>
              <p:nvPr/>
            </p:nvSpPr>
            <p:spPr>
              <a:xfrm>
                <a:off x="845505" y="3718503"/>
                <a:ext cx="6951300" cy="475054"/>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91424" tIns="91424" rIns="91424" bIns="91424">
                <a:spAutoFit/>
              </a:bodyPr>
              <a:lstStyle/>
              <a:p>
                <a:pPr marL="457200" indent="-323850">
                  <a:lnSpc>
                    <a:spcPct val="115000"/>
                  </a:lnSpc>
                  <a:buClr>
                    <a:srgbClr val="1FD0B3"/>
                  </a:buClr>
                  <a:buSzPts val="1800"/>
                  <a:buFont typeface="Helvetica"/>
                  <a:buChar char="➔"/>
                  <a:defRPr sz="1800" b="1">
                    <a:solidFill>
                      <a:srgbClr val="B0FEF1"/>
                    </a:solidFill>
                    <a:latin typeface="Volkhov"/>
                    <a:ea typeface="Volkhov"/>
                    <a:cs typeface="Volkhov"/>
                    <a:sym typeface="Volkhov"/>
                  </a:defRPr>
                </a:pPr>
                <a:r>
                  <a:rPr dirty="0"/>
                  <a:t>Try: increase the number of trials: </a:t>
                </a:r>
                <a14:m>
                  <m:oMath xmlns:m="http://schemas.openxmlformats.org/officeDocument/2006/math">
                    <m:r>
                      <a:rPr sz="2300" i="1">
                        <a:solidFill>
                          <a:srgbClr val="B0FEF1"/>
                        </a:solidFill>
                        <a:latin typeface="Cambria Math" panose="02040503050406030204" pitchFamily="18" charset="0"/>
                      </a:rPr>
                      <m:t>100→300</m:t>
                    </m:r>
                  </m:oMath>
                </a14:m>
                <a:endParaRPr dirty="0"/>
              </a:p>
            </p:txBody>
          </p:sp>
        </mc:Choice>
        <mc:Fallback xmlns="">
          <p:sp>
            <p:nvSpPr>
              <p:cNvPr id="18" name="Google Shape;73;gb80e2ae2f7_1_19">
                <a:extLst>
                  <a:ext uri="{FF2B5EF4-FFF2-40B4-BE49-F238E27FC236}">
                    <a16:creationId xmlns:a16="http://schemas.microsoft.com/office/drawing/2014/main" id="{1F08D446-EBC9-C34B-8809-92CFC9CE1E25}"/>
                  </a:ext>
                </a:extLst>
              </p:cNvPr>
              <p:cNvSpPr txBox="1">
                <a:spLocks noRot="1" noChangeAspect="1" noMove="1" noResize="1" noEditPoints="1" noAdjustHandles="1" noChangeArrowheads="1" noChangeShapeType="1" noTextEdit="1"/>
              </p:cNvSpPr>
              <p:nvPr/>
            </p:nvSpPr>
            <p:spPr>
              <a:xfrm>
                <a:off x="845505" y="3718503"/>
                <a:ext cx="6951300" cy="475054"/>
              </a:xfrm>
              <a:prstGeom prst="rect">
                <a:avLst/>
              </a:prstGeom>
              <a:blipFill>
                <a:blip r:embed="rId9"/>
                <a:stretch>
                  <a:fillRect b="-28947"/>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spTree>
    <p:extLst>
      <p:ext uri="{BB962C8B-B14F-4D97-AF65-F5344CB8AC3E}">
        <p14:creationId xmlns:p14="http://schemas.microsoft.com/office/powerpoint/2010/main" val="23316089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504</TotalTime>
  <Words>2131</Words>
  <Application>Microsoft Macintosh PowerPoint</Application>
  <PresentationFormat>On-screen Show (16:9)</PresentationFormat>
  <Paragraphs>314</Paragraphs>
  <Slides>48</Slides>
  <Notes>48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Volkhov</vt:lpstr>
      <vt:lpstr>Helvetica</vt:lpstr>
      <vt:lpstr>Roboto Mono</vt:lpstr>
      <vt:lpstr>Cambria Math</vt:lpstr>
      <vt:lpstr>Arial</vt:lpstr>
      <vt:lpstr>Simple Light</vt:lpstr>
      <vt:lpstr>Model selection, comparison, and validation</vt:lpstr>
      <vt:lpstr>PowerPoint Presentation</vt:lpstr>
      <vt:lpstr>PowerPoint Presentation</vt:lpstr>
      <vt:lpstr>Parameter recovery</vt:lpstr>
      <vt:lpstr>Parameter recovery</vt:lpstr>
      <vt:lpstr>Parameter recovery</vt:lpstr>
      <vt:lpstr>Parameter recovery</vt:lpstr>
      <vt:lpstr>Parameter recovery</vt:lpstr>
      <vt:lpstr>Parameter recovery</vt:lpstr>
      <vt:lpstr>Parameter recovery</vt:lpstr>
      <vt:lpstr>PowerPoint Presentation</vt:lpstr>
      <vt:lpstr>What if there are multiple plausible models of behavior?</vt:lpstr>
      <vt:lpstr>What if there are multiple plausible models of behavior?</vt:lpstr>
      <vt:lpstr>Defining different models</vt:lpstr>
      <vt:lpstr>Defining different models</vt:lpstr>
      <vt:lpstr>Defining different models</vt:lpstr>
      <vt:lpstr>Model comparison: determining which model best captures data</vt:lpstr>
      <vt:lpstr>Model comparison: determining which model best captures data</vt:lpstr>
      <vt:lpstr>Model comparison: determining which model best captures data</vt:lpstr>
      <vt:lpstr>Model comparison: determining which model best captures data</vt:lpstr>
      <vt:lpstr>Finding the best-fitting model</vt:lpstr>
      <vt:lpstr>Finding the best-fitting model</vt:lpstr>
      <vt:lpstr>Finding the best-fitting model</vt:lpstr>
      <vt:lpstr>Are our models ‘recoverable’?</vt:lpstr>
      <vt:lpstr>Are our models ‘recoverable’?</vt:lpstr>
      <vt:lpstr>How do we know whether our model-fitting results reflect reality?</vt:lpstr>
      <vt:lpstr>Model recoverability analyses</vt:lpstr>
      <vt:lpstr>Model recoverability analyses: Confusion matrices</vt:lpstr>
      <vt:lpstr>Model recoverability analyses: Confusion matrices</vt:lpstr>
      <vt:lpstr>Model recoverability analyses: Confusion matrices</vt:lpstr>
      <vt:lpstr>Model recoverability analyses: Confusion matrices</vt:lpstr>
      <vt:lpstr>Model recoverability analyses: Confusion matrices</vt:lpstr>
      <vt:lpstr>Model recoverability analyses:  Dream vs. reality</vt:lpstr>
      <vt:lpstr>Task optimization</vt:lpstr>
      <vt:lpstr>PowerPoint Presentation</vt:lpstr>
      <vt:lpstr>Task optimization</vt:lpstr>
      <vt:lpstr>Task optimization</vt:lpstr>
      <vt:lpstr>Comparing task versions</vt:lpstr>
      <vt:lpstr>Comparing task versions</vt:lpstr>
      <vt:lpstr>Predictive performance and model checks</vt:lpstr>
      <vt:lpstr>Predictive performance and model checks</vt:lpstr>
      <vt:lpstr>Predictive performance and model checks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Develop a Computational Model? </dc:title>
  <cp:lastModifiedBy>Kate Nussenbaum</cp:lastModifiedBy>
  <cp:revision>51</cp:revision>
  <dcterms:modified xsi:type="dcterms:W3CDTF">2021-09-13T13:33:46Z</dcterms:modified>
</cp:coreProperties>
</file>