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59"/>
  </p:notesMasterIdLst>
  <p:sldIdLst>
    <p:sldId id="297" r:id="rId2"/>
    <p:sldId id="308" r:id="rId3"/>
    <p:sldId id="309" r:id="rId4"/>
    <p:sldId id="317" r:id="rId5"/>
    <p:sldId id="318" r:id="rId6"/>
    <p:sldId id="319" r:id="rId7"/>
    <p:sldId id="282" r:id="rId8"/>
    <p:sldId id="283" r:id="rId9"/>
    <p:sldId id="284" r:id="rId10"/>
    <p:sldId id="285" r:id="rId11"/>
    <p:sldId id="286" r:id="rId12"/>
    <p:sldId id="287" r:id="rId13"/>
    <p:sldId id="288" r:id="rId14"/>
    <p:sldId id="289" r:id="rId15"/>
    <p:sldId id="312" r:id="rId16"/>
    <p:sldId id="313" r:id="rId17"/>
    <p:sldId id="314" r:id="rId18"/>
    <p:sldId id="258" r:id="rId19"/>
    <p:sldId id="260" r:id="rId20"/>
    <p:sldId id="300" r:id="rId21"/>
    <p:sldId id="301" r:id="rId22"/>
    <p:sldId id="302" r:id="rId23"/>
    <p:sldId id="261" r:id="rId24"/>
    <p:sldId id="262" r:id="rId25"/>
    <p:sldId id="264" r:id="rId26"/>
    <p:sldId id="265" r:id="rId27"/>
    <p:sldId id="315" r:id="rId28"/>
    <p:sldId id="311" r:id="rId29"/>
    <p:sldId id="266" r:id="rId30"/>
    <p:sldId id="277" r:id="rId31"/>
    <p:sldId id="278" r:id="rId32"/>
    <p:sldId id="267" r:id="rId33"/>
    <p:sldId id="271" r:id="rId34"/>
    <p:sldId id="272" r:id="rId35"/>
    <p:sldId id="268" r:id="rId36"/>
    <p:sldId id="270" r:id="rId37"/>
    <p:sldId id="304" r:id="rId38"/>
    <p:sldId id="305" r:id="rId39"/>
    <p:sldId id="306" r:id="rId40"/>
    <p:sldId id="303" r:id="rId41"/>
    <p:sldId id="307" r:id="rId42"/>
    <p:sldId id="273" r:id="rId43"/>
    <p:sldId id="310" r:id="rId44"/>
    <p:sldId id="274" r:id="rId45"/>
    <p:sldId id="275" r:id="rId46"/>
    <p:sldId id="276" r:id="rId47"/>
    <p:sldId id="279" r:id="rId48"/>
    <p:sldId id="290" r:id="rId49"/>
    <p:sldId id="291" r:id="rId50"/>
    <p:sldId id="292" r:id="rId51"/>
    <p:sldId id="293" r:id="rId52"/>
    <p:sldId id="294" r:id="rId53"/>
    <p:sldId id="295" r:id="rId54"/>
    <p:sldId id="296" r:id="rId55"/>
    <p:sldId id="298" r:id="rId56"/>
    <p:sldId id="316" r:id="rId57"/>
    <p:sldId id="299" r:id="rId58"/>
  </p:sldIdLst>
  <p:sldSz cx="9144000" cy="5143500" type="screen16x9"/>
  <p:notesSz cx="6858000" cy="9144000"/>
  <p:embeddedFontLst>
    <p:embeddedFont>
      <p:font typeface="Cambria Math" panose="02040503050406030204" pitchFamily="18" charset="0"/>
      <p:regular r:id="rId60"/>
    </p:embeddedFont>
    <p:embeddedFont>
      <p:font typeface="Roboto Mono" panose="02000000000000000000" pitchFamily="2" charset="0"/>
      <p:regular r:id="rId61"/>
      <p:bold r:id="rId62"/>
      <p:italic r:id="rId63"/>
      <p:boldItalic r:id="rId64"/>
    </p:embeddedFont>
    <p:embeddedFont>
      <p:font typeface="Volkhov" panose="02000503000000020004"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9"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73A"/>
    <a:srgbClr val="16283A"/>
    <a:srgbClr val="1BD1B3"/>
    <a:srgbClr val="AFFFF1"/>
    <a:srgbClr val="DAEAF6"/>
    <a:srgbClr val="007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00"/>
    <p:restoredTop sz="95046"/>
  </p:normalViewPr>
  <p:slideViewPr>
    <p:cSldViewPr snapToGrid="0">
      <p:cViewPr varScale="1">
        <p:scale>
          <a:sx n="90" d="100"/>
          <a:sy n="90" d="100"/>
        </p:scale>
        <p:origin x="200" y="856"/>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4838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380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6576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8364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18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8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14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004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3798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60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1452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4737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8530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829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5188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8220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7774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226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5257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554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32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056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6109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With three trials, if participants have two options on every trial, then there are actually only 8 possible patterns of behavior that we could observe. And so we’re never going to have much evidence in favor of any particular set of learning computations over any other possible computations. So we need to make sure that our model-fitting results can actually provide us with information about the algorithms participants may have used to make their choices.</a:t>
            </a:r>
            <a:endParaRPr dirty="0"/>
          </a:p>
        </p:txBody>
      </p:sp>
    </p:spTree>
    <p:extLst>
      <p:ext uri="{BB962C8B-B14F-4D97-AF65-F5344CB8AC3E}">
        <p14:creationId xmlns:p14="http://schemas.microsoft.com/office/powerpoint/2010/main" val="1482517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6043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172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8467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3665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5708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474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5137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02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0233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308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03398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2927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20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19527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6640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0161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2542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6277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86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9663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41860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5558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211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1745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07438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8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482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427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8319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80e2ae2f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b80e2ae2f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741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0.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70.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38200" y="1286438"/>
            <a:ext cx="7350760" cy="95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sz="4000" b="1" dirty="0">
                <a:solidFill>
                  <a:srgbClr val="1FD0B3"/>
                </a:solidFill>
                <a:latin typeface="Volkhov"/>
                <a:ea typeface="Volkhov"/>
                <a:cs typeface="Volkhov"/>
                <a:sym typeface="Volkhov"/>
              </a:rPr>
              <a:t>Model selection, comparison, and validation</a:t>
            </a:r>
            <a:endParaRPr sz="40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301CA878-1958-0047-B087-DFA8A29BE293}"/>
              </a:ext>
            </a:extLst>
          </p:cNvPr>
          <p:cNvSpPr txBox="1"/>
          <p:nvPr/>
        </p:nvSpPr>
        <p:spPr>
          <a:xfrm>
            <a:off x="838200" y="4268191"/>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Kate Nussenbaum | </a:t>
            </a:r>
            <a:r>
              <a:rPr lang="en" sz="1100" dirty="0" err="1">
                <a:solidFill>
                  <a:srgbClr val="B0FEF1"/>
                </a:solidFill>
                <a:latin typeface="Roboto Mono"/>
                <a:ea typeface="Roboto Mono"/>
                <a:cs typeface="Roboto Mono"/>
                <a:sym typeface="Roboto Mono"/>
              </a:rPr>
              <a:t>Vasilisa</a:t>
            </a:r>
            <a:r>
              <a:rPr lang="en" sz="1100" dirty="0">
                <a:solidFill>
                  <a:srgbClr val="B0FEF1"/>
                </a:solidFill>
                <a:latin typeface="Roboto Mono"/>
                <a:ea typeface="Roboto Mono"/>
                <a:cs typeface="Roboto Mono"/>
                <a:sym typeface="Roboto Mono"/>
              </a:rPr>
              <a:t> </a:t>
            </a:r>
            <a:r>
              <a:rPr lang="en" sz="1100" dirty="0" err="1">
                <a:solidFill>
                  <a:srgbClr val="B0FEF1"/>
                </a:solidFill>
                <a:latin typeface="Roboto Mono"/>
                <a:ea typeface="Roboto Mono"/>
                <a:cs typeface="Roboto Mono"/>
                <a:sym typeface="Roboto Mono"/>
              </a:rPr>
              <a:t>Skvortsova</a:t>
            </a:r>
            <a:r>
              <a:rPr lang="en" sz="1100" dirty="0">
                <a:solidFill>
                  <a:srgbClr val="B0FEF1"/>
                </a:solidFill>
                <a:latin typeface="Roboto Mono"/>
                <a:ea typeface="Roboto Mono"/>
                <a:cs typeface="Roboto Mono"/>
                <a:sym typeface="Roboto Mono"/>
              </a:rPr>
              <a:t> | Johanna </a:t>
            </a:r>
            <a:r>
              <a:rPr lang="en" sz="1100" dirty="0" err="1">
                <a:solidFill>
                  <a:srgbClr val="B0FEF1"/>
                </a:solidFill>
                <a:latin typeface="Roboto Mono"/>
                <a:ea typeface="Roboto Mono"/>
                <a:cs typeface="Roboto Mono"/>
                <a:sym typeface="Roboto Mono"/>
              </a:rPr>
              <a:t>Habicht</a:t>
            </a:r>
            <a:endParaRPr dirty="0">
              <a:solidFill>
                <a:srgbClr val="B0FEF1"/>
              </a:solidFill>
            </a:endParaRPr>
          </a:p>
        </p:txBody>
      </p:sp>
    </p:spTree>
    <p:extLst>
      <p:ext uri="{BB962C8B-B14F-4D97-AF65-F5344CB8AC3E}">
        <p14:creationId xmlns:p14="http://schemas.microsoft.com/office/powerpoint/2010/main" val="229904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spTree>
    <p:extLst>
      <p:ext uri="{BB962C8B-B14F-4D97-AF65-F5344CB8AC3E}">
        <p14:creationId xmlns:p14="http://schemas.microsoft.com/office/powerpoint/2010/main" val="14984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5" name="alpha0.5_100trials.png" descr="alpha0.5_100trials.png">
            <a:extLst>
              <a:ext uri="{FF2B5EF4-FFF2-40B4-BE49-F238E27FC236}">
                <a16:creationId xmlns:a16="http://schemas.microsoft.com/office/drawing/2014/main" id="{7390239D-8558-E942-989E-29C550B112B7}"/>
              </a:ext>
            </a:extLst>
          </p:cNvPr>
          <p:cNvPicPr>
            <a:picLocks noChangeAspect="1"/>
          </p:cNvPicPr>
          <p:nvPr/>
        </p:nvPicPr>
        <p:blipFill>
          <a:blip r:embed="rId8"/>
          <a:srcRect l="5498" t="15285" r="6681" b="11613"/>
          <a:stretch>
            <a:fillRect/>
          </a:stretch>
        </p:blipFill>
        <p:spPr>
          <a:xfrm>
            <a:off x="1862180" y="2120500"/>
            <a:ext cx="5559038" cy="2776361"/>
          </a:xfrm>
          <a:prstGeom prst="rect">
            <a:avLst/>
          </a:prstGeom>
          <a:ln w="12700">
            <a:miter lim="400000"/>
          </a:ln>
        </p:spPr>
      </p:pic>
      <p:pic>
        <p:nvPicPr>
          <p:cNvPr id="11" name="Oval Oval" descr="Oval Oval">
            <a:extLst>
              <a:ext uri="{FF2B5EF4-FFF2-40B4-BE49-F238E27FC236}">
                <a16:creationId xmlns:a16="http://schemas.microsoft.com/office/drawing/2014/main" id="{A0ACE948-811C-EE43-92B2-B4D26F38DB0B}"/>
              </a:ext>
            </a:extLst>
          </p:cNvPr>
          <p:cNvPicPr>
            <a:picLocks/>
          </p:cNvPicPr>
          <p:nvPr/>
        </p:nvPicPr>
        <p:blipFill>
          <a:blip r:embed="rId9"/>
          <a:stretch>
            <a:fillRect/>
          </a:stretch>
        </p:blipFill>
        <p:spPr>
          <a:xfrm>
            <a:off x="3333243" y="2348700"/>
            <a:ext cx="983214" cy="1371601"/>
          </a:xfrm>
          <a:prstGeom prst="rect">
            <a:avLst/>
          </a:prstGeom>
          <a:effectLst>
            <a:outerShdw blurRad="38100" dist="23000" dir="5400000" rotWithShape="0">
              <a:srgbClr val="000000">
                <a:alpha val="35000"/>
              </a:srgbClr>
            </a:outerShdw>
          </a:effectLst>
        </p:spPr>
      </p:pic>
      <p:pic>
        <p:nvPicPr>
          <p:cNvPr id="13" name="Oval Oval" descr="Oval Oval">
            <a:extLst>
              <a:ext uri="{FF2B5EF4-FFF2-40B4-BE49-F238E27FC236}">
                <a16:creationId xmlns:a16="http://schemas.microsoft.com/office/drawing/2014/main" id="{B2F208CD-F780-094A-B526-6435571E3210}"/>
              </a:ext>
            </a:extLst>
          </p:cNvPr>
          <p:cNvPicPr>
            <a:picLocks/>
          </p:cNvPicPr>
          <p:nvPr/>
        </p:nvPicPr>
        <p:blipFill>
          <a:blip r:embed="rId10"/>
          <a:stretch>
            <a:fillRect/>
          </a:stretch>
        </p:blipFill>
        <p:spPr>
          <a:xfrm>
            <a:off x="6309393" y="2956764"/>
            <a:ext cx="1111826" cy="839117"/>
          </a:xfrm>
          <a:prstGeom prst="rect">
            <a:avLst/>
          </a:prstGeom>
          <a:effectLst>
            <a:outerShdw blurRad="38100" dist="23000" dir="5400000" rotWithShape="0">
              <a:srgbClr val="000000">
                <a:alpha val="35000"/>
              </a:srgbClr>
            </a:outerShdw>
          </a:effectLst>
        </p:spPr>
      </p:pic>
    </p:spTree>
    <p:extLst>
      <p:ext uri="{BB962C8B-B14F-4D97-AF65-F5344CB8AC3E}">
        <p14:creationId xmlns:p14="http://schemas.microsoft.com/office/powerpoint/2010/main" val="300543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73;gb80e2ae2f7_1_19">
                <a:extLst>
                  <a:ext uri="{FF2B5EF4-FFF2-40B4-BE49-F238E27FC236}">
                    <a16:creationId xmlns:a16="http://schemas.microsoft.com/office/drawing/2014/main" id="{A5E19F54-40C0-AC4C-9B37-56A993F931E5}"/>
                  </a:ext>
                </a:extLst>
              </p:cNvPr>
              <p:cNvSpPr txBox="1"/>
              <p:nvPr/>
            </p:nvSpPr>
            <p:spPr>
              <a:xfrm>
                <a:off x="845505" y="2170883"/>
                <a:ext cx="8157638" cy="79636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t>Recovery shows problem with high values of the softmax inverse temperature: </a:t>
                </a:r>
                <a14:m>
                  <m:oMath xmlns:m="http://schemas.openxmlformats.org/officeDocument/2006/math">
                    <m:r>
                      <a:rPr sz="2500" i="1">
                        <a:solidFill>
                          <a:srgbClr val="B0FEF1"/>
                        </a:solidFill>
                        <a:latin typeface="Cambria Math" panose="02040503050406030204" pitchFamily="18" charset="0"/>
                      </a:rPr>
                      <m:t>↑</m:t>
                    </m:r>
                    <m:r>
                      <a:rPr sz="2500" i="1">
                        <a:solidFill>
                          <a:srgbClr val="B0FEF1"/>
                        </a:solidFill>
                        <a:latin typeface="Cambria Math" panose="02040503050406030204" pitchFamily="18" charset="0"/>
                      </a:rPr>
                      <m:t>𝜏</m:t>
                    </m:r>
                    <m:r>
                      <a:rPr sz="2500" i="1">
                        <a:solidFill>
                          <a:srgbClr val="B0FEF1"/>
                        </a:solidFill>
                        <a:latin typeface="Cambria Math" panose="02040503050406030204" pitchFamily="18" charset="0"/>
                      </a:rPr>
                      <m:t>→</m:t>
                    </m:r>
                  </m:oMath>
                </a14:m>
                <a:r>
                  <a:t>more exploration </a:t>
                </a:r>
                <a14:m>
                  <m:oMath xmlns:m="http://schemas.openxmlformats.org/officeDocument/2006/math">
                    <m:r>
                      <a:rPr sz="2600" i="1">
                        <a:solidFill>
                          <a:srgbClr val="B0FEF1"/>
                        </a:solidFill>
                        <a:latin typeface="Cambria Math" panose="02040503050406030204" pitchFamily="18" charset="0"/>
                      </a:rPr>
                      <m:t>→</m:t>
                    </m:r>
                  </m:oMath>
                </a14:m>
                <a:r>
                  <a:t> less stable estimates   </a:t>
                </a:r>
              </a:p>
            </p:txBody>
          </p:sp>
        </mc:Choice>
        <mc:Fallback xmlns="">
          <p:sp>
            <p:nvSpPr>
              <p:cNvPr id="16" name="Google Shape;73;gb80e2ae2f7_1_19">
                <a:extLst>
                  <a:ext uri="{FF2B5EF4-FFF2-40B4-BE49-F238E27FC236}">
                    <a16:creationId xmlns:a16="http://schemas.microsoft.com/office/drawing/2014/main" id="{A5E19F54-40C0-AC4C-9B37-56A993F931E5}"/>
                  </a:ext>
                </a:extLst>
              </p:cNvPr>
              <p:cNvSpPr txBox="1">
                <a:spLocks noRot="1" noChangeAspect="1" noMove="1" noResize="1" noEditPoints="1" noAdjustHandles="1" noChangeArrowheads="1" noChangeShapeType="1" noTextEdit="1"/>
              </p:cNvSpPr>
              <p:nvPr/>
            </p:nvSpPr>
            <p:spPr>
              <a:xfrm>
                <a:off x="845505" y="2170883"/>
                <a:ext cx="8157638" cy="796364"/>
              </a:xfrm>
              <a:prstGeom prst="rect">
                <a:avLst/>
              </a:prstGeom>
              <a:blipFill>
                <a:blip r:embed="rId8"/>
                <a:stretch>
                  <a:fillRect b="-1718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7" name="Google Shape;73;gb80e2ae2f7_1_19">
            <a:extLst>
              <a:ext uri="{FF2B5EF4-FFF2-40B4-BE49-F238E27FC236}">
                <a16:creationId xmlns:a16="http://schemas.microsoft.com/office/drawing/2014/main" id="{281A07C9-11BC-794D-919F-CBC3637B3970}"/>
              </a:ext>
            </a:extLst>
          </p:cNvPr>
          <p:cNvSpPr txBox="1"/>
          <p:nvPr/>
        </p:nvSpPr>
        <p:spPr>
          <a:xfrm>
            <a:off x="834396" y="3020440"/>
            <a:ext cx="6951300"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lvl1pPr>
          </a:lstStyle>
          <a:p>
            <a:r>
              <a:rPr dirty="0"/>
              <a:t>True values for both parameters might be overestimated</a:t>
            </a:r>
          </a:p>
        </p:txBody>
      </p:sp>
      <mc:AlternateContent xmlns:mc="http://schemas.openxmlformats.org/markup-compatibility/2006" xmlns:a14="http://schemas.microsoft.com/office/drawing/2010/main">
        <mc:Choice Requires="a14">
          <p:sp>
            <p:nvSpPr>
              <p:cNvPr id="18" name="Google Shape;73;gb80e2ae2f7_1_19">
                <a:extLst>
                  <a:ext uri="{FF2B5EF4-FFF2-40B4-BE49-F238E27FC236}">
                    <a16:creationId xmlns:a16="http://schemas.microsoft.com/office/drawing/2014/main" id="{1F08D446-EBC9-C34B-8809-92CFC9CE1E25}"/>
                  </a:ext>
                </a:extLst>
              </p:cNvPr>
              <p:cNvSpPr txBox="1"/>
              <p:nvPr/>
            </p:nvSpPr>
            <p:spPr>
              <a:xfrm>
                <a:off x="845505" y="3718503"/>
                <a:ext cx="6951300" cy="47505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b="1">
                    <a:solidFill>
                      <a:srgbClr val="B0FEF1"/>
                    </a:solidFill>
                    <a:latin typeface="Volkhov"/>
                    <a:ea typeface="Volkhov"/>
                    <a:cs typeface="Volkhov"/>
                    <a:sym typeface="Volkhov"/>
                  </a:defRPr>
                </a:pPr>
                <a:r>
                  <a:rPr dirty="0"/>
                  <a:t>Try: increase the number of trials: </a:t>
                </a:r>
                <a14:m>
                  <m:oMath xmlns:m="http://schemas.openxmlformats.org/officeDocument/2006/math">
                    <m:r>
                      <a:rPr sz="2300" i="1">
                        <a:solidFill>
                          <a:srgbClr val="B0FEF1"/>
                        </a:solidFill>
                        <a:latin typeface="Cambria Math" panose="02040503050406030204" pitchFamily="18" charset="0"/>
                      </a:rPr>
                      <m:t>100→300</m:t>
                    </m:r>
                  </m:oMath>
                </a14:m>
                <a:endParaRPr dirty="0"/>
              </a:p>
            </p:txBody>
          </p:sp>
        </mc:Choice>
        <mc:Fallback xmlns="">
          <p:sp>
            <p:nvSpPr>
              <p:cNvPr id="18" name="Google Shape;73;gb80e2ae2f7_1_19">
                <a:extLst>
                  <a:ext uri="{FF2B5EF4-FFF2-40B4-BE49-F238E27FC236}">
                    <a16:creationId xmlns:a16="http://schemas.microsoft.com/office/drawing/2014/main" id="{1F08D446-EBC9-C34B-8809-92CFC9CE1E25}"/>
                  </a:ext>
                </a:extLst>
              </p:cNvPr>
              <p:cNvSpPr txBox="1">
                <a:spLocks noRot="1" noChangeAspect="1" noMove="1" noResize="1" noEditPoints="1" noAdjustHandles="1" noChangeArrowheads="1" noChangeShapeType="1" noTextEdit="1"/>
              </p:cNvSpPr>
              <p:nvPr/>
            </p:nvSpPr>
            <p:spPr>
              <a:xfrm>
                <a:off x="845505" y="3718503"/>
                <a:ext cx="6951300" cy="475054"/>
              </a:xfrm>
              <a:prstGeom prst="rect">
                <a:avLst/>
              </a:prstGeom>
              <a:blipFill>
                <a:blip r:embed="rId9"/>
                <a:stretch>
                  <a:fillRect b="-2894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233160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xmlns:a14="http://schemas.microsoft.com/office/drawing/2010/main">
        <mc:Choice Requires="a14">
          <p:sp>
            <p:nvSpPr>
              <p:cNvPr id="14" name="Google Shape;73;gb80e2ae2f7_1_19">
                <a:extLst>
                  <a:ext uri="{FF2B5EF4-FFF2-40B4-BE49-F238E27FC236}">
                    <a16:creationId xmlns:a16="http://schemas.microsoft.com/office/drawing/2014/main" id="{F71551FB-6BEC-8D4B-915A-FD196EA1CBBD}"/>
                  </a:ext>
                </a:extLst>
              </p:cNvPr>
              <p:cNvSpPr txBox="1"/>
              <p:nvPr/>
            </p:nvSpPr>
            <p:spPr>
              <a:xfrm>
                <a:off x="905475" y="1213893"/>
                <a:ext cx="7620979" cy="8109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For </a:t>
                </a:r>
                <a:r>
                  <a:rPr dirty="0" err="1"/>
                  <a:t>softmax</a:t>
                </a:r>
                <a:r>
                  <a:rPr dirty="0"/>
                  <a:t> temperature </a:t>
                </a:r>
                <a14:m>
                  <m:oMath xmlns:m="http://schemas.openxmlformats.org/officeDocument/2006/math">
                    <m:r>
                      <a:rPr sz="2150" i="1">
                        <a:solidFill>
                          <a:srgbClr val="1BD1B3"/>
                        </a:solidFill>
                        <a:latin typeface="Cambria Math" panose="02040503050406030204" pitchFamily="18" charset="0"/>
                      </a:rPr>
                      <m:t>𝜏</m:t>
                    </m:r>
                  </m:oMath>
                </a14:m>
                <a:r>
                  <a:rPr dirty="0"/>
                  <a:t> </a:t>
                </a:r>
              </a:p>
              <a:p>
                <a:pPr>
                  <a:lnSpc>
                    <a:spcPct val="115000"/>
                  </a:lnSpc>
                  <a:defRPr sz="1800">
                    <a:solidFill>
                      <a:srgbClr val="1BD1B3"/>
                    </a:solidFill>
                    <a:latin typeface="Volkhov"/>
                    <a:ea typeface="Volkhov"/>
                    <a:cs typeface="Volkhov"/>
                    <a:sym typeface="Volkhov"/>
                  </a:defRPr>
                </a:pPr>
                <a:r>
                  <a:rPr dirty="0"/>
                  <a:t>Simulate  </a:t>
                </a:r>
                <a14:m>
                  <m:oMath xmlns:m="http://schemas.openxmlformats.org/officeDocument/2006/math">
                    <m:r>
                      <a:rPr sz="2150" i="1">
                        <a:solidFill>
                          <a:srgbClr val="1BD1B3"/>
                        </a:solidFill>
                        <a:latin typeface="Cambria Math" panose="02040503050406030204" pitchFamily="18" charset="0"/>
                      </a:rPr>
                      <m:t>𝜏</m:t>
                    </m:r>
                    <m:r>
                      <a:rPr sz="2150" i="1">
                        <a:solidFill>
                          <a:srgbClr val="1BD1B3"/>
                        </a:solidFill>
                        <a:latin typeface="Cambria Math" panose="02040503050406030204" pitchFamily="18" charset="0"/>
                      </a:rPr>
                      <m:t>∈</m:t>
                    </m:r>
                  </m:oMath>
                </a14:m>
                <a:r>
                  <a:rPr dirty="0"/>
                  <a:t> [0.1, 1]  and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p:txBody>
          </p:sp>
        </mc:Choice>
        <mc:Fallback xmlns="">
          <p:sp>
            <p:nvSpPr>
              <p:cNvPr id="14" name="Google Shape;73;gb80e2ae2f7_1_19">
                <a:extLst>
                  <a:ext uri="{FF2B5EF4-FFF2-40B4-BE49-F238E27FC236}">
                    <a16:creationId xmlns:a16="http://schemas.microsoft.com/office/drawing/2014/main" id="{F71551FB-6BEC-8D4B-915A-FD196EA1CBBD}"/>
                  </a:ext>
                </a:extLst>
              </p:cNvPr>
              <p:cNvSpPr txBox="1">
                <a:spLocks noRot="1" noChangeAspect="1" noMove="1" noResize="1" noEditPoints="1" noAdjustHandles="1" noChangeArrowheads="1" noChangeShapeType="1" noTextEdit="1"/>
              </p:cNvSpPr>
              <p:nvPr/>
            </p:nvSpPr>
            <p:spPr>
              <a:xfrm>
                <a:off x="905475" y="1213893"/>
                <a:ext cx="7620979" cy="810949"/>
              </a:xfrm>
              <a:prstGeom prst="rect">
                <a:avLst/>
              </a:prstGeom>
              <a:blipFill>
                <a:blip r:embed="rId7"/>
                <a:stretch>
                  <a:fillRect l="-499" b="-1587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13" name="alpha0.5_300trials.png" descr="alpha0.5_300trials.png">
            <a:extLst>
              <a:ext uri="{FF2B5EF4-FFF2-40B4-BE49-F238E27FC236}">
                <a16:creationId xmlns:a16="http://schemas.microsoft.com/office/drawing/2014/main" id="{199BBCA6-4D40-4748-A978-2980D9997A69}"/>
              </a:ext>
            </a:extLst>
          </p:cNvPr>
          <p:cNvPicPr>
            <a:picLocks noChangeAspect="1"/>
          </p:cNvPicPr>
          <p:nvPr/>
        </p:nvPicPr>
        <p:blipFill>
          <a:blip r:embed="rId8"/>
          <a:srcRect l="5402" t="15370" r="7205" b="11966"/>
          <a:stretch>
            <a:fillRect/>
          </a:stretch>
        </p:blipFill>
        <p:spPr>
          <a:xfrm>
            <a:off x="1857273" y="2140140"/>
            <a:ext cx="5550692" cy="2769100"/>
          </a:xfrm>
          <a:prstGeom prst="rect">
            <a:avLst/>
          </a:prstGeom>
          <a:ln w="12700">
            <a:miter lim="400000"/>
          </a:ln>
        </p:spPr>
      </p:pic>
    </p:spTree>
    <p:extLst>
      <p:ext uri="{BB962C8B-B14F-4D97-AF65-F5344CB8AC3E}">
        <p14:creationId xmlns:p14="http://schemas.microsoft.com/office/powerpoint/2010/main" val="15845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0;gb80e2ae2f7_1_19">
            <a:extLst>
              <a:ext uri="{FF2B5EF4-FFF2-40B4-BE49-F238E27FC236}">
                <a16:creationId xmlns:a16="http://schemas.microsoft.com/office/drawing/2014/main" id="{1B780880-C4BE-B04A-B080-A9390FAE37C5}"/>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What is “good” recoverability?</a:t>
            </a:r>
          </a:p>
        </p:txBody>
      </p:sp>
      <p:sp>
        <p:nvSpPr>
          <p:cNvPr id="16" name="Google Shape;73;gb80e2ae2f7_1_19">
            <a:extLst>
              <a:ext uri="{FF2B5EF4-FFF2-40B4-BE49-F238E27FC236}">
                <a16:creationId xmlns:a16="http://schemas.microsoft.com/office/drawing/2014/main" id="{C2A22BE1-45FB-8342-ABE4-DC6B6D77C5D8}"/>
              </a:ext>
            </a:extLst>
          </p:cNvPr>
          <p:cNvSpPr txBox="1"/>
          <p:nvPr/>
        </p:nvSpPr>
        <p:spPr>
          <a:xfrm>
            <a:off x="902340" y="1500672"/>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No hard rule or accepted values</a:t>
            </a:r>
          </a:p>
        </p:txBody>
      </p:sp>
      <p:sp>
        <p:nvSpPr>
          <p:cNvPr id="17" name="Google Shape;73;gb80e2ae2f7_1_19">
            <a:extLst>
              <a:ext uri="{FF2B5EF4-FFF2-40B4-BE49-F238E27FC236}">
                <a16:creationId xmlns:a16="http://schemas.microsoft.com/office/drawing/2014/main" id="{B7963065-4C2B-EB4C-AC23-A19812300353}"/>
              </a:ext>
            </a:extLst>
          </p:cNvPr>
          <p:cNvSpPr txBox="1"/>
          <p:nvPr/>
        </p:nvSpPr>
        <p:spPr>
          <a:xfrm>
            <a:off x="902340" y="2066455"/>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Experimental design and nature of the data: example laboratory well-controlled study vs. online experiment with much noisier data</a:t>
            </a:r>
          </a:p>
        </p:txBody>
      </p:sp>
      <p:sp>
        <p:nvSpPr>
          <p:cNvPr id="18" name="Google Shape;73;gb80e2ae2f7_1_19">
            <a:extLst>
              <a:ext uri="{FF2B5EF4-FFF2-40B4-BE49-F238E27FC236}">
                <a16:creationId xmlns:a16="http://schemas.microsoft.com/office/drawing/2014/main" id="{0941A9FC-CB5D-6B43-B238-618182853F74}"/>
              </a:ext>
            </a:extLst>
          </p:cNvPr>
          <p:cNvSpPr txBox="1"/>
          <p:nvPr/>
        </p:nvSpPr>
        <p:spPr>
          <a:xfrm>
            <a:off x="902340" y="3095349"/>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dirty="0"/>
              <a:t>Simulations help setting a benchmark &amp; </a:t>
            </a:r>
            <a:r>
              <a:rPr dirty="0" err="1"/>
              <a:t>optimise</a:t>
            </a:r>
            <a:r>
              <a:rPr dirty="0"/>
              <a:t> the design </a:t>
            </a:r>
          </a:p>
        </p:txBody>
      </p:sp>
      <p:sp>
        <p:nvSpPr>
          <p:cNvPr id="19" name="Google Shape;73;gb80e2ae2f7_1_19">
            <a:extLst>
              <a:ext uri="{FF2B5EF4-FFF2-40B4-BE49-F238E27FC236}">
                <a16:creationId xmlns:a16="http://schemas.microsoft.com/office/drawing/2014/main" id="{0271D6BF-BE5C-5145-89D9-7DB011300905}"/>
              </a:ext>
            </a:extLst>
          </p:cNvPr>
          <p:cNvSpPr txBox="1"/>
          <p:nvPr/>
        </p:nvSpPr>
        <p:spPr>
          <a:xfrm>
            <a:off x="2003897" y="3601912"/>
            <a:ext cx="7785921" cy="783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number of trials </a:t>
            </a:r>
          </a:p>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dirty="0"/>
              <a:t>Vary parameter ranges </a:t>
            </a:r>
          </a:p>
        </p:txBody>
      </p:sp>
    </p:spTree>
    <p:extLst>
      <p:ext uri="{BB962C8B-B14F-4D97-AF65-F5344CB8AC3E}">
        <p14:creationId xmlns:p14="http://schemas.microsoft.com/office/powerpoint/2010/main" val="427777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a:t>
            </a:r>
          </a:p>
          <a:p>
            <a:pPr marL="457200" lvl="6" indent="-323850">
              <a:lnSpc>
                <a:spcPct val="115000"/>
              </a:lnSpc>
              <a:buClr>
                <a:srgbClr val="1FD0B3"/>
              </a:buClr>
              <a:buSzPts val="1500"/>
              <a:buFont typeface="Volkhov"/>
              <a:buChar char="➔"/>
            </a:pP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0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5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817232"/>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recovery</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763699" y="1462261"/>
            <a:ext cx="6951300" cy="2733026"/>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Questions about cognition (and developmental change in cognitive processes) can be addressed through examining </a:t>
            </a:r>
            <a:r>
              <a:rPr lang="en-US" sz="1800" b="1" dirty="0">
                <a:solidFill>
                  <a:srgbClr val="1BD1B3"/>
                </a:solidFill>
                <a:latin typeface="Volkhov"/>
                <a:ea typeface="Volkhov"/>
                <a:cs typeface="Volkhov"/>
                <a:sym typeface="Volkhov"/>
              </a:rPr>
              <a:t>parameter estimates </a:t>
            </a:r>
            <a:r>
              <a:rPr lang="en-US" sz="1800" dirty="0">
                <a:solidFill>
                  <a:srgbClr val="B0FEF1"/>
                </a:solidFill>
                <a:latin typeface="Volkhov"/>
                <a:ea typeface="Volkhov"/>
                <a:cs typeface="Volkhov"/>
                <a:sym typeface="Volkhov"/>
              </a:rPr>
              <a:t>from a single model and/or by </a:t>
            </a:r>
            <a:r>
              <a:rPr lang="en-US" sz="1800" b="1" dirty="0">
                <a:solidFill>
                  <a:srgbClr val="1BD1B3"/>
                </a:solidFill>
                <a:latin typeface="Volkhov"/>
                <a:ea typeface="Volkhov"/>
                <a:cs typeface="Volkhov"/>
                <a:sym typeface="Volkhov"/>
              </a:rPr>
              <a:t>comparing </a:t>
            </a:r>
            <a:r>
              <a:rPr lang="en-US" sz="1800" b="1" i="1" dirty="0">
                <a:solidFill>
                  <a:srgbClr val="1BD1B3"/>
                </a:solidFill>
                <a:latin typeface="Volkhov"/>
                <a:ea typeface="Volkhov"/>
                <a:cs typeface="Volkhov"/>
                <a:sym typeface="Volkhov"/>
              </a:rPr>
              <a:t>different</a:t>
            </a:r>
            <a:r>
              <a:rPr lang="en-US" sz="1800" b="1" dirty="0">
                <a:solidFill>
                  <a:srgbClr val="1BD1B3"/>
                </a:solidFill>
                <a:latin typeface="Volkhov"/>
                <a:ea typeface="Volkhov"/>
                <a:cs typeface="Volkhov"/>
                <a:sym typeface="Volkhov"/>
              </a:rPr>
              <a:t> models.</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1BD1B3"/>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chemeClr val="accent5">
                    <a:lumMod val="20000"/>
                    <a:lumOff val="80000"/>
                  </a:schemeClr>
                </a:solidFill>
                <a:latin typeface="Volkhov"/>
                <a:ea typeface="Volkhov"/>
                <a:cs typeface="Volkhov"/>
                <a:sym typeface="Volkhov"/>
              </a:rPr>
              <a:t>In the domain of reinforcement learning, different models typically formalize different </a:t>
            </a:r>
            <a:r>
              <a:rPr lang="en-US" sz="1800" b="1" dirty="0">
                <a:solidFill>
                  <a:srgbClr val="1BD1B3"/>
                </a:solidFill>
                <a:latin typeface="Volkhov"/>
                <a:ea typeface="Volkhov"/>
                <a:cs typeface="Volkhov"/>
                <a:sym typeface="Volkhov"/>
              </a:rPr>
              <a:t>value-updating processes</a:t>
            </a:r>
            <a:r>
              <a:rPr lang="en-US" sz="1800" dirty="0">
                <a:solidFill>
                  <a:schemeClr val="accent5">
                    <a:lumMod val="20000"/>
                    <a:lumOff val="80000"/>
                  </a:schemeClr>
                </a:solidFill>
                <a:latin typeface="Volkhov"/>
                <a:ea typeface="Volkhov"/>
                <a:cs typeface="Volkhov"/>
                <a:sym typeface="Volkhov"/>
              </a:rPr>
              <a:t> or </a:t>
            </a:r>
            <a:r>
              <a:rPr lang="en-US" sz="1800" b="1" dirty="0">
                <a:solidFill>
                  <a:srgbClr val="1BD1B3"/>
                </a:solidFill>
                <a:latin typeface="Volkhov"/>
                <a:ea typeface="Volkhov"/>
                <a:cs typeface="Volkhov"/>
                <a:sym typeface="Volkhov"/>
              </a:rPr>
              <a:t>choice functions</a:t>
            </a:r>
            <a:r>
              <a:rPr lang="en-US" sz="1800" dirty="0">
                <a:solidFill>
                  <a:schemeClr val="accent5">
                    <a:lumMod val="20000"/>
                    <a:lumOff val="80000"/>
                  </a:schemeClr>
                </a:solidFill>
                <a:latin typeface="Volkhov"/>
                <a:ea typeface="Volkhov"/>
                <a:cs typeface="Volkhov"/>
                <a:sym typeface="Volkhov"/>
              </a:rPr>
              <a:t>.</a:t>
            </a: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18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 behavior?</a:t>
            </a:r>
            <a:endParaRPr sz="2500" b="1" dirty="0">
              <a:solidFill>
                <a:srgbClr val="1FD0B3"/>
              </a:solidFill>
              <a:latin typeface="Volkhov"/>
              <a:ea typeface="Volkhov"/>
              <a:cs typeface="Volkhov"/>
              <a:sym typeface="Volkhov"/>
            </a:endParaRPr>
          </a:p>
        </p:txBody>
      </p:sp>
      <p:sp>
        <p:nvSpPr>
          <p:cNvPr id="71" name="Google Shape;71;gb80e2ae2f7_1_19"/>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73" name="Google Shape;73;gb80e2ae2f7_1_19"/>
          <p:cNvSpPr txBox="1"/>
          <p:nvPr/>
        </p:nvSpPr>
        <p:spPr>
          <a:xfrm>
            <a:off x="817777" y="1865874"/>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endParaRPr lang="en-US" sz="1800"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if there are multiple plausible models of</a:t>
            </a:r>
            <a:r>
              <a:rPr lang="en" sz="2500" b="1" dirty="0">
                <a:solidFill>
                  <a:srgbClr val="1BD1B3"/>
                </a:solidFill>
                <a:latin typeface="Volkhov"/>
                <a:ea typeface="Volkhov"/>
                <a:cs typeface="Volkhov"/>
                <a:sym typeface="Volkhov"/>
              </a:rPr>
              <a:t> behavior</a:t>
            </a:r>
            <a:r>
              <a:rPr lang="en" sz="2500" b="1" dirty="0">
                <a:solidFill>
                  <a:srgbClr val="1FD0B3"/>
                </a:solidFill>
                <a:latin typeface="Volkhov"/>
                <a:ea typeface="Volkhov"/>
                <a:cs typeface="Volkhov"/>
                <a:sym typeface="Volkhov"/>
              </a:rPr>
              <a:t>?</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817777" y="1865874"/>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Typically, more than one hypothesis about behavior can be formalized algorithmically</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task described earlier:</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3;gb80e2ae2f7_1_19">
            <a:extLst>
              <a:ext uri="{FF2B5EF4-FFF2-40B4-BE49-F238E27FC236}">
                <a16:creationId xmlns:a16="http://schemas.microsoft.com/office/drawing/2014/main" id="{25E42B5E-2317-9648-A78E-82B41D540B2D}"/>
              </a:ext>
            </a:extLst>
          </p:cNvPr>
          <p:cNvSpPr txBox="1"/>
          <p:nvPr/>
        </p:nvSpPr>
        <p:spPr>
          <a:xfrm>
            <a:off x="3024288" y="3222845"/>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a:t>
            </a:r>
          </a:p>
        </p:txBody>
      </p:sp>
      <p:sp>
        <p:nvSpPr>
          <p:cNvPr id="11" name="Google Shape;73;gb80e2ae2f7_1_19">
            <a:extLst>
              <a:ext uri="{FF2B5EF4-FFF2-40B4-BE49-F238E27FC236}">
                <a16:creationId xmlns:a16="http://schemas.microsoft.com/office/drawing/2014/main" id="{FE3B5781-15AA-B94F-93B1-3909B296E77D}"/>
              </a:ext>
            </a:extLst>
          </p:cNvPr>
          <p:cNvSpPr txBox="1"/>
          <p:nvPr/>
        </p:nvSpPr>
        <p:spPr>
          <a:xfrm>
            <a:off x="3024288" y="3680563"/>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a:t>
            </a:r>
          </a:p>
        </p:txBody>
      </p:sp>
      <p:sp>
        <p:nvSpPr>
          <p:cNvPr id="13" name="Google Shape;73;gb80e2ae2f7_1_19">
            <a:extLst>
              <a:ext uri="{FF2B5EF4-FFF2-40B4-BE49-F238E27FC236}">
                <a16:creationId xmlns:a16="http://schemas.microsoft.com/office/drawing/2014/main" id="{924A829B-52D0-1F4B-9E16-84A9A2D4119B}"/>
              </a:ext>
            </a:extLst>
          </p:cNvPr>
          <p:cNvSpPr txBox="1"/>
          <p:nvPr/>
        </p:nvSpPr>
        <p:spPr>
          <a:xfrm>
            <a:off x="3024288" y="4162791"/>
            <a:ext cx="365441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6852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54;p13">
            <a:extLst>
              <a:ext uri="{FF2B5EF4-FFF2-40B4-BE49-F238E27FC236}">
                <a16:creationId xmlns:a16="http://schemas.microsoft.com/office/drawing/2014/main" id="{04D407FB-0079-914E-BE69-455432B0F481}"/>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B0CC8ACC-9305-E943-A500-D696C8D2AE55}"/>
              </a:ext>
            </a:extLst>
          </p:cNvPr>
          <p:cNvSpPr/>
          <p:nvPr/>
        </p:nvSpPr>
        <p:spPr>
          <a:xfrm>
            <a:off x="1135875"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Task design</a:t>
            </a:r>
            <a:endParaRPr sz="900">
              <a:solidFill>
                <a:srgbClr val="1FD0B3"/>
              </a:solidFill>
            </a:endParaRPr>
          </a:p>
        </p:txBody>
      </p:sp>
      <p:sp>
        <p:nvSpPr>
          <p:cNvPr id="17" name="Google Shape;56;p13">
            <a:extLst>
              <a:ext uri="{FF2B5EF4-FFF2-40B4-BE49-F238E27FC236}">
                <a16:creationId xmlns:a16="http://schemas.microsoft.com/office/drawing/2014/main" id="{834D5952-5997-2B45-A358-7EFA9DA6656F}"/>
              </a:ext>
            </a:extLst>
          </p:cNvPr>
          <p:cNvSpPr/>
          <p:nvPr/>
        </p:nvSpPr>
        <p:spPr>
          <a:xfrm>
            <a:off x="2896274" y="1589326"/>
            <a:ext cx="801090" cy="908550"/>
          </a:xfrm>
          <a:prstGeom prst="rect">
            <a:avLst/>
          </a:prstGeom>
          <a:solidFill>
            <a:srgbClr val="134F5C"/>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design</a:t>
            </a:r>
            <a:endParaRPr sz="900">
              <a:solidFill>
                <a:srgbClr val="1FD0B3"/>
              </a:solidFill>
            </a:endParaRPr>
          </a:p>
        </p:txBody>
      </p:sp>
      <p:cxnSp>
        <p:nvCxnSpPr>
          <p:cNvPr id="18" name="Google Shape;57;p13">
            <a:extLst>
              <a:ext uri="{FF2B5EF4-FFF2-40B4-BE49-F238E27FC236}">
                <a16:creationId xmlns:a16="http://schemas.microsoft.com/office/drawing/2014/main" id="{4FD24241-77BE-8F4B-A140-6C4EE3E395D3}"/>
              </a:ext>
            </a:extLst>
          </p:cNvPr>
          <p:cNvCxnSpPr/>
          <p:nvPr/>
        </p:nvCxnSpPr>
        <p:spPr>
          <a:xfrm rot="10800000" flipH="1">
            <a:off x="2039159" y="2042251"/>
            <a:ext cx="754920" cy="2700"/>
          </a:xfrm>
          <a:prstGeom prst="straightConnector1">
            <a:avLst/>
          </a:prstGeom>
          <a:noFill/>
          <a:ln w="38100" cap="flat" cmpd="sng">
            <a:solidFill>
              <a:srgbClr val="B0FEF1"/>
            </a:solidFill>
            <a:prstDash val="solid"/>
            <a:round/>
            <a:headEnd type="triangle" w="med" len="med"/>
            <a:tailEnd type="triangle" w="med" len="med"/>
          </a:ln>
        </p:spPr>
      </p:cxnSp>
      <p:sp>
        <p:nvSpPr>
          <p:cNvPr id="19" name="Google Shape;58;p13">
            <a:extLst>
              <a:ext uri="{FF2B5EF4-FFF2-40B4-BE49-F238E27FC236}">
                <a16:creationId xmlns:a16="http://schemas.microsoft.com/office/drawing/2014/main" id="{6BA44AA5-E99F-D34E-99AC-6803E76CE559}"/>
              </a:ext>
            </a:extLst>
          </p:cNvPr>
          <p:cNvSpPr/>
          <p:nvPr/>
        </p:nvSpPr>
        <p:spPr>
          <a:xfrm>
            <a:off x="5006303" y="1145603"/>
            <a:ext cx="3159540" cy="1458540"/>
          </a:xfrm>
          <a:prstGeom prst="rect">
            <a:avLst/>
          </a:prstGeom>
          <a:solidFill>
            <a:srgbClr val="073763"/>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b="1">
                <a:solidFill>
                  <a:srgbClr val="1FD0B3"/>
                </a:solidFill>
              </a:rPr>
              <a:t>2. Fit model(s) to data</a:t>
            </a:r>
            <a:endParaRPr sz="990" b="1">
              <a:solidFill>
                <a:srgbClr val="1FD0B3"/>
              </a:solidFill>
            </a:endParaRPr>
          </a:p>
        </p:txBody>
      </p:sp>
      <p:sp>
        <p:nvSpPr>
          <p:cNvPr id="20" name="Google Shape;59;p13">
            <a:extLst>
              <a:ext uri="{FF2B5EF4-FFF2-40B4-BE49-F238E27FC236}">
                <a16:creationId xmlns:a16="http://schemas.microsoft.com/office/drawing/2014/main" id="{8288B78A-BA81-B04B-9B5F-F7C049652D86}"/>
              </a:ext>
            </a:extLst>
          </p:cNvPr>
          <p:cNvSpPr/>
          <p:nvPr/>
        </p:nvSpPr>
        <p:spPr>
          <a:xfrm>
            <a:off x="5306698" y="1589596"/>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selection</a:t>
            </a:r>
            <a:endParaRPr sz="900">
              <a:solidFill>
                <a:srgbClr val="1FD0B3"/>
              </a:solidFill>
            </a:endParaRPr>
          </a:p>
        </p:txBody>
      </p:sp>
      <p:sp>
        <p:nvSpPr>
          <p:cNvPr id="21" name="Google Shape;60;p13">
            <a:extLst>
              <a:ext uri="{FF2B5EF4-FFF2-40B4-BE49-F238E27FC236}">
                <a16:creationId xmlns:a16="http://schemas.microsoft.com/office/drawing/2014/main" id="{73CF0DAD-3246-D94A-A2F4-864FDBBF073B}"/>
              </a:ext>
            </a:extLst>
          </p:cNvPr>
          <p:cNvSpPr/>
          <p:nvPr/>
        </p:nvSpPr>
        <p:spPr>
          <a:xfrm>
            <a:off x="7067100" y="1591373"/>
            <a:ext cx="801090" cy="908010"/>
          </a:xfrm>
          <a:prstGeom prst="rect">
            <a:avLst/>
          </a:prstGeom>
          <a:solidFill>
            <a:srgbClr val="0B5394"/>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estimation</a:t>
            </a:r>
            <a:endParaRPr sz="900">
              <a:solidFill>
                <a:srgbClr val="1FD0B3"/>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cxnSp>
        <p:nvCxnSpPr>
          <p:cNvPr id="25" name="Google Shape;64;p13">
            <a:extLst>
              <a:ext uri="{FF2B5EF4-FFF2-40B4-BE49-F238E27FC236}">
                <a16:creationId xmlns:a16="http://schemas.microsoft.com/office/drawing/2014/main" id="{EDBF5330-005C-D54D-B462-FE8C26478BAD}"/>
              </a:ext>
            </a:extLst>
          </p:cNvPr>
          <p:cNvCxnSpPr/>
          <p:nvPr/>
        </p:nvCxnSpPr>
        <p:spPr>
          <a:xfrm rot="10800000">
            <a:off x="6253048" y="2043623"/>
            <a:ext cx="668790" cy="3510"/>
          </a:xfrm>
          <a:prstGeom prst="straightConnector1">
            <a:avLst/>
          </a:prstGeom>
          <a:noFill/>
          <a:ln w="38100" cap="flat" cmpd="sng">
            <a:solidFill>
              <a:srgbClr val="B0FEF1"/>
            </a:solidFill>
            <a:prstDash val="solid"/>
            <a:round/>
            <a:headEnd type="triangle" w="med" len="med"/>
            <a:tailEnd type="none" w="med" len="med"/>
          </a:ln>
        </p:spPr>
      </p:cxn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28" name="Google Shape;67;p13">
            <a:extLst>
              <a:ext uri="{FF2B5EF4-FFF2-40B4-BE49-F238E27FC236}">
                <a16:creationId xmlns:a16="http://schemas.microsoft.com/office/drawing/2014/main" id="{FCB6D816-B4DA-0A41-B14C-8D52EA02835B}"/>
              </a:ext>
            </a:extLst>
          </p:cNvPr>
          <p:cNvCxnSpPr/>
          <p:nvPr/>
        </p:nvCxnSpPr>
        <p:spPr>
          <a:xfrm rot="10800000">
            <a:off x="4101611" y="2041306"/>
            <a:ext cx="800820" cy="4590"/>
          </a:xfrm>
          <a:prstGeom prst="straightConnector1">
            <a:avLst/>
          </a:prstGeom>
          <a:noFill/>
          <a:ln w="38100" cap="flat" cmpd="sng">
            <a:solidFill>
              <a:srgbClr val="B0FEF1"/>
            </a:solidFill>
            <a:prstDash val="solid"/>
            <a:round/>
            <a:headEnd type="triangle" w="med" len="med"/>
            <a:tailEnd type="none" w="med" len="med"/>
          </a:ln>
        </p:spPr>
      </p:cxnSp>
      <p:cxnSp>
        <p:nvCxnSpPr>
          <p:cNvPr id="29" name="Google Shape;68;p13">
            <a:extLst>
              <a:ext uri="{FF2B5EF4-FFF2-40B4-BE49-F238E27FC236}">
                <a16:creationId xmlns:a16="http://schemas.microsoft.com/office/drawing/2014/main" id="{730FA468-FE3D-0640-92E7-4786CC284D8F}"/>
              </a:ext>
            </a:extLst>
          </p:cNvPr>
          <p:cNvCxnSpPr/>
          <p:nvPr/>
        </p:nvCxnSpPr>
        <p:spPr>
          <a:xfrm rot="10800000" flipH="1">
            <a:off x="5285168" y="2685683"/>
            <a:ext cx="869400" cy="662850"/>
          </a:xfrm>
          <a:prstGeom prst="straightConnector1">
            <a:avLst/>
          </a:prstGeom>
          <a:noFill/>
          <a:ln w="38100" cap="flat" cmpd="sng">
            <a:solidFill>
              <a:srgbClr val="B0FEF1"/>
            </a:solidFill>
            <a:prstDash val="solid"/>
            <a:round/>
            <a:headEnd type="triangle" w="med" len="med"/>
            <a:tailEnd type="none" w="med" len="med"/>
          </a:ln>
        </p:spPr>
      </p:cxnSp>
      <p:cxnSp>
        <p:nvCxnSpPr>
          <p:cNvPr id="30" name="Google Shape;69;p13">
            <a:extLst>
              <a:ext uri="{FF2B5EF4-FFF2-40B4-BE49-F238E27FC236}">
                <a16:creationId xmlns:a16="http://schemas.microsoft.com/office/drawing/2014/main" id="{85CA5F9F-BA9C-E14F-A932-AD11CA5A00E9}"/>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19250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mc:AlternateContent xmlns:mc="http://schemas.openxmlformats.org/markup-compatibility/2006">
        <mc:Choice xmlns:a14="http://schemas.microsoft.com/office/drawing/2010/main" Requires="a14">
          <p:sp>
            <p:nvSpPr>
              <p:cNvPr id="11" name="Google Shape;73;gb80e2ae2f7_1_19">
                <a:extLst>
                  <a:ext uri="{FF2B5EF4-FFF2-40B4-BE49-F238E27FC236}">
                    <a16:creationId xmlns:a16="http://schemas.microsoft.com/office/drawing/2014/main" id="{1A22576F-F8C4-4040-9577-5ED5B56F3F9F}"/>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p:sp>
            <p:nvSpPr>
              <p:cNvPr id="11" name="Google Shape;73;gb80e2ae2f7_1_19">
                <a:extLst>
                  <a:ext uri="{FF2B5EF4-FFF2-40B4-BE49-F238E27FC236}">
                    <a16:creationId xmlns:a16="http://schemas.microsoft.com/office/drawing/2014/main" id="{1A22576F-F8C4-4040-9577-5ED5B56F3F9F}"/>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7"/>
                <a:stretch>
                  <a:fillRect/>
                </a:stretch>
              </a:blipFill>
              <a:ln>
                <a:noFill/>
              </a:ln>
            </p:spPr>
            <p:txBody>
              <a:bodyPr/>
              <a:lstStyle/>
              <a:p>
                <a:r>
                  <a:rPr lang="en-US">
                    <a:noFill/>
                  </a:rPr>
                  <a:t> </a:t>
                </a:r>
              </a:p>
            </p:txBody>
          </p:sp>
        </mc:Fallback>
      </mc:AlternateContent>
      <p:sp>
        <p:nvSpPr>
          <p:cNvPr id="13" name="Google Shape;73;gb80e2ae2f7_1_19">
            <a:extLst>
              <a:ext uri="{FF2B5EF4-FFF2-40B4-BE49-F238E27FC236}">
                <a16:creationId xmlns:a16="http://schemas.microsoft.com/office/drawing/2014/main" id="{9BEEC8C6-BED8-2A46-89A2-923B40A49C47}"/>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919979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21" name="decay_learningrate.png" descr="decay_learningrate.png">
            <a:extLst>
              <a:ext uri="{FF2B5EF4-FFF2-40B4-BE49-F238E27FC236}">
                <a16:creationId xmlns:a16="http://schemas.microsoft.com/office/drawing/2014/main" id="{C5C58F6B-F40E-EE44-BA6B-5F59FFDE26FD}"/>
              </a:ext>
            </a:extLst>
          </p:cNvPr>
          <p:cNvPicPr>
            <a:picLocks noChangeAspect="1"/>
          </p:cNvPicPr>
          <p:nvPr/>
        </p:nvPicPr>
        <p:blipFill>
          <a:blip r:embed="rId7"/>
          <a:stretch>
            <a:fillRect/>
          </a:stretch>
        </p:blipFill>
        <p:spPr>
          <a:xfrm>
            <a:off x="5733807" y="2074460"/>
            <a:ext cx="2945942" cy="2209457"/>
          </a:xfrm>
          <a:prstGeom prst="rect">
            <a:avLst/>
          </a:prstGeom>
          <a:ln w="12700">
            <a:miter lim="400000"/>
          </a:ln>
        </p:spPr>
      </p:pic>
      <mc:AlternateContent xmlns:mc="http://schemas.openxmlformats.org/markup-compatibility/2006">
        <mc:Choice xmlns:a14="http://schemas.microsoft.com/office/drawing/2010/main" Requires="a14">
          <p:sp>
            <p:nvSpPr>
              <p:cNvPr id="26" name="Google Shape;73;gb80e2ae2f7_1_19">
                <a:extLst>
                  <a:ext uri="{FF2B5EF4-FFF2-40B4-BE49-F238E27FC236}">
                    <a16:creationId xmlns:a16="http://schemas.microsoft.com/office/drawing/2014/main" id="{92732CB2-B60F-9841-9AA8-BCA91402DB0B}"/>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p:sp>
            <p:nvSpPr>
              <p:cNvPr id="26" name="Google Shape;73;gb80e2ae2f7_1_19">
                <a:extLst>
                  <a:ext uri="{FF2B5EF4-FFF2-40B4-BE49-F238E27FC236}">
                    <a16:creationId xmlns:a16="http://schemas.microsoft.com/office/drawing/2014/main" id="{92732CB2-B60F-9841-9AA8-BCA91402DB0B}"/>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8"/>
                <a:stretch>
                  <a:fillRect/>
                </a:stretch>
              </a:blipFill>
              <a:ln>
                <a:noFill/>
              </a:ln>
            </p:spPr>
            <p:txBody>
              <a:bodyPr/>
              <a:lstStyle/>
              <a:p>
                <a:r>
                  <a:rPr lang="en-US">
                    <a:noFill/>
                  </a:rPr>
                  <a:t> </a:t>
                </a:r>
              </a:p>
            </p:txBody>
          </p:sp>
        </mc:Fallback>
      </mc:AlternateContent>
      <p:sp>
        <p:nvSpPr>
          <p:cNvPr id="27" name="Google Shape;73;gb80e2ae2f7_1_19">
            <a:extLst>
              <a:ext uri="{FF2B5EF4-FFF2-40B4-BE49-F238E27FC236}">
                <a16:creationId xmlns:a16="http://schemas.microsoft.com/office/drawing/2014/main" id="{0843C5EF-872F-994E-B60E-E6DD00ED510E}"/>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mc:AlternateContent xmlns:mc="http://schemas.openxmlformats.org/markup-compatibility/2006">
        <mc:Choice xmlns:a14="http://schemas.microsoft.com/office/drawing/2010/main" Requires="a14">
          <p:sp>
            <p:nvSpPr>
              <p:cNvPr id="28" name="Google Shape;73;gb80e2ae2f7_1_19">
                <a:extLst>
                  <a:ext uri="{FF2B5EF4-FFF2-40B4-BE49-F238E27FC236}">
                    <a16:creationId xmlns:a16="http://schemas.microsoft.com/office/drawing/2014/main" id="{6ED75544-6F5F-0D49-9066-55ADD3E0E447}"/>
                  </a:ext>
                </a:extLst>
              </p:cNvPr>
              <p:cNvSpPr txBox="1"/>
              <p:nvPr/>
            </p:nvSpPr>
            <p:spPr>
              <a:xfrm>
                <a:off x="63347" y="2334032"/>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𝑎𝑙𝑝h</m:t>
                    </m:r>
                    <m:sSub>
                      <m:sSubPr>
                        <m:ctrlPr>
                          <a:rPr lang="en-US" sz="1800" b="0" i="1" smtClean="0">
                            <a:solidFill>
                              <a:srgbClr val="1BD1B3"/>
                            </a:solidFill>
                            <a:latin typeface="Cambria Math" panose="02040503050406030204" pitchFamily="18" charset="0"/>
                            <a:ea typeface="Volkhov"/>
                            <a:cs typeface="Volkhov"/>
                            <a:sym typeface="Volkhov"/>
                          </a:rPr>
                        </m:ctrlPr>
                      </m:sSubPr>
                      <m:e>
                        <m:r>
                          <a:rPr lang="en-US" sz="1800" b="0" i="1" smtClean="0">
                            <a:solidFill>
                              <a:srgbClr val="1BD1B3"/>
                            </a:solidFill>
                            <a:latin typeface="Cambria Math" panose="02040503050406030204" pitchFamily="18" charset="0"/>
                            <a:ea typeface="Volkhov"/>
                            <a:cs typeface="Volkhov"/>
                            <a:sym typeface="Volkhov"/>
                          </a:rPr>
                          <m:t>𝑎</m:t>
                        </m:r>
                      </m:e>
                      <m:sub>
                        <m:r>
                          <a:rPr lang="en-US" sz="1800" b="0" i="1" smtClean="0">
                            <a:solidFill>
                              <a:srgbClr val="1BD1B3"/>
                            </a:solidFill>
                            <a:latin typeface="Cambria Math" panose="02040503050406030204" pitchFamily="18" charset="0"/>
                            <a:ea typeface="Volkhov"/>
                            <a:cs typeface="Volkhov"/>
                            <a:sym typeface="Volkhov"/>
                          </a:rPr>
                          <m:t>𝑖𝑛𝑖𝑡𝑖𝑎𝑙</m:t>
                        </m:r>
                      </m:sub>
                    </m:sSub>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𝜂</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p:txBody>
          </p:sp>
        </mc:Choice>
        <mc:Fallback>
          <p:sp>
            <p:nvSpPr>
              <p:cNvPr id="28" name="Google Shape;73;gb80e2ae2f7_1_19">
                <a:extLst>
                  <a:ext uri="{FF2B5EF4-FFF2-40B4-BE49-F238E27FC236}">
                    <a16:creationId xmlns:a16="http://schemas.microsoft.com/office/drawing/2014/main" id="{6ED75544-6F5F-0D49-9066-55ADD3E0E447}"/>
                  </a:ext>
                </a:extLst>
              </p:cNvPr>
              <p:cNvSpPr txBox="1">
                <a:spLocks noRot="1" noChangeAspect="1" noMove="1" noResize="1" noEditPoints="1" noAdjustHandles="1" noChangeArrowheads="1" noChangeShapeType="1" noTextEdit="1"/>
              </p:cNvSpPr>
              <p:nvPr/>
            </p:nvSpPr>
            <p:spPr>
              <a:xfrm>
                <a:off x="63347" y="2334032"/>
                <a:ext cx="5670460" cy="503184"/>
              </a:xfrm>
              <a:prstGeom prst="rect">
                <a:avLst/>
              </a:prstGeom>
              <a:blipFill>
                <a:blip r:embed="rId9"/>
                <a:stretch>
                  <a:fillRect b="-7317"/>
                </a:stretch>
              </a:blipFill>
              <a:ln>
                <a:noFill/>
              </a:ln>
            </p:spPr>
            <p:txBody>
              <a:bodyPr/>
              <a:lstStyle/>
              <a:p>
                <a:r>
                  <a:rPr lang="en-US">
                    <a:noFill/>
                  </a:rPr>
                  <a:t> </a:t>
                </a:r>
              </a:p>
            </p:txBody>
          </p:sp>
        </mc:Fallback>
      </mc:AlternateContent>
      <p:sp>
        <p:nvSpPr>
          <p:cNvPr id="29" name="Google Shape;73;gb80e2ae2f7_1_19">
            <a:extLst>
              <a:ext uri="{FF2B5EF4-FFF2-40B4-BE49-F238E27FC236}">
                <a16:creationId xmlns:a16="http://schemas.microsoft.com/office/drawing/2014/main" id="{66EE37BE-57B7-C443-AC26-1C9FB5472A5C}"/>
              </a:ext>
            </a:extLst>
          </p:cNvPr>
          <p:cNvSpPr txBox="1"/>
          <p:nvPr/>
        </p:nvSpPr>
        <p:spPr>
          <a:xfrm>
            <a:off x="634509" y="2648824"/>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b="0" dirty="0">
              <a:solidFill>
                <a:srgbClr val="B0FEF1"/>
              </a:solidFill>
              <a:latin typeface="Volkhov"/>
              <a:ea typeface="Volkhov"/>
              <a:cs typeface="Volkhov"/>
              <a:sym typeface="Volkhov"/>
            </a:endParaRP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E4682902-D4F3-7C4A-857E-F002E8906C84}"/>
                  </a:ext>
                </a:extLst>
              </p:cNvPr>
              <p:cNvSpPr/>
              <p:nvPr/>
            </p:nvSpPr>
            <p:spPr>
              <a:xfrm>
                <a:off x="971423" y="3179188"/>
                <a:ext cx="3854308" cy="67140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𝛼</m:t>
                          </m:r>
                        </m:e>
                        <m:sub>
                          <m:r>
                            <a:rPr lang="en-US" sz="2000" i="1">
                              <a:solidFill>
                                <a:srgbClr val="B0FEF1"/>
                              </a:solidFill>
                              <a:latin typeface="Cambria Math" panose="02040503050406030204" pitchFamily="18" charset="0"/>
                              <a:ea typeface="Volkhov"/>
                              <a:cs typeface="Volkhov"/>
                              <a:sym typeface="Volkhov"/>
                            </a:rPr>
                            <m:t>𝑑𝑒𝑐𝑎𝑦</m:t>
                          </m:r>
                        </m:sub>
                      </m:sSub>
                      <m:r>
                        <a:rPr lang="en-US" sz="2000" i="1">
                          <a:solidFill>
                            <a:srgbClr val="B0FEF1"/>
                          </a:solidFill>
                          <a:latin typeface="Cambria Math" panose="02040503050406030204" pitchFamily="18" charset="0"/>
                          <a:ea typeface="Volkhov"/>
                          <a:cs typeface="Volkhov"/>
                          <a:sym typeface="Volkhov"/>
                        </a:rPr>
                        <m:t> </m:t>
                      </m:r>
                      <m:r>
                        <a:rPr lang="en-US" sz="2000" i="1">
                          <a:solidFill>
                            <a:srgbClr val="B0FEF1"/>
                          </a:solidFill>
                          <a:latin typeface="Cambria Math" panose="02040503050406030204" pitchFamily="18" charset="0"/>
                          <a:ea typeface="Volkhov"/>
                          <a:cs typeface="Volkhov"/>
                          <a:sym typeface="Volkhov"/>
                        </a:rPr>
                        <m:t>𝑎𝑡</m:t>
                      </m:r>
                      <m:r>
                        <a:rPr lang="en-US" sz="2000" i="1">
                          <a:solidFill>
                            <a:srgbClr val="B0FEF1"/>
                          </a:solidFill>
                          <a:latin typeface="Cambria Math" panose="02040503050406030204" pitchFamily="18" charset="0"/>
                          <a:ea typeface="Volkhov"/>
                          <a:cs typeface="Volkhov"/>
                          <a:sym typeface="Volkhov"/>
                        </a:rPr>
                        <m:t> </m:t>
                      </m:r>
                      <m:r>
                        <a:rPr lang="en-US" sz="2000" i="1">
                          <a:solidFill>
                            <a:srgbClr val="B0FEF1"/>
                          </a:solidFill>
                          <a:latin typeface="Cambria Math" panose="02040503050406030204" pitchFamily="18" charset="0"/>
                          <a:ea typeface="Volkhov"/>
                          <a:cs typeface="Volkhov"/>
                          <a:sym typeface="Volkhov"/>
                        </a:rPr>
                        <m:t>𝑡</m:t>
                      </m:r>
                      <m:r>
                        <a:rPr lang="en-US" sz="2000" i="1">
                          <a:solidFill>
                            <a:srgbClr val="B0FEF1"/>
                          </a:solidFill>
                          <a:latin typeface="Cambria Math" panose="02040503050406030204" pitchFamily="18" charset="0"/>
                          <a:ea typeface="Volkhov"/>
                          <a:cs typeface="Volkhov"/>
                          <a:sym typeface="Volkhov"/>
                        </a:rPr>
                        <m:t>=</m:t>
                      </m:r>
                      <m:f>
                        <m:fPr>
                          <m:ctrlPr>
                            <a:rPr lang="en-US" sz="2000" i="1">
                              <a:solidFill>
                                <a:srgbClr val="B0FEF1"/>
                              </a:solidFill>
                              <a:latin typeface="Cambria Math" panose="02040503050406030204" pitchFamily="18" charset="0"/>
                              <a:sym typeface="Volkhov"/>
                            </a:rPr>
                          </m:ctrlPr>
                        </m:fPr>
                        <m:num>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𝛼</m:t>
                              </m:r>
                            </m:e>
                            <m:sub>
                              <m:r>
                                <a:rPr lang="en-US" sz="2000" i="1">
                                  <a:solidFill>
                                    <a:srgbClr val="B0FEF1"/>
                                  </a:solidFill>
                                  <a:latin typeface="Cambria Math" panose="02040503050406030204" pitchFamily="18" charset="0"/>
                                  <a:ea typeface="Volkhov"/>
                                  <a:cs typeface="Volkhov"/>
                                  <a:sym typeface="Volkhov"/>
                                </a:rPr>
                                <m:t>𝑖𝑛𝑖𝑡𝑖𝑎𝑙</m:t>
                              </m:r>
                            </m:sub>
                          </m:sSub>
                        </m:num>
                        <m:den>
                          <m:r>
                            <a:rPr lang="en-US" sz="2000" i="1">
                              <a:solidFill>
                                <a:srgbClr val="B0FEF1"/>
                              </a:solidFill>
                              <a:latin typeface="Cambria Math" panose="02040503050406030204" pitchFamily="18" charset="0"/>
                              <a:ea typeface="Volkhov"/>
                              <a:cs typeface="Volkhov"/>
                              <a:sym typeface="Volkhov"/>
                            </a:rPr>
                            <m:t>1+</m:t>
                          </m:r>
                          <m:r>
                            <a:rPr lang="en-US" sz="2000" i="1">
                              <a:solidFill>
                                <a:srgbClr val="B0FEF1"/>
                              </a:solidFill>
                              <a:latin typeface="Cambria Math" panose="02040503050406030204" pitchFamily="18" charset="0"/>
                              <a:ea typeface="Volkhov"/>
                              <a:cs typeface="Volkhov"/>
                              <a:sym typeface="Volkhov"/>
                            </a:rPr>
                            <m:t>𝜂</m:t>
                          </m:r>
                          <m:r>
                            <a:rPr lang="en-US" sz="2000" i="1">
                              <a:solidFill>
                                <a:srgbClr val="B0FEF1"/>
                              </a:solidFill>
                              <a:latin typeface="Cambria Math" panose="02040503050406030204" pitchFamily="18" charset="0"/>
                              <a:ea typeface="Volkhov"/>
                              <a:cs typeface="Volkhov"/>
                              <a:sym typeface="Volkhov"/>
                            </a:rPr>
                            <m:t>∗</m:t>
                          </m:r>
                          <m:r>
                            <a:rPr lang="en-US" sz="2000" i="1">
                              <a:solidFill>
                                <a:srgbClr val="B0FEF1"/>
                              </a:solidFill>
                              <a:latin typeface="Cambria Math" panose="02040503050406030204" pitchFamily="18" charset="0"/>
                              <a:ea typeface="Volkhov"/>
                              <a:cs typeface="Volkhov"/>
                              <a:sym typeface="Volkhov"/>
                            </a:rPr>
                            <m:t>𝑡𝑟𝑖𝑎</m:t>
                          </m:r>
                          <m:sSub>
                            <m:sSubPr>
                              <m:ctrlPr>
                                <a:rPr lang="en-US" sz="2000" i="1">
                                  <a:solidFill>
                                    <a:srgbClr val="B0FEF1"/>
                                  </a:solidFill>
                                  <a:latin typeface="Cambria Math" panose="02040503050406030204" pitchFamily="18" charset="0"/>
                                  <a:ea typeface="Volkhov"/>
                                  <a:cs typeface="Volkhov"/>
                                  <a:sym typeface="Volkhov"/>
                                </a:rPr>
                              </m:ctrlPr>
                            </m:sSubPr>
                            <m:e>
                              <m:r>
                                <a:rPr lang="en-US" sz="2000" i="1">
                                  <a:solidFill>
                                    <a:srgbClr val="B0FEF1"/>
                                  </a:solidFill>
                                  <a:latin typeface="Cambria Math" panose="02040503050406030204" pitchFamily="18" charset="0"/>
                                  <a:ea typeface="Volkhov"/>
                                  <a:cs typeface="Volkhov"/>
                                  <a:sym typeface="Volkhov"/>
                                </a:rPr>
                                <m:t>𝑙</m:t>
                              </m:r>
                            </m:e>
                            <m:sub>
                              <m:r>
                                <a:rPr lang="en-US" sz="2000" i="1">
                                  <a:solidFill>
                                    <a:srgbClr val="B0FEF1"/>
                                  </a:solidFill>
                                  <a:latin typeface="Cambria Math" panose="02040503050406030204" pitchFamily="18" charset="0"/>
                                  <a:ea typeface="Volkhov"/>
                                  <a:cs typeface="Volkhov"/>
                                  <a:sym typeface="Volkhov"/>
                                </a:rPr>
                                <m:t>𝑡</m:t>
                              </m:r>
                              <m:r>
                                <a:rPr lang="en-US" sz="2000" i="1">
                                  <a:solidFill>
                                    <a:srgbClr val="B0FEF1"/>
                                  </a:solidFill>
                                  <a:latin typeface="Cambria Math" panose="02040503050406030204" pitchFamily="18" charset="0"/>
                                  <a:ea typeface="Volkhov"/>
                                  <a:cs typeface="Volkhov"/>
                                  <a:sym typeface="Volkhov"/>
                                </a:rPr>
                                <m:t>−1</m:t>
                              </m:r>
                            </m:sub>
                          </m:sSub>
                        </m:den>
                      </m:f>
                    </m:oMath>
                  </m:oMathPara>
                </a14:m>
                <a:endParaRPr lang="en-US" sz="2000" dirty="0"/>
              </a:p>
            </p:txBody>
          </p:sp>
        </mc:Choice>
        <mc:Fallback>
          <p:sp>
            <p:nvSpPr>
              <p:cNvPr id="2" name="Rectangle 1">
                <a:extLst>
                  <a:ext uri="{FF2B5EF4-FFF2-40B4-BE49-F238E27FC236}">
                    <a16:creationId xmlns:a16="http://schemas.microsoft.com/office/drawing/2014/main" id="{E4682902-D4F3-7C4A-857E-F002E8906C84}"/>
                  </a:ext>
                </a:extLst>
              </p:cNvPr>
              <p:cNvSpPr>
                <a:spLocks noRot="1" noChangeAspect="1" noMove="1" noResize="1" noEditPoints="1" noAdjustHandles="1" noChangeArrowheads="1" noChangeShapeType="1" noTextEdit="1"/>
              </p:cNvSpPr>
              <p:nvPr/>
            </p:nvSpPr>
            <p:spPr>
              <a:xfrm>
                <a:off x="971423" y="3179188"/>
                <a:ext cx="3854308" cy="671402"/>
              </a:xfrm>
              <a:prstGeom prst="rect">
                <a:avLst/>
              </a:prstGeom>
              <a:blipFill>
                <a:blip r:embed="rId10"/>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149885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Defining different models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2" name="Google Shape;73;gb80e2ae2f7_1_19">
                <a:extLst>
                  <a:ext uri="{FF2B5EF4-FFF2-40B4-BE49-F238E27FC236}">
                    <a16:creationId xmlns:a16="http://schemas.microsoft.com/office/drawing/2014/main" id="{25E42B5E-2317-9648-A78E-82B41D540B2D}"/>
                  </a:ext>
                </a:extLst>
              </p:cNvPr>
              <p:cNvSpPr txBox="1"/>
              <p:nvPr/>
            </p:nvSpPr>
            <p:spPr>
              <a:xfrm>
                <a:off x="63347" y="1246164"/>
                <a:ext cx="74676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1. One learning-rate model – 2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𝛼</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a:p>
                <a:pPr marL="133350" lvl="0" algn="l" rtl="0">
                  <a:lnSpc>
                    <a:spcPct val="115000"/>
                  </a:lnSpc>
                  <a:spcBef>
                    <a:spcPts val="0"/>
                  </a:spcBef>
                  <a:spcAft>
                    <a:spcPts val="0"/>
                  </a:spcAft>
                  <a:buClr>
                    <a:srgbClr val="1FD0B3"/>
                  </a:buClr>
                  <a:buSzPts val="1500"/>
                </a:pPr>
                <a:endParaRPr lang="en-US" sz="1800" dirty="0">
                  <a:solidFill>
                    <a:srgbClr val="1BD1B3"/>
                  </a:solidFill>
                  <a:latin typeface="Volkhov"/>
                  <a:ea typeface="Volkhov"/>
                  <a:cs typeface="Volkhov"/>
                  <a:sym typeface="Volkhov"/>
                </a:endParaRPr>
              </a:p>
            </p:txBody>
          </p:sp>
        </mc:Choice>
        <mc:Fallback>
          <p:sp>
            <p:nvSpPr>
              <p:cNvPr id="12" name="Google Shape;73;gb80e2ae2f7_1_19">
                <a:extLst>
                  <a:ext uri="{FF2B5EF4-FFF2-40B4-BE49-F238E27FC236}">
                    <a16:creationId xmlns:a16="http://schemas.microsoft.com/office/drawing/2014/main" id="{25E42B5E-2317-9648-A78E-82B41D540B2D}"/>
                  </a:ext>
                </a:extLst>
              </p:cNvPr>
              <p:cNvSpPr txBox="1">
                <a:spLocks noRot="1" noChangeAspect="1" noMove="1" noResize="1" noEditPoints="1" noAdjustHandles="1" noChangeArrowheads="1" noChangeShapeType="1" noTextEdit="1"/>
              </p:cNvSpPr>
              <p:nvPr/>
            </p:nvSpPr>
            <p:spPr>
              <a:xfrm>
                <a:off x="63347" y="1246164"/>
                <a:ext cx="7467600" cy="821733"/>
              </a:xfrm>
              <a:prstGeom prst="rect">
                <a:avLst/>
              </a:prstGeom>
              <a:blipFill>
                <a:blip r:embed="rId7"/>
                <a:stretch>
                  <a:fillRect/>
                </a:stretch>
              </a:blipFill>
              <a:ln>
                <a:noFill/>
              </a:ln>
            </p:spPr>
            <p:txBody>
              <a:bodyPr/>
              <a:lstStyle/>
              <a:p>
                <a:r>
                  <a:rPr lang="en-US">
                    <a:noFill/>
                  </a:rPr>
                  <a:t> </a:t>
                </a:r>
              </a:p>
            </p:txBody>
          </p:sp>
        </mc:Fallback>
      </mc:AlternateContent>
      <p:sp>
        <p:nvSpPr>
          <p:cNvPr id="13" name="Google Shape;73;gb80e2ae2f7_1_19">
            <a:extLst>
              <a:ext uri="{FF2B5EF4-FFF2-40B4-BE49-F238E27FC236}">
                <a16:creationId xmlns:a16="http://schemas.microsoft.com/office/drawing/2014/main" id="{924A829B-52D0-1F4B-9E16-84A9A2D4119B}"/>
              </a:ext>
            </a:extLst>
          </p:cNvPr>
          <p:cNvSpPr txBox="1"/>
          <p:nvPr/>
        </p:nvSpPr>
        <p:spPr>
          <a:xfrm>
            <a:off x="63347" y="3424707"/>
            <a:ext cx="669292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3. Null model – 0 parameters</a:t>
            </a:r>
          </a:p>
        </p:txBody>
      </p:sp>
      <p:sp>
        <p:nvSpPr>
          <p:cNvPr id="14" name="Google Shape;71;gb80e2ae2f7_1_19">
            <a:extLst>
              <a:ext uri="{FF2B5EF4-FFF2-40B4-BE49-F238E27FC236}">
                <a16:creationId xmlns:a16="http://schemas.microsoft.com/office/drawing/2014/main" id="{5F8E5B40-70E0-1A42-8F89-E9CD73D7C13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D12E4D70-6CC1-7843-AE74-192BB2C3FE49}"/>
              </a:ext>
            </a:extLst>
          </p:cNvPr>
          <p:cNvSpPr txBox="1"/>
          <p:nvPr/>
        </p:nvSpPr>
        <p:spPr>
          <a:xfrm>
            <a:off x="634509" y="1571276"/>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Single learning rate scales prediction errors</a:t>
            </a:r>
            <a:endParaRPr lang="en-US" sz="1800"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89ABA338-22B7-B54D-9E6D-F150109151B3}"/>
              </a:ext>
            </a:extLst>
          </p:cNvPr>
          <p:cNvSpPr txBox="1"/>
          <p:nvPr/>
        </p:nvSpPr>
        <p:spPr>
          <a:xfrm>
            <a:off x="579647" y="374140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No learning — random choice on every trial</a:t>
            </a:r>
            <a:endParaRPr lang="en-US" sz="1800" dirty="0">
              <a:solidFill>
                <a:srgbClr val="1FD0B3"/>
              </a:solidFill>
              <a:latin typeface="Volkhov"/>
              <a:ea typeface="Volkhov"/>
              <a:cs typeface="Volkhov"/>
              <a:sym typeface="Volkhov"/>
            </a:endParaRPr>
          </a:p>
        </p:txBody>
      </p:sp>
      <mc:AlternateContent xmlns:mc="http://schemas.openxmlformats.org/markup-compatibility/2006">
        <mc:Choice xmlns:a14="http://schemas.microsoft.com/office/drawing/2010/main" Requires="a14">
          <p:sp>
            <p:nvSpPr>
              <p:cNvPr id="19" name="Google Shape;73;gb80e2ae2f7_1_19">
                <a:extLst>
                  <a:ext uri="{FF2B5EF4-FFF2-40B4-BE49-F238E27FC236}">
                    <a16:creationId xmlns:a16="http://schemas.microsoft.com/office/drawing/2014/main" id="{CFECC093-CE2A-214F-89BF-317D26F2A8A6}"/>
                  </a:ext>
                </a:extLst>
              </p:cNvPr>
              <p:cNvSpPr txBox="1"/>
              <p:nvPr/>
            </p:nvSpPr>
            <p:spPr>
              <a:xfrm>
                <a:off x="63347" y="2334032"/>
                <a:ext cx="567046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1BD1B3"/>
                    </a:solidFill>
                    <a:latin typeface="Volkhov"/>
                    <a:ea typeface="Volkhov"/>
                    <a:cs typeface="Volkhov"/>
                    <a:sym typeface="Volkhov"/>
                  </a:rPr>
                  <a:t>2. Decay model – 3 parameters </a:t>
                </a:r>
                <a14:m>
                  <m:oMath xmlns:m="http://schemas.openxmlformats.org/officeDocument/2006/math">
                    <m:r>
                      <a:rPr lang="en-US" sz="1800" b="0" i="1" smtClean="0">
                        <a:solidFill>
                          <a:srgbClr val="1BD1B3"/>
                        </a:solidFill>
                        <a:latin typeface="Cambria Math" panose="02040503050406030204" pitchFamily="18" charset="0"/>
                        <a:ea typeface="Volkhov"/>
                        <a:cs typeface="Volkhov"/>
                        <a:sym typeface="Volkhov"/>
                      </a:rPr>
                      <m:t>(</m:t>
                    </m:r>
                    <m:r>
                      <a:rPr lang="en-US" sz="1800" b="0" i="1" smtClean="0">
                        <a:solidFill>
                          <a:srgbClr val="1BD1B3"/>
                        </a:solidFill>
                        <a:latin typeface="Cambria Math" panose="02040503050406030204" pitchFamily="18" charset="0"/>
                        <a:ea typeface="Volkhov"/>
                        <a:cs typeface="Volkhov"/>
                        <a:sym typeface="Volkhov"/>
                      </a:rPr>
                      <m:t>𝜏</m:t>
                    </m:r>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𝑎𝑙𝑝h</m:t>
                    </m:r>
                    <m:sSub>
                      <m:sSubPr>
                        <m:ctrlPr>
                          <a:rPr lang="en-US" sz="1800" b="0" i="1" smtClean="0">
                            <a:solidFill>
                              <a:srgbClr val="1BD1B3"/>
                            </a:solidFill>
                            <a:latin typeface="Cambria Math" panose="02040503050406030204" pitchFamily="18" charset="0"/>
                            <a:ea typeface="Volkhov"/>
                            <a:cs typeface="Volkhov"/>
                            <a:sym typeface="Volkhov"/>
                          </a:rPr>
                        </m:ctrlPr>
                      </m:sSubPr>
                      <m:e>
                        <m:r>
                          <a:rPr lang="en-US" sz="1800" b="0" i="1" smtClean="0">
                            <a:solidFill>
                              <a:srgbClr val="1BD1B3"/>
                            </a:solidFill>
                            <a:latin typeface="Cambria Math" panose="02040503050406030204" pitchFamily="18" charset="0"/>
                            <a:ea typeface="Volkhov"/>
                            <a:cs typeface="Volkhov"/>
                            <a:sym typeface="Volkhov"/>
                          </a:rPr>
                          <m:t>𝑎</m:t>
                        </m:r>
                      </m:e>
                      <m:sub>
                        <m:r>
                          <a:rPr lang="en-US" sz="1800" b="0" i="1" smtClean="0">
                            <a:solidFill>
                              <a:srgbClr val="1BD1B3"/>
                            </a:solidFill>
                            <a:latin typeface="Cambria Math" panose="02040503050406030204" pitchFamily="18" charset="0"/>
                            <a:ea typeface="Volkhov"/>
                            <a:cs typeface="Volkhov"/>
                            <a:sym typeface="Volkhov"/>
                          </a:rPr>
                          <m:t>𝑖𝑛𝑖𝑡𝑖𝑎𝑙</m:t>
                        </m:r>
                      </m:sub>
                    </m:sSub>
                    <m:r>
                      <a:rPr lang="en-US" sz="1800" b="0" i="1" smtClean="0">
                        <a:solidFill>
                          <a:srgbClr val="1BD1B3"/>
                        </a:solidFill>
                        <a:latin typeface="Cambria Math" panose="02040503050406030204" pitchFamily="18" charset="0"/>
                        <a:ea typeface="Volkhov"/>
                        <a:cs typeface="Volkhov"/>
                        <a:sym typeface="Volkhov"/>
                      </a:rPr>
                      <m:t>, </m:t>
                    </m:r>
                    <m:r>
                      <a:rPr lang="en-US" sz="1800" b="0" i="1" smtClean="0">
                        <a:solidFill>
                          <a:srgbClr val="1BD1B3"/>
                        </a:solidFill>
                        <a:latin typeface="Cambria Math" panose="02040503050406030204" pitchFamily="18" charset="0"/>
                        <a:ea typeface="Volkhov"/>
                        <a:cs typeface="Volkhov"/>
                        <a:sym typeface="Volkhov"/>
                      </a:rPr>
                      <m:t>𝜂</m:t>
                    </m:r>
                    <m:r>
                      <a:rPr lang="en-US" sz="1800" b="0" i="1" smtClean="0">
                        <a:solidFill>
                          <a:srgbClr val="1BD1B3"/>
                        </a:solidFill>
                        <a:latin typeface="Cambria Math" panose="02040503050406030204" pitchFamily="18" charset="0"/>
                        <a:ea typeface="Volkhov"/>
                        <a:cs typeface="Volkhov"/>
                        <a:sym typeface="Volkhov"/>
                      </a:rPr>
                      <m:t>)</m:t>
                    </m:r>
                  </m:oMath>
                </a14:m>
                <a:endParaRPr lang="en-US" sz="1800" dirty="0">
                  <a:solidFill>
                    <a:srgbClr val="1BD1B3"/>
                  </a:solidFill>
                  <a:latin typeface="Volkhov"/>
                  <a:ea typeface="Volkhov"/>
                  <a:cs typeface="Volkhov"/>
                  <a:sym typeface="Volkhov"/>
                </a:endParaRPr>
              </a:p>
            </p:txBody>
          </p:sp>
        </mc:Choice>
        <mc:Fallback>
          <p:sp>
            <p:nvSpPr>
              <p:cNvPr id="19" name="Google Shape;73;gb80e2ae2f7_1_19">
                <a:extLst>
                  <a:ext uri="{FF2B5EF4-FFF2-40B4-BE49-F238E27FC236}">
                    <a16:creationId xmlns:a16="http://schemas.microsoft.com/office/drawing/2014/main" id="{CFECC093-CE2A-214F-89BF-317D26F2A8A6}"/>
                  </a:ext>
                </a:extLst>
              </p:cNvPr>
              <p:cNvSpPr txBox="1">
                <a:spLocks noRot="1" noChangeAspect="1" noMove="1" noResize="1" noEditPoints="1" noAdjustHandles="1" noChangeArrowheads="1" noChangeShapeType="1" noTextEdit="1"/>
              </p:cNvSpPr>
              <p:nvPr/>
            </p:nvSpPr>
            <p:spPr>
              <a:xfrm>
                <a:off x="63347" y="2334032"/>
                <a:ext cx="5670460" cy="503184"/>
              </a:xfrm>
              <a:prstGeom prst="rect">
                <a:avLst/>
              </a:prstGeom>
              <a:blipFill>
                <a:blip r:embed="rId8"/>
                <a:stretch>
                  <a:fillRect b="-7317"/>
                </a:stretch>
              </a:blipFill>
              <a:ln>
                <a:noFill/>
              </a:ln>
            </p:spPr>
            <p:txBody>
              <a:bodyPr/>
              <a:lstStyle/>
              <a:p>
                <a:r>
                  <a:rPr lang="en-US">
                    <a:noFill/>
                  </a:rPr>
                  <a:t> </a:t>
                </a:r>
              </a:p>
            </p:txBody>
          </p:sp>
        </mc:Fallback>
      </mc:AlternateContent>
      <p:sp>
        <p:nvSpPr>
          <p:cNvPr id="20" name="Google Shape;73;gb80e2ae2f7_1_19">
            <a:extLst>
              <a:ext uri="{FF2B5EF4-FFF2-40B4-BE49-F238E27FC236}">
                <a16:creationId xmlns:a16="http://schemas.microsoft.com/office/drawing/2014/main" id="{6C7D140A-D160-D742-BBBF-9960DDF35581}"/>
              </a:ext>
            </a:extLst>
          </p:cNvPr>
          <p:cNvSpPr txBox="1"/>
          <p:nvPr/>
        </p:nvSpPr>
        <p:spPr>
          <a:xfrm>
            <a:off x="634509" y="2648824"/>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dirty="0">
                <a:solidFill>
                  <a:srgbClr val="B0FEF1"/>
                </a:solidFill>
                <a:latin typeface="Volkhov"/>
                <a:ea typeface="Volkhov"/>
                <a:cs typeface="Volkhov"/>
                <a:sym typeface="Volkhov"/>
              </a:rPr>
              <a:t>Learning rate decays over time</a:t>
            </a:r>
            <a:endParaRPr lang="en-US" sz="1800"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362139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sp>
        <p:nvSpPr>
          <p:cNvPr id="73" name="Google Shape;73;gb80e2ae2f7_1_19"/>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1;gb80e2ae2f7_1_19">
            <a:extLst>
              <a:ext uri="{FF2B5EF4-FFF2-40B4-BE49-F238E27FC236}">
                <a16:creationId xmlns:a16="http://schemas.microsoft.com/office/drawing/2014/main" id="{6C10D419-DB98-0C4C-A840-97589681FCB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73322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140282"/>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endParaRPr lang="en-US" sz="1800" i="1"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7D493EDC-80A2-4246-A947-95512DDDFD0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3580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1777379"/>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3" name="Google Shape;71;gb80e2ae2f7_1_19">
            <a:extLst>
              <a:ext uri="{FF2B5EF4-FFF2-40B4-BE49-F238E27FC236}">
                <a16:creationId xmlns:a16="http://schemas.microsoft.com/office/drawing/2014/main" id="{18BCF551-5FA8-3540-BD1C-8069AFBC3D0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386715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comparison: determining which model best captures data</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1381931" y="2801086"/>
            <a:ext cx="6951300" cy="2733026"/>
          </a:xfrm>
          <a:prstGeom prst="rect">
            <a:avLst/>
          </a:prstGeom>
          <a:noFill/>
          <a:ln>
            <a:noFill/>
          </a:ln>
        </p:spPr>
        <p:txBody>
          <a:bodyPr spcFirstLastPara="1" wrap="square" lIns="91425" tIns="91425" rIns="91425" bIns="91425" anchor="t" anchorCtr="0">
            <a:spAutoFit/>
          </a:bodyPr>
          <a:lstStyle/>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Take into account likelihood — </a:t>
            </a:r>
            <a:r>
              <a:rPr lang="en-US" sz="1800" i="1" dirty="0">
                <a:solidFill>
                  <a:srgbClr val="1BD1B3"/>
                </a:solidFill>
                <a:latin typeface="Volkhov"/>
                <a:ea typeface="Volkhov"/>
                <a:cs typeface="Volkhov"/>
                <a:sym typeface="Volkhov"/>
              </a:rPr>
              <a:t>the probability of the observed choices given the algorithm </a:t>
            </a:r>
            <a:r>
              <a:rPr lang="en-US" sz="1800" dirty="0">
                <a:solidFill>
                  <a:srgbClr val="B0FEF1"/>
                </a:solidFill>
                <a:latin typeface="Volkhov"/>
                <a:ea typeface="Volkhov"/>
                <a:cs typeface="Volkhov"/>
                <a:sym typeface="Volkhov"/>
              </a:rPr>
              <a:t>— AND penalize more complex models</a:t>
            </a:r>
          </a:p>
          <a:p>
            <a:pPr marL="457200" lvl="0" indent="-323850">
              <a:lnSpc>
                <a:spcPct val="115000"/>
              </a:lnSpc>
              <a:buClr>
                <a:srgbClr val="1FD0B3"/>
              </a:buClr>
              <a:buSzPts val="1500"/>
              <a:buFont typeface="Volkhov"/>
              <a:buChar char="➔"/>
            </a:pPr>
            <a:r>
              <a:rPr lang="en-US" sz="1800" dirty="0">
                <a:solidFill>
                  <a:srgbClr val="B0FEF1"/>
                </a:solidFill>
                <a:latin typeface="Volkhov"/>
                <a:ea typeface="Volkhov"/>
                <a:cs typeface="Volkhov"/>
                <a:sym typeface="Volkhov"/>
              </a:rPr>
              <a:t>Two common metrics: </a:t>
            </a:r>
            <a:r>
              <a:rPr lang="en-US" sz="1800" dirty="0">
                <a:solidFill>
                  <a:srgbClr val="1BD1B3"/>
                </a:solidFill>
                <a:latin typeface="Volkhov"/>
                <a:ea typeface="Volkhov"/>
                <a:cs typeface="Volkhov"/>
                <a:sym typeface="Volkhov"/>
              </a:rPr>
              <a:t>AIC and BIC</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AIC: 2</a:t>
            </a:r>
            <a:r>
              <a:rPr lang="en-US" sz="1800" i="1" dirty="0">
                <a:solidFill>
                  <a:srgbClr val="1BD1B3"/>
                </a:solidFill>
                <a:latin typeface="Volkhov"/>
                <a:ea typeface="Volkhov"/>
                <a:cs typeface="Volkhov"/>
                <a:sym typeface="Volkhov"/>
              </a:rPr>
              <a:t>k – </a:t>
            </a:r>
            <a:r>
              <a:rPr lang="en-US" sz="1800" dirty="0">
                <a:solidFill>
                  <a:srgbClr val="1BD1B3"/>
                </a:solidFill>
                <a:latin typeface="Volkhov"/>
                <a:ea typeface="Volkhov"/>
                <a:cs typeface="Volkhov"/>
                <a:sym typeface="Volkhov"/>
              </a:rPr>
              <a:t>2ln(L)</a:t>
            </a:r>
          </a:p>
          <a:p>
            <a:pPr marL="133350" lvl="0">
              <a:lnSpc>
                <a:spcPct val="115000"/>
              </a:lnSpc>
              <a:buClr>
                <a:srgbClr val="1FD0B3"/>
              </a:buClr>
              <a:buSzPts val="1500"/>
            </a:pPr>
            <a:r>
              <a:rPr lang="en-US" sz="1800" dirty="0">
                <a:solidFill>
                  <a:srgbClr val="1BD1B3"/>
                </a:solidFill>
                <a:latin typeface="Volkhov"/>
                <a:ea typeface="Volkhov"/>
                <a:cs typeface="Volkhov"/>
                <a:sym typeface="Volkhov"/>
              </a:rPr>
              <a:t>	BIC: </a:t>
            </a:r>
            <a:r>
              <a:rPr lang="en-US" sz="1800" i="1" dirty="0" err="1">
                <a:solidFill>
                  <a:srgbClr val="1BD1B3"/>
                </a:solidFill>
                <a:latin typeface="Volkhov"/>
                <a:ea typeface="Volkhov"/>
                <a:cs typeface="Volkhov"/>
                <a:sym typeface="Volkhov"/>
              </a:rPr>
              <a:t>k</a:t>
            </a:r>
            <a:r>
              <a:rPr lang="en-US" sz="1800" dirty="0" err="1">
                <a:solidFill>
                  <a:srgbClr val="1BD1B3"/>
                </a:solidFill>
                <a:latin typeface="Volkhov"/>
                <a:ea typeface="Volkhov"/>
                <a:cs typeface="Volkhov"/>
                <a:sym typeface="Volkhov"/>
              </a:rPr>
              <a:t>ln</a:t>
            </a:r>
            <a:r>
              <a:rPr lang="en-US" sz="1800" dirty="0">
                <a:solidFill>
                  <a:srgbClr val="1BD1B3"/>
                </a:solidFill>
                <a:latin typeface="Volkhov"/>
                <a:ea typeface="Volkhov"/>
                <a:cs typeface="Volkhov"/>
                <a:sym typeface="Volkhov"/>
              </a:rPr>
              <a:t>(</a:t>
            </a:r>
            <a:r>
              <a:rPr lang="en-US" sz="1800" i="1" dirty="0">
                <a:solidFill>
                  <a:srgbClr val="1BD1B3"/>
                </a:solidFill>
                <a:latin typeface="Volkhov"/>
                <a:ea typeface="Volkhov"/>
                <a:cs typeface="Volkhov"/>
                <a:sym typeface="Volkhov"/>
              </a:rPr>
              <a:t>n</a:t>
            </a:r>
            <a:r>
              <a:rPr lang="en-US" sz="1800" dirty="0">
                <a:solidFill>
                  <a:srgbClr val="1BD1B3"/>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1BD1B3"/>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F961A8DC-DF2B-824F-8CD3-2252258CC7EF}"/>
              </a:ext>
            </a:extLst>
          </p:cNvPr>
          <p:cNvSpPr txBox="1"/>
          <p:nvPr/>
        </p:nvSpPr>
        <p:spPr>
          <a:xfrm>
            <a:off x="763699" y="1657031"/>
            <a:ext cx="6951300" cy="1458831"/>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Fit all possible models to behavior</a:t>
            </a:r>
          </a:p>
          <a:p>
            <a:pPr marL="476250" lvl="1" indent="-342900">
              <a:lnSpc>
                <a:spcPct val="115000"/>
              </a:lnSpc>
              <a:buClr>
                <a:srgbClr val="1FD0B3"/>
              </a:buClr>
              <a:buSzPts val="1500"/>
              <a:buFont typeface="+mj-lt"/>
              <a:buAutoNum type="arabicPeriod"/>
            </a:pPr>
            <a:r>
              <a:rPr lang="en-US" sz="1800" b="1" dirty="0">
                <a:solidFill>
                  <a:srgbClr val="B0FEF1"/>
                </a:solidFill>
                <a:latin typeface="Volkhov"/>
                <a:ea typeface="Volkhov"/>
                <a:cs typeface="Volkhov"/>
                <a:sym typeface="Volkhov"/>
              </a:rPr>
              <a:t>Compare indices of “fit”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5" name="Google Shape;71;gb80e2ae2f7_1_19">
            <a:extLst>
              <a:ext uri="{FF2B5EF4-FFF2-40B4-BE49-F238E27FC236}">
                <a16:creationId xmlns:a16="http://schemas.microsoft.com/office/drawing/2014/main" id="{29E6F834-5C0C-A846-9632-4047152102B0}"/>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2494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AIC and BIC</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8FAABB6E-9C5E-3342-B1CF-D0C7DF4B3465}"/>
              </a:ext>
            </a:extLst>
          </p:cNvPr>
          <p:cNvSpPr txBox="1"/>
          <p:nvPr/>
        </p:nvSpPr>
        <p:spPr>
          <a:xfrm>
            <a:off x="917582" y="1422932"/>
            <a:ext cx="6951300" cy="3157757"/>
          </a:xfrm>
          <a:prstGeom prst="rect">
            <a:avLst/>
          </a:prstGeom>
          <a:noFill/>
          <a:ln>
            <a:noFill/>
          </a:ln>
        </p:spPr>
        <p:txBody>
          <a:bodyPr spcFirstLastPara="1" wrap="square" lIns="91425" tIns="91425" rIns="91425" bIns="91425" anchor="t" anchorCtr="0">
            <a:spAutoFit/>
          </a:bodyPr>
          <a:lstStyle/>
          <a:p>
            <a:pPr marL="133350" lvl="0">
              <a:lnSpc>
                <a:spcPct val="115000"/>
              </a:lnSpc>
              <a:buClr>
                <a:srgbClr val="1FD0B3"/>
              </a:buClr>
              <a:buSzPts val="1500"/>
            </a:pPr>
            <a:r>
              <a:rPr lang="en-US" sz="2400" dirty="0">
                <a:solidFill>
                  <a:srgbClr val="AFFFF1"/>
                </a:solidFill>
                <a:latin typeface="Volkhov"/>
                <a:ea typeface="Volkhov"/>
                <a:cs typeface="Volkhov"/>
                <a:sym typeface="Volkhov"/>
              </a:rPr>
              <a:t>AIC: 2</a:t>
            </a:r>
            <a:r>
              <a:rPr lang="en-US" sz="2400" i="1" dirty="0">
                <a:solidFill>
                  <a:srgbClr val="AFFFF1"/>
                </a:solidFill>
                <a:latin typeface="Volkhov"/>
                <a:ea typeface="Volkhov"/>
                <a:cs typeface="Volkhov"/>
                <a:sym typeface="Volkhov"/>
              </a:rPr>
              <a:t>k – </a:t>
            </a:r>
            <a:r>
              <a:rPr lang="en-US" sz="2400" dirty="0">
                <a:solidFill>
                  <a:srgbClr val="AFFFF1"/>
                </a:solidFill>
                <a:latin typeface="Volkhov"/>
                <a:ea typeface="Volkhov"/>
                <a:cs typeface="Volkhov"/>
                <a:sym typeface="Volkhov"/>
              </a:rPr>
              <a:t>2ln(L)</a:t>
            </a:r>
          </a:p>
          <a:p>
            <a:pPr marL="133350" lvl="0">
              <a:lnSpc>
                <a:spcPct val="115000"/>
              </a:lnSpc>
              <a:buClr>
                <a:srgbClr val="1FD0B3"/>
              </a:buClr>
              <a:buSzPts val="1500"/>
            </a:pPr>
            <a:r>
              <a:rPr lang="en-US" sz="2400" dirty="0">
                <a:solidFill>
                  <a:srgbClr val="AFFFF1"/>
                </a:solidFill>
                <a:latin typeface="Volkhov"/>
                <a:ea typeface="Volkhov"/>
                <a:cs typeface="Volkhov"/>
                <a:sym typeface="Volkhov"/>
              </a:rPr>
              <a:t>BIC: </a:t>
            </a:r>
            <a:r>
              <a:rPr lang="en-US" sz="2400" i="1" dirty="0" err="1">
                <a:solidFill>
                  <a:srgbClr val="AFFFF1"/>
                </a:solidFill>
                <a:latin typeface="Volkhov"/>
                <a:ea typeface="Volkhov"/>
                <a:cs typeface="Volkhov"/>
                <a:sym typeface="Volkhov"/>
              </a:rPr>
              <a:t>k</a:t>
            </a:r>
            <a:r>
              <a:rPr lang="en-US" sz="2400" dirty="0" err="1">
                <a:solidFill>
                  <a:srgbClr val="AFFFF1"/>
                </a:solidFill>
                <a:latin typeface="Volkhov"/>
                <a:ea typeface="Volkhov"/>
                <a:cs typeface="Volkhov"/>
                <a:sym typeface="Volkhov"/>
              </a:rPr>
              <a:t>ln</a:t>
            </a:r>
            <a:r>
              <a:rPr lang="en-US" sz="2400" dirty="0">
                <a:solidFill>
                  <a:srgbClr val="AFFFF1"/>
                </a:solidFill>
                <a:latin typeface="Volkhov"/>
                <a:ea typeface="Volkhov"/>
                <a:cs typeface="Volkhov"/>
                <a:sym typeface="Volkhov"/>
              </a:rPr>
              <a:t>(</a:t>
            </a:r>
            <a:r>
              <a:rPr lang="en-US" sz="2400" i="1" dirty="0">
                <a:solidFill>
                  <a:srgbClr val="AFFFF1"/>
                </a:solidFill>
                <a:latin typeface="Volkhov"/>
                <a:ea typeface="Volkhov"/>
                <a:cs typeface="Volkhov"/>
                <a:sym typeface="Volkhov"/>
              </a:rPr>
              <a:t>n</a:t>
            </a:r>
            <a:r>
              <a:rPr lang="en-US" sz="2400" dirty="0">
                <a:solidFill>
                  <a:srgbClr val="AFFFF1"/>
                </a:solidFill>
                <a:latin typeface="Volkhov"/>
                <a:ea typeface="Volkhov"/>
                <a:cs typeface="Volkhov"/>
                <a:sym typeface="Volkhov"/>
              </a:rPr>
              <a:t>) – 2ln(L)</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a:p>
            <a:pPr marL="133350" lvl="1">
              <a:lnSpc>
                <a:spcPct val="115000"/>
              </a:lnSpc>
              <a:buClr>
                <a:srgbClr val="1FD0B3"/>
              </a:buClr>
              <a:buSzPts val="1500"/>
            </a:pPr>
            <a:endParaRPr lang="en-US" sz="2400" dirty="0">
              <a:solidFill>
                <a:srgbClr val="AFFFF1"/>
              </a:solidFill>
              <a:latin typeface="Volkhov"/>
              <a:ea typeface="Volkhov"/>
              <a:cs typeface="Volkhov"/>
              <a:sym typeface="Volkhov"/>
            </a:endParaRPr>
          </a:p>
          <a:p>
            <a:pPr marL="457200" lvl="1" indent="-323850">
              <a:lnSpc>
                <a:spcPct val="115000"/>
              </a:lnSpc>
              <a:buClr>
                <a:srgbClr val="1FD0B3"/>
              </a:buClr>
              <a:buSzPts val="1500"/>
              <a:buFont typeface="Volkhov"/>
              <a:buChar char="➔"/>
            </a:pPr>
            <a:r>
              <a:rPr lang="en-US" sz="2400" dirty="0">
                <a:solidFill>
                  <a:srgbClr val="1BD1B3"/>
                </a:solidFill>
                <a:latin typeface="Volkhov"/>
                <a:ea typeface="Volkhov"/>
                <a:cs typeface="Volkhov"/>
                <a:sym typeface="Volkhov"/>
              </a:rPr>
              <a:t>Smaller values are better</a:t>
            </a:r>
          </a:p>
          <a:p>
            <a:pPr marL="457200" lvl="1" indent="-323850">
              <a:lnSpc>
                <a:spcPct val="115000"/>
              </a:lnSpc>
              <a:buClr>
                <a:srgbClr val="1FD0B3"/>
              </a:buClr>
              <a:buSzPts val="1500"/>
              <a:buFont typeface="Volkhov"/>
              <a:buChar char="➔"/>
            </a:pPr>
            <a:endParaRPr lang="en-US" sz="2400" dirty="0">
              <a:solidFill>
                <a:srgbClr val="AFFFF1"/>
              </a:solidFill>
              <a:latin typeface="Volkhov"/>
              <a:ea typeface="Volkhov"/>
              <a:cs typeface="Volkhov"/>
              <a:sym typeface="Volkhov"/>
            </a:endParaRPr>
          </a:p>
        </p:txBody>
      </p:sp>
      <p:sp>
        <p:nvSpPr>
          <p:cNvPr id="13" name="Google Shape;73;gb80e2ae2f7_1_19">
            <a:extLst>
              <a:ext uri="{FF2B5EF4-FFF2-40B4-BE49-F238E27FC236}">
                <a16:creationId xmlns:a16="http://schemas.microsoft.com/office/drawing/2014/main" id="{D938F96C-B1FB-9842-B773-E342D684719E}"/>
              </a:ext>
            </a:extLst>
          </p:cNvPr>
          <p:cNvSpPr txBox="1"/>
          <p:nvPr/>
        </p:nvSpPr>
        <p:spPr>
          <a:xfrm>
            <a:off x="5024460" y="1328598"/>
            <a:ext cx="2561349" cy="821733"/>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k: number of parameters</a:t>
            </a:r>
          </a:p>
        </p:txBody>
      </p:sp>
      <p:sp>
        <p:nvSpPr>
          <p:cNvPr id="14" name="Google Shape;73;gb80e2ae2f7_1_19">
            <a:extLst>
              <a:ext uri="{FF2B5EF4-FFF2-40B4-BE49-F238E27FC236}">
                <a16:creationId xmlns:a16="http://schemas.microsoft.com/office/drawing/2014/main" id="{1BDE8024-1FC4-994F-81F7-D11E8D4339CC}"/>
              </a:ext>
            </a:extLst>
          </p:cNvPr>
          <p:cNvSpPr txBox="1"/>
          <p:nvPr/>
        </p:nvSpPr>
        <p:spPr>
          <a:xfrm>
            <a:off x="5024460" y="2242752"/>
            <a:ext cx="2561349"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L: max likelihood</a:t>
            </a:r>
          </a:p>
        </p:txBody>
      </p:sp>
      <p:sp>
        <p:nvSpPr>
          <p:cNvPr id="15" name="Google Shape;73;gb80e2ae2f7_1_19">
            <a:extLst>
              <a:ext uri="{FF2B5EF4-FFF2-40B4-BE49-F238E27FC236}">
                <a16:creationId xmlns:a16="http://schemas.microsoft.com/office/drawing/2014/main" id="{CABA17C7-199D-8646-BB30-A54C0FB6873C}"/>
              </a:ext>
            </a:extLst>
          </p:cNvPr>
          <p:cNvSpPr txBox="1"/>
          <p:nvPr/>
        </p:nvSpPr>
        <p:spPr>
          <a:xfrm>
            <a:off x="5037491" y="2862705"/>
            <a:ext cx="3437932" cy="503184"/>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i="1" dirty="0">
                <a:solidFill>
                  <a:srgbClr val="AFFFF1"/>
                </a:solidFill>
                <a:latin typeface="Volkhov"/>
                <a:ea typeface="Volkhov"/>
                <a:cs typeface="Volkhov"/>
                <a:sym typeface="Volkhov"/>
              </a:rPr>
              <a:t>n: number of observations</a:t>
            </a:r>
          </a:p>
        </p:txBody>
      </p:sp>
      <p:sp>
        <p:nvSpPr>
          <p:cNvPr id="17" name="Google Shape;71;gb80e2ae2f7_1_19">
            <a:extLst>
              <a:ext uri="{FF2B5EF4-FFF2-40B4-BE49-F238E27FC236}">
                <a16:creationId xmlns:a16="http://schemas.microsoft.com/office/drawing/2014/main" id="{8039A769-94F9-5546-84F7-2518B711F794}"/>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059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71972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3F6F8F44-3F65-094C-8A4B-26D88C50CF4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3F36C248-B77D-5E4E-BAEC-61406E5E3EC6}"/>
              </a:ext>
            </a:extLst>
          </p:cNvPr>
          <p:cNvPicPr>
            <a:picLocks noChangeAspect="1"/>
          </p:cNvPicPr>
          <p:nvPr/>
        </p:nvPicPr>
        <p:blipFill rotWithShape="1">
          <a:blip r:embed="rId7"/>
          <a:srcRect l="6521" r="63262"/>
          <a:stretch/>
        </p:blipFill>
        <p:spPr>
          <a:xfrm>
            <a:off x="610637" y="1657031"/>
            <a:ext cx="2763078" cy="2502953"/>
          </a:xfrm>
          <a:prstGeom prst="rect">
            <a:avLst/>
          </a:prstGeom>
        </p:spPr>
      </p:pic>
      <p:sp>
        <p:nvSpPr>
          <p:cNvPr id="13" name="Google Shape;73;gb80e2ae2f7_1_19">
            <a:extLst>
              <a:ext uri="{FF2B5EF4-FFF2-40B4-BE49-F238E27FC236}">
                <a16:creationId xmlns:a16="http://schemas.microsoft.com/office/drawing/2014/main" id="{AC22EAAA-4719-4041-9516-3194B051D607}"/>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cxnSp>
        <p:nvCxnSpPr>
          <p:cNvPr id="3" name="Straight Arrow Connector 2">
            <a:extLst>
              <a:ext uri="{FF2B5EF4-FFF2-40B4-BE49-F238E27FC236}">
                <a16:creationId xmlns:a16="http://schemas.microsoft.com/office/drawing/2014/main" id="{61252CDA-2504-2C4E-9D75-818B7A2858A5}"/>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E9342B-9AAF-0F4D-BD49-1E8FDF1D3918}"/>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6" name="Google Shape;73;gb80e2ae2f7_1_19">
            <a:extLst>
              <a:ext uri="{FF2B5EF4-FFF2-40B4-BE49-F238E27FC236}">
                <a16:creationId xmlns:a16="http://schemas.microsoft.com/office/drawing/2014/main" id="{37E71C39-B6BF-2E4D-A1C4-CED4F3223E7D}"/>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7" name="Google Shape;73;gb80e2ae2f7_1_19">
            <a:extLst>
              <a:ext uri="{FF2B5EF4-FFF2-40B4-BE49-F238E27FC236}">
                <a16:creationId xmlns:a16="http://schemas.microsoft.com/office/drawing/2014/main" id="{EF5EB5E9-C411-9240-8F2F-FE5A69D22733}"/>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36414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22" name="Google Shape;61;p13">
            <a:extLst>
              <a:ext uri="{FF2B5EF4-FFF2-40B4-BE49-F238E27FC236}">
                <a16:creationId xmlns:a16="http://schemas.microsoft.com/office/drawing/2014/main" id="{30BE6490-6437-064C-9207-AC92096867BA}"/>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D216CE53-1E37-094F-9F45-3F0356B5C35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B6198184-31B9-0745-ACDF-48DCF17CD833}"/>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3C483D68-BEB7-D44A-81C8-0751A45B5825}"/>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E2E745AA-06A9-9743-A2A9-CC779F383FF4}"/>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dirty="0">
                <a:solidFill>
                  <a:srgbClr val="1FD0B3"/>
                </a:solidFill>
              </a:rPr>
              <a:t>3. Validate results</a:t>
            </a:r>
            <a:endParaRPr sz="810" b="1" dirty="0">
              <a:solidFill>
                <a:srgbClr val="1FD0B3"/>
              </a:solidFill>
            </a:endParaRPr>
          </a:p>
        </p:txBody>
      </p:sp>
    </p:spTree>
    <p:extLst>
      <p:ext uri="{BB962C8B-B14F-4D97-AF65-F5344CB8AC3E}">
        <p14:creationId xmlns:p14="http://schemas.microsoft.com/office/powerpoint/2010/main" val="3704753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53539C95-38C9-654D-9197-D6BF02AF5862}"/>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3" name="Picture 12" descr="Chart, bar chart&#10;&#10;Description automatically generated">
            <a:extLst>
              <a:ext uri="{FF2B5EF4-FFF2-40B4-BE49-F238E27FC236}">
                <a16:creationId xmlns:a16="http://schemas.microsoft.com/office/drawing/2014/main" id="{A2575261-2B01-9D4E-B77B-50765D76DA10}"/>
              </a:ext>
            </a:extLst>
          </p:cNvPr>
          <p:cNvPicPr>
            <a:picLocks noChangeAspect="1"/>
          </p:cNvPicPr>
          <p:nvPr/>
        </p:nvPicPr>
        <p:blipFill rotWithShape="1">
          <a:blip r:embed="rId7"/>
          <a:srcRect l="6521" r="36305"/>
          <a:stretch/>
        </p:blipFill>
        <p:spPr>
          <a:xfrm>
            <a:off x="596349" y="1657031"/>
            <a:ext cx="5227982" cy="2502953"/>
          </a:xfrm>
          <a:prstGeom prst="rect">
            <a:avLst/>
          </a:prstGeom>
        </p:spPr>
      </p:pic>
      <p:sp>
        <p:nvSpPr>
          <p:cNvPr id="11" name="Google Shape;73;gb80e2ae2f7_1_19">
            <a:extLst>
              <a:ext uri="{FF2B5EF4-FFF2-40B4-BE49-F238E27FC236}">
                <a16:creationId xmlns:a16="http://schemas.microsoft.com/office/drawing/2014/main" id="{923CA25B-E79B-C44D-BA24-787F7A07A0D3}"/>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71E2143B-ECCD-E748-8313-5C0771A2795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cxnSp>
        <p:nvCxnSpPr>
          <p:cNvPr id="15" name="Straight Arrow Connector 14">
            <a:extLst>
              <a:ext uri="{FF2B5EF4-FFF2-40B4-BE49-F238E27FC236}">
                <a16:creationId xmlns:a16="http://schemas.microsoft.com/office/drawing/2014/main" id="{3F9F5B1F-9F71-D947-8F3A-EF0DA28C9DD7}"/>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616FE5-B708-2842-9700-22F41734FC0B}"/>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7" name="Google Shape;73;gb80e2ae2f7_1_19">
            <a:extLst>
              <a:ext uri="{FF2B5EF4-FFF2-40B4-BE49-F238E27FC236}">
                <a16:creationId xmlns:a16="http://schemas.microsoft.com/office/drawing/2014/main" id="{91F8C4D2-94D7-B048-B640-C4AB3D7F744A}"/>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8" name="Google Shape;73;gb80e2ae2f7_1_19">
            <a:extLst>
              <a:ext uri="{FF2B5EF4-FFF2-40B4-BE49-F238E27FC236}">
                <a16:creationId xmlns:a16="http://schemas.microsoft.com/office/drawing/2014/main" id="{2D1F39C0-10A4-F74F-949E-E47924B7DB31}"/>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2464003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Finding the best-fitting model</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99259599-0E51-6642-BFD4-29DE252876E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1" name="Picture 10" descr="Chart, bar chart&#10;&#10;Description automatically generated">
            <a:extLst>
              <a:ext uri="{FF2B5EF4-FFF2-40B4-BE49-F238E27FC236}">
                <a16:creationId xmlns:a16="http://schemas.microsoft.com/office/drawing/2014/main" id="{D71F7B87-4967-D749-9FD1-A4FA1D8891F8}"/>
              </a:ext>
            </a:extLst>
          </p:cNvPr>
          <p:cNvPicPr>
            <a:picLocks noChangeAspect="1"/>
          </p:cNvPicPr>
          <p:nvPr/>
        </p:nvPicPr>
        <p:blipFill rotWithShape="1">
          <a:blip r:embed="rId7"/>
          <a:srcRect l="6521" r="7312"/>
          <a:stretch/>
        </p:blipFill>
        <p:spPr>
          <a:xfrm>
            <a:off x="596348" y="1657031"/>
            <a:ext cx="7879075" cy="2502953"/>
          </a:xfrm>
          <a:prstGeom prst="rect">
            <a:avLst/>
          </a:prstGeom>
        </p:spPr>
      </p:pic>
      <p:sp>
        <p:nvSpPr>
          <p:cNvPr id="13" name="Google Shape;73;gb80e2ae2f7_1_19">
            <a:extLst>
              <a:ext uri="{FF2B5EF4-FFF2-40B4-BE49-F238E27FC236}">
                <a16:creationId xmlns:a16="http://schemas.microsoft.com/office/drawing/2014/main" id="{72DB0FE2-3586-5143-A175-C55D17CEE4EE}"/>
              </a:ext>
            </a:extLst>
          </p:cNvPr>
          <p:cNvSpPr txBox="1"/>
          <p:nvPr/>
        </p:nvSpPr>
        <p:spPr>
          <a:xfrm>
            <a:off x="596350" y="1236433"/>
            <a:ext cx="276307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Likelihood term</a:t>
            </a:r>
            <a:endParaRPr lang="en-US" sz="1800" dirty="0">
              <a:solidFill>
                <a:srgbClr val="1FD0B3"/>
              </a:solidFill>
              <a:latin typeface="Volkhov"/>
              <a:ea typeface="Volkhov"/>
              <a:cs typeface="Volkhov"/>
              <a:sym typeface="Volkhov"/>
            </a:endParaRPr>
          </a:p>
        </p:txBody>
      </p:sp>
      <p:sp>
        <p:nvSpPr>
          <p:cNvPr id="14" name="Google Shape;73;gb80e2ae2f7_1_19">
            <a:extLst>
              <a:ext uri="{FF2B5EF4-FFF2-40B4-BE49-F238E27FC236}">
                <a16:creationId xmlns:a16="http://schemas.microsoft.com/office/drawing/2014/main" id="{D985FBE5-1DB2-0642-A59B-8F98145A20AC}"/>
              </a:ext>
            </a:extLst>
          </p:cNvPr>
          <p:cNvSpPr txBox="1"/>
          <p:nvPr/>
        </p:nvSpPr>
        <p:spPr>
          <a:xfrm>
            <a:off x="3219658" y="1229854"/>
            <a:ext cx="2763077"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Parameter penalty</a:t>
            </a:r>
            <a:endParaRPr lang="en-US" sz="1800" dirty="0">
              <a:solidFill>
                <a:srgbClr val="1FD0B3"/>
              </a:solidFill>
              <a:latin typeface="Volkhov"/>
              <a:ea typeface="Volkhov"/>
              <a:cs typeface="Volkhov"/>
              <a:sym typeface="Volkhov"/>
            </a:endParaRPr>
          </a:p>
        </p:txBody>
      </p:sp>
      <p:sp>
        <p:nvSpPr>
          <p:cNvPr id="15" name="Google Shape;73;gb80e2ae2f7_1_19">
            <a:extLst>
              <a:ext uri="{FF2B5EF4-FFF2-40B4-BE49-F238E27FC236}">
                <a16:creationId xmlns:a16="http://schemas.microsoft.com/office/drawing/2014/main" id="{1CBAC9EB-DEF0-D848-9F93-1520857A06C0}"/>
              </a:ext>
            </a:extLst>
          </p:cNvPr>
          <p:cNvSpPr txBox="1"/>
          <p:nvPr/>
        </p:nvSpPr>
        <p:spPr>
          <a:xfrm>
            <a:off x="5982735" y="1211290"/>
            <a:ext cx="2492688" cy="503184"/>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Fit Metric</a:t>
            </a:r>
            <a:endParaRPr lang="en-US" sz="1800" dirty="0">
              <a:solidFill>
                <a:srgbClr val="1FD0B3"/>
              </a:solidFill>
              <a:latin typeface="Volkhov"/>
              <a:ea typeface="Volkhov"/>
              <a:cs typeface="Volkhov"/>
              <a:sym typeface="Volkhov"/>
            </a:endParaRPr>
          </a:p>
        </p:txBody>
      </p:sp>
      <p:cxnSp>
        <p:nvCxnSpPr>
          <p:cNvPr id="16" name="Straight Arrow Connector 15">
            <a:extLst>
              <a:ext uri="{FF2B5EF4-FFF2-40B4-BE49-F238E27FC236}">
                <a16:creationId xmlns:a16="http://schemas.microsoft.com/office/drawing/2014/main" id="{DF8B707C-687D-D442-BD2F-DC26D6C74FDB}"/>
              </a:ext>
            </a:extLst>
          </p:cNvPr>
          <p:cNvCxnSpPr>
            <a:cxnSpLocks/>
          </p:cNvCxnSpPr>
          <p:nvPr/>
        </p:nvCxnSpPr>
        <p:spPr>
          <a:xfrm flipV="1">
            <a:off x="331625" y="1828000"/>
            <a:ext cx="0" cy="914400"/>
          </a:xfrm>
          <a:prstGeom prst="straightConnector1">
            <a:avLst/>
          </a:prstGeom>
          <a:ln w="38100">
            <a:solidFill>
              <a:srgbClr val="1BD1B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125462-2769-7E4E-B06B-28A8345F5F86}"/>
              </a:ext>
            </a:extLst>
          </p:cNvPr>
          <p:cNvCxnSpPr>
            <a:cxnSpLocks/>
          </p:cNvCxnSpPr>
          <p:nvPr/>
        </p:nvCxnSpPr>
        <p:spPr>
          <a:xfrm>
            <a:off x="331625" y="2893640"/>
            <a:ext cx="0" cy="914400"/>
          </a:xfrm>
          <a:prstGeom prst="straightConnector1">
            <a:avLst/>
          </a:prstGeom>
          <a:ln w="38100">
            <a:solidFill>
              <a:srgbClr val="1BD1B3"/>
            </a:solidFill>
            <a:tailEnd type="triangle"/>
          </a:ln>
          <a:scene3d>
            <a:camera prst="orthographicFront">
              <a:rot lat="21299999"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8" name="Google Shape;73;gb80e2ae2f7_1_19">
            <a:extLst>
              <a:ext uri="{FF2B5EF4-FFF2-40B4-BE49-F238E27FC236}">
                <a16:creationId xmlns:a16="http://schemas.microsoft.com/office/drawing/2014/main" id="{6D5504A6-A05F-1048-A56D-BAAE84AE0026}"/>
              </a:ext>
            </a:extLst>
          </p:cNvPr>
          <p:cNvSpPr txBox="1"/>
          <p:nvPr/>
        </p:nvSpPr>
        <p:spPr>
          <a:xfrm>
            <a:off x="-1107014" y="1496341"/>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worse</a:t>
            </a:r>
            <a:endParaRPr lang="en-US" sz="1200" i="1" dirty="0">
              <a:solidFill>
                <a:srgbClr val="1FD0B3"/>
              </a:solidFill>
              <a:latin typeface="Volkhov"/>
              <a:ea typeface="Volkhov"/>
              <a:cs typeface="Volkhov"/>
              <a:sym typeface="Volkhov"/>
            </a:endParaRPr>
          </a:p>
        </p:txBody>
      </p:sp>
      <p:sp>
        <p:nvSpPr>
          <p:cNvPr id="19" name="Google Shape;73;gb80e2ae2f7_1_19">
            <a:extLst>
              <a:ext uri="{FF2B5EF4-FFF2-40B4-BE49-F238E27FC236}">
                <a16:creationId xmlns:a16="http://schemas.microsoft.com/office/drawing/2014/main" id="{C814C37C-8407-C249-8E57-D9E07C3AD5DE}"/>
              </a:ext>
            </a:extLst>
          </p:cNvPr>
          <p:cNvSpPr txBox="1"/>
          <p:nvPr/>
        </p:nvSpPr>
        <p:spPr>
          <a:xfrm>
            <a:off x="-1093159" y="3783183"/>
            <a:ext cx="2763078" cy="397001"/>
          </a:xfrm>
          <a:prstGeom prst="rect">
            <a:avLst/>
          </a:prstGeom>
          <a:noFill/>
          <a:ln>
            <a:noFill/>
          </a:ln>
        </p:spPr>
        <p:txBody>
          <a:bodyPr spcFirstLastPara="1" wrap="square" lIns="91425" tIns="91425" rIns="91425" bIns="91425" anchor="t" anchorCtr="0">
            <a:spAutoFit/>
          </a:bodyPr>
          <a:lstStyle/>
          <a:p>
            <a:pPr marL="133350" lvl="0" algn="ctr" rtl="0">
              <a:lnSpc>
                <a:spcPct val="115000"/>
              </a:lnSpc>
              <a:spcBef>
                <a:spcPts val="0"/>
              </a:spcBef>
              <a:spcAft>
                <a:spcPts val="0"/>
              </a:spcAft>
              <a:buClr>
                <a:srgbClr val="1FD0B3"/>
              </a:buClr>
              <a:buSzPts val="1500"/>
            </a:pPr>
            <a:r>
              <a:rPr lang="en-US" sz="1200" i="1" dirty="0">
                <a:solidFill>
                  <a:srgbClr val="B0FEF1"/>
                </a:solidFill>
                <a:latin typeface="Volkhov"/>
                <a:ea typeface="Volkhov"/>
                <a:cs typeface="Volkhov"/>
                <a:sym typeface="Volkhov"/>
              </a:rPr>
              <a:t>better</a:t>
            </a:r>
            <a:endParaRPr lang="en-US" sz="1200" i="1" dirty="0">
              <a:solidFill>
                <a:srgbClr val="1FD0B3"/>
              </a:solidFill>
              <a:latin typeface="Volkhov"/>
              <a:ea typeface="Volkhov"/>
              <a:cs typeface="Volkhov"/>
              <a:sym typeface="Volkhov"/>
            </a:endParaRPr>
          </a:p>
        </p:txBody>
      </p:sp>
    </p:spTree>
    <p:extLst>
      <p:ext uri="{BB962C8B-B14F-4D97-AF65-F5344CB8AC3E}">
        <p14:creationId xmlns:p14="http://schemas.microsoft.com/office/powerpoint/2010/main" val="404847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p:txBody>
      </p:sp>
      <p:sp>
        <p:nvSpPr>
          <p:cNvPr id="12" name="Google Shape;71;gb80e2ae2f7_1_19">
            <a:extLst>
              <a:ext uri="{FF2B5EF4-FFF2-40B4-BE49-F238E27FC236}">
                <a16:creationId xmlns:a16="http://schemas.microsoft.com/office/drawing/2014/main" id="{366BCA45-8606-2F47-84B7-99139FB9EC77}"/>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412826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Are our models ‘recoverable’?</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63699" y="1341571"/>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Critical to ensure that different models are actually distinguishable from one another, given the task design.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Extreme example:</a:t>
            </a: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3;gb80e2ae2f7_1_19">
            <a:extLst>
              <a:ext uri="{FF2B5EF4-FFF2-40B4-BE49-F238E27FC236}">
                <a16:creationId xmlns:a16="http://schemas.microsoft.com/office/drawing/2014/main" id="{97AB0D74-063D-2842-ABFA-EC8C9163A7FC}"/>
              </a:ext>
            </a:extLst>
          </p:cNvPr>
          <p:cNvSpPr txBox="1"/>
          <p:nvPr/>
        </p:nvSpPr>
        <p:spPr>
          <a:xfrm>
            <a:off x="1767727" y="2708867"/>
            <a:ext cx="6951300" cy="1777379"/>
          </a:xfrm>
          <a:prstGeom prst="rect">
            <a:avLst/>
          </a:prstGeom>
          <a:noFill/>
          <a:ln>
            <a:noFill/>
          </a:ln>
        </p:spPr>
        <p:txBody>
          <a:bodyPr spcFirstLastPara="1" wrap="square" lIns="91425" tIns="91425" rIns="91425" bIns="91425" anchor="t" anchorCtr="0">
            <a:spAutoFit/>
          </a:bodyPr>
          <a:lstStyle/>
          <a:p>
            <a:pPr marL="133350" lvl="1">
              <a:lnSpc>
                <a:spcPct val="115000"/>
              </a:lnSpc>
              <a:buClr>
                <a:srgbClr val="1FD0B3"/>
              </a:buClr>
              <a:buSzPts val="1500"/>
            </a:pPr>
            <a:r>
              <a:rPr lang="en-US" sz="1800" dirty="0">
                <a:solidFill>
                  <a:srgbClr val="1BD1B3"/>
                </a:solidFill>
                <a:latin typeface="Volkhov"/>
                <a:ea typeface="Volkhov"/>
                <a:cs typeface="Volkhov"/>
                <a:sym typeface="Volkhov"/>
              </a:rPr>
              <a:t>Imagine a task that involves 3 trials. </a:t>
            </a:r>
          </a:p>
          <a:p>
            <a:pPr marL="133350" lvl="1">
              <a:lnSpc>
                <a:spcPct val="115000"/>
              </a:lnSpc>
              <a:buClr>
                <a:srgbClr val="1FD0B3"/>
              </a:buClr>
              <a:buSzPts val="1500"/>
            </a:pPr>
            <a:endParaRPr lang="en-US" sz="1800" dirty="0">
              <a:solidFill>
                <a:srgbClr val="1BD1B3"/>
              </a:solidFill>
              <a:latin typeface="Volkhov"/>
              <a:ea typeface="Volkhov"/>
              <a:cs typeface="Volkhov"/>
              <a:sym typeface="Volkhov"/>
            </a:endParaRPr>
          </a:p>
          <a:p>
            <a:pPr marL="133350" lvl="1">
              <a:lnSpc>
                <a:spcPct val="115000"/>
              </a:lnSpc>
              <a:buClr>
                <a:srgbClr val="1FD0B3"/>
              </a:buClr>
              <a:buSzPts val="1500"/>
            </a:pPr>
            <a:r>
              <a:rPr lang="en-US" sz="1800" dirty="0">
                <a:solidFill>
                  <a:srgbClr val="1BD1B3"/>
                </a:solidFill>
                <a:latin typeface="Volkhov"/>
                <a:ea typeface="Volkhov"/>
                <a:cs typeface="Volkhov"/>
                <a:sym typeface="Volkhov"/>
              </a:rPr>
              <a:t>Can quantitatively assess model fit, but it’s unlikely you will really be able to learn anything about the cognitive processes behind a participant’s choices.</a:t>
            </a:r>
          </a:p>
        </p:txBody>
      </p:sp>
      <p:sp>
        <p:nvSpPr>
          <p:cNvPr id="13" name="Google Shape;71;gb80e2ae2f7_1_19">
            <a:extLst>
              <a:ext uri="{FF2B5EF4-FFF2-40B4-BE49-F238E27FC236}">
                <a16:creationId xmlns:a16="http://schemas.microsoft.com/office/drawing/2014/main" id="{3756208E-344B-C745-B16E-18D4F614B3E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3656999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How do we know whether our model-fitting results reflect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AF21F14-2F16-9347-8BEF-C2ABCE287252}"/>
              </a:ext>
            </a:extLst>
          </p:cNvPr>
          <p:cNvSpPr txBox="1"/>
          <p:nvPr/>
        </p:nvSpPr>
        <p:spPr>
          <a:xfrm>
            <a:off x="726975" y="1806171"/>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i="1" dirty="0">
                <a:solidFill>
                  <a:srgbClr val="B0FEF1"/>
                </a:solidFill>
                <a:latin typeface="Volkhov"/>
                <a:ea typeface="Volkhov"/>
                <a:cs typeface="Volkhov"/>
                <a:sym typeface="Volkhov"/>
              </a:rPr>
              <a:t>Problem: </a:t>
            </a:r>
            <a:r>
              <a:rPr lang="en-US" sz="1800" dirty="0">
                <a:solidFill>
                  <a:srgbClr val="B0FEF1"/>
                </a:solidFill>
                <a:latin typeface="Volkhov"/>
                <a:ea typeface="Volkhov"/>
                <a:cs typeface="Volkhov"/>
                <a:sym typeface="Volkhov"/>
              </a:rPr>
              <a:t>No way to know the ‘true’ algorithm a participant used to make choices.</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i="1" dirty="0">
                <a:solidFill>
                  <a:srgbClr val="B0FEF1"/>
                </a:solidFill>
                <a:latin typeface="Volkhov"/>
                <a:ea typeface="Volkhov"/>
                <a:cs typeface="Volkhov"/>
                <a:sym typeface="Volkhov"/>
              </a:rPr>
              <a:t>Solution: </a:t>
            </a:r>
            <a:r>
              <a:rPr lang="en-US" sz="1800" dirty="0">
                <a:solidFill>
                  <a:srgbClr val="B0FEF1"/>
                </a:solidFill>
                <a:latin typeface="Volkhov"/>
                <a:ea typeface="Volkhov"/>
                <a:cs typeface="Volkhov"/>
                <a:sym typeface="Volkhov"/>
              </a:rPr>
              <a:t>Simulate fake participants so that we </a:t>
            </a:r>
            <a:r>
              <a:rPr lang="en-US" sz="1800" b="1" i="1" dirty="0">
                <a:solidFill>
                  <a:schemeClr val="accent5"/>
                </a:solidFill>
                <a:latin typeface="Volkhov"/>
                <a:ea typeface="Volkhov"/>
                <a:cs typeface="Volkhov"/>
                <a:sym typeface="Volkhov"/>
              </a:rPr>
              <a:t>know</a:t>
            </a:r>
            <a:r>
              <a:rPr lang="en-US" sz="1800" b="1" dirty="0">
                <a:solidFill>
                  <a:schemeClr val="accent5"/>
                </a:solidFill>
                <a:latin typeface="Volkhov"/>
                <a:ea typeface="Volkhov"/>
                <a:cs typeface="Volkhov"/>
                <a:sym typeface="Volkhov"/>
              </a:rPr>
              <a:t> </a:t>
            </a:r>
            <a:r>
              <a:rPr lang="en-US" sz="1800" dirty="0">
                <a:solidFill>
                  <a:srgbClr val="AFFFF1"/>
                </a:solidFill>
                <a:latin typeface="Volkhov"/>
                <a:ea typeface="Volkhov"/>
                <a:cs typeface="Volkhov"/>
                <a:sym typeface="Volkhov"/>
              </a:rPr>
              <a:t>the algorithm that generated the choice data.</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1" indent="-323850">
              <a:lnSpc>
                <a:spcPct val="115000"/>
              </a:lnSpc>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EEE18083-8113-F946-B61F-65BCDA8BB42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248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21B20570-9EA9-C545-8BAF-69A80A6F8D9E}"/>
              </a:ext>
            </a:extLst>
          </p:cNvPr>
          <p:cNvSpPr txBox="1"/>
          <p:nvPr/>
        </p:nvSpPr>
        <p:spPr>
          <a:xfrm>
            <a:off x="763699" y="1236850"/>
            <a:ext cx="6951300" cy="241447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Steps: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Simulate data from all models.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Fit models to all simulated datasets.</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which model best fits each data set.</a:t>
            </a:r>
          </a:p>
          <a:p>
            <a:pPr marL="476250" lvl="1" indent="-342900">
              <a:lnSpc>
                <a:spcPct val="115000"/>
              </a:lnSpc>
              <a:buClr>
                <a:srgbClr val="1FD0B3"/>
              </a:buClr>
              <a:buSzPts val="1500"/>
              <a:buFont typeface="+mj-lt"/>
              <a:buAutoNum type="arabicPeriod"/>
            </a:pPr>
            <a:r>
              <a:rPr lang="en-US" sz="1800" dirty="0">
                <a:solidFill>
                  <a:srgbClr val="B0FEF1"/>
                </a:solidFill>
                <a:latin typeface="Volkhov"/>
                <a:ea typeface="Volkhov"/>
                <a:cs typeface="Volkhov"/>
                <a:sym typeface="Volkhov"/>
              </a:rPr>
              <a:t>Determine the proportion of datasets for which the ‘recovered’ model matches the ‘ground truth’ model.</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DDCB8C31-6B73-DD49-9248-A55B2C24EF43}"/>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860074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3485933" y="1881038"/>
            <a:ext cx="2603368"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566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7" y="1881038"/>
            <a:ext cx="1748413" cy="2540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064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5" name="Rectangle 4">
            <a:extLst>
              <a:ext uri="{FF2B5EF4-FFF2-40B4-BE49-F238E27FC236}">
                <a16:creationId xmlns:a16="http://schemas.microsoft.com/office/drawing/2014/main" id="{C7DA9F0F-5A2C-E240-97C3-F108D65C0A6F}"/>
              </a:ext>
            </a:extLst>
          </p:cNvPr>
          <p:cNvSpPr/>
          <p:nvPr/>
        </p:nvSpPr>
        <p:spPr>
          <a:xfrm>
            <a:off x="4340888" y="1881037"/>
            <a:ext cx="874208" cy="2540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39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2" name="Group 1">
            <a:extLst>
              <a:ext uri="{FF2B5EF4-FFF2-40B4-BE49-F238E27FC236}">
                <a16:creationId xmlns:a16="http://schemas.microsoft.com/office/drawing/2014/main" id="{C70A62D0-A930-B341-95DB-EEE64F6C5A36}"/>
              </a:ext>
            </a:extLst>
          </p:cNvPr>
          <p:cNvGrpSpPr/>
          <p:nvPr/>
        </p:nvGrpSpPr>
        <p:grpSpPr>
          <a:xfrm>
            <a:off x="2855256" y="1657031"/>
            <a:ext cx="3328174" cy="3110225"/>
            <a:chOff x="2855256" y="1657031"/>
            <a:chExt cx="3328174" cy="3110225"/>
          </a:xfrm>
        </p:grpSpPr>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1" name="Rectangle 10">
              <a:extLst>
                <a:ext uri="{FF2B5EF4-FFF2-40B4-BE49-F238E27FC236}">
                  <a16:creationId xmlns:a16="http://schemas.microsoft.com/office/drawing/2014/main" id="{4521D556-0E52-9B4C-ADDE-B082FFE76CAD}"/>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8268B1-4D36-144F-8A39-437A025B111F}"/>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1F064A-35C2-9B43-AF7D-551B6EA6E6E0}"/>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981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grpSp>
        <p:nvGrpSpPr>
          <p:cNvPr id="13" name="Google Shape;61;p13">
            <a:extLst>
              <a:ext uri="{FF2B5EF4-FFF2-40B4-BE49-F238E27FC236}">
                <a16:creationId xmlns:a16="http://schemas.microsoft.com/office/drawing/2014/main" id="{6AAA5362-BD2C-4D4F-964F-917C9A266146}"/>
              </a:ext>
            </a:extLst>
          </p:cNvPr>
          <p:cNvGrpSpPr/>
          <p:nvPr/>
        </p:nvGrpSpPr>
        <p:grpSpPr>
          <a:xfrm>
            <a:off x="3021172" y="3451762"/>
            <a:ext cx="3159542" cy="1458541"/>
            <a:chOff x="0" y="0"/>
            <a:chExt cx="3159540" cy="1458540"/>
          </a:xfrm>
        </p:grpSpPr>
        <p:sp>
          <p:nvSpPr>
            <p:cNvPr id="14" name="Rectangle">
              <a:extLst>
                <a:ext uri="{FF2B5EF4-FFF2-40B4-BE49-F238E27FC236}">
                  <a16:creationId xmlns:a16="http://schemas.microsoft.com/office/drawing/2014/main" id="{5D91491C-07C6-A449-B056-EF54B35B2A32}"/>
                </a:ext>
              </a:extLst>
            </p:cNvPr>
            <p:cNvSpPr/>
            <p:nvPr/>
          </p:nvSpPr>
          <p:spPr>
            <a:xfrm>
              <a:off x="-1" y="-1"/>
              <a:ext cx="3159542" cy="1458542"/>
            </a:xfrm>
            <a:prstGeom prst="rect">
              <a:avLst/>
            </a:prstGeom>
            <a:solidFill>
              <a:srgbClr val="2A435D"/>
            </a:solidFill>
            <a:ln w="9525" cap="flat">
              <a:solidFill>
                <a:srgbClr val="B0FEF1"/>
              </a:solidFill>
              <a:prstDash val="solid"/>
              <a:round/>
            </a:ln>
            <a:effectLst/>
          </p:spPr>
          <p:txBody>
            <a:bodyPr wrap="square" lIns="45719" tIns="45719" rIns="45719" bIns="45719" numCol="1" anchor="t">
              <a:noAutofit/>
            </a:bodyPr>
            <a:lstStyle/>
            <a:p>
              <a:pPr algn="ctr">
                <a:defRPr sz="900">
                  <a:solidFill>
                    <a:srgbClr val="17283A"/>
                  </a:solidFill>
                </a:defRPr>
              </a:pPr>
              <a:endParaRPr/>
            </a:p>
          </p:txBody>
        </p:sp>
        <p:sp>
          <p:nvSpPr>
            <p:cNvPr id="15" name="Text">
              <a:extLst>
                <a:ext uri="{FF2B5EF4-FFF2-40B4-BE49-F238E27FC236}">
                  <a16:creationId xmlns:a16="http://schemas.microsoft.com/office/drawing/2014/main" id="{95C5518B-FFFC-CD4D-9448-FDB50FC35062}"/>
                </a:ext>
              </a:extLst>
            </p:cNvPr>
            <p:cNvSpPr txBox="1"/>
            <p:nvPr/>
          </p:nvSpPr>
          <p:spPr>
            <a:xfrm>
              <a:off x="4762" y="4762"/>
              <a:ext cx="3150016" cy="2238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t">
              <a:spAutoFit/>
            </a:bodyPr>
            <a:lstStyle>
              <a:lvl1pPr algn="ctr">
                <a:defRPr sz="900">
                  <a:solidFill>
                    <a:srgbClr val="17283A"/>
                  </a:solidFill>
                </a:defRPr>
              </a:lvl1pPr>
            </a:lstStyle>
            <a:p>
              <a:r>
                <a:t> </a:t>
              </a:r>
            </a:p>
          </p:txBody>
        </p:sp>
      </p:grpSp>
      <p:grpSp>
        <p:nvGrpSpPr>
          <p:cNvPr id="16" name="Google Shape;62;p13">
            <a:extLst>
              <a:ext uri="{FF2B5EF4-FFF2-40B4-BE49-F238E27FC236}">
                <a16:creationId xmlns:a16="http://schemas.microsoft.com/office/drawing/2014/main" id="{281A1000-18DA-1642-80FB-A4BACA8E9A3A}"/>
              </a:ext>
            </a:extLst>
          </p:cNvPr>
          <p:cNvGrpSpPr/>
          <p:nvPr/>
        </p:nvGrpSpPr>
        <p:grpSpPr>
          <a:xfrm>
            <a:off x="4209286" y="3870712"/>
            <a:ext cx="801091" cy="908281"/>
            <a:chOff x="0" y="0"/>
            <a:chExt cx="801090" cy="908280"/>
          </a:xfrm>
        </p:grpSpPr>
        <p:sp>
          <p:nvSpPr>
            <p:cNvPr id="17" name="Rectangle">
              <a:extLst>
                <a:ext uri="{FF2B5EF4-FFF2-40B4-BE49-F238E27FC236}">
                  <a16:creationId xmlns:a16="http://schemas.microsoft.com/office/drawing/2014/main" id="{100044CA-290D-AA42-96D8-7ED7209F5537}"/>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 name="Parameter recovery">
              <a:extLst>
                <a:ext uri="{FF2B5EF4-FFF2-40B4-BE49-F238E27FC236}">
                  <a16:creationId xmlns:a16="http://schemas.microsoft.com/office/drawing/2014/main" id="{660C91BA-CD27-CA4E-9FD8-40316930342D}"/>
                </a:ext>
              </a:extLst>
            </p:cNvPr>
            <p:cNvSpPr txBox="1"/>
            <p:nvPr/>
          </p:nvSpPr>
          <p:spPr>
            <a:xfrm>
              <a:off x="4762" y="278721"/>
              <a:ext cx="791566" cy="3508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spAutoFit/>
            </a:bodyPr>
            <a:lstStyle>
              <a:lvl1pPr algn="ctr">
                <a:defRPr sz="900">
                  <a:solidFill>
                    <a:srgbClr val="1FD0B3"/>
                  </a:solidFill>
                </a:defRPr>
              </a:lvl1pPr>
            </a:lstStyle>
            <a:p>
              <a:r>
                <a:t>Parameter recovery</a:t>
              </a:r>
            </a:p>
          </p:txBody>
        </p:sp>
      </p:grpSp>
      <p:grpSp>
        <p:nvGrpSpPr>
          <p:cNvPr id="19" name="Google Shape;63;p13">
            <a:extLst>
              <a:ext uri="{FF2B5EF4-FFF2-40B4-BE49-F238E27FC236}">
                <a16:creationId xmlns:a16="http://schemas.microsoft.com/office/drawing/2014/main" id="{CCD61587-4FF4-F749-B2D4-7A52F309AE24}"/>
              </a:ext>
            </a:extLst>
          </p:cNvPr>
          <p:cNvGrpSpPr/>
          <p:nvPr/>
        </p:nvGrpSpPr>
        <p:grpSpPr>
          <a:xfrm>
            <a:off x="3196649" y="3870712"/>
            <a:ext cx="801091" cy="908281"/>
            <a:chOff x="0" y="0"/>
            <a:chExt cx="801090" cy="908280"/>
          </a:xfrm>
        </p:grpSpPr>
        <p:sp>
          <p:nvSpPr>
            <p:cNvPr id="20" name="Rectangle">
              <a:extLst>
                <a:ext uri="{FF2B5EF4-FFF2-40B4-BE49-F238E27FC236}">
                  <a16:creationId xmlns:a16="http://schemas.microsoft.com/office/drawing/2014/main" id="{F9EF31EE-357D-924A-9071-943F8633DE56}"/>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1" name="Model recovery and comparison">
              <a:extLst>
                <a:ext uri="{FF2B5EF4-FFF2-40B4-BE49-F238E27FC236}">
                  <a16:creationId xmlns:a16="http://schemas.microsoft.com/office/drawing/2014/main" id="{BCBCF1C1-4F74-6C4F-9FA5-92520963EE80}"/>
                </a:ext>
              </a:extLst>
            </p:cNvPr>
            <p:cNvSpPr txBox="1"/>
            <p:nvPr/>
          </p:nvSpPr>
          <p:spPr>
            <a:xfrm>
              <a:off x="4762" y="215221"/>
              <a:ext cx="791566" cy="4778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spAutoFit/>
            </a:bodyPr>
            <a:lstStyle>
              <a:lvl1pPr algn="ctr">
                <a:defRPr sz="900">
                  <a:solidFill>
                    <a:srgbClr val="1FD0B3"/>
                  </a:solidFill>
                </a:defRPr>
              </a:lvl1pPr>
            </a:lstStyle>
            <a:p>
              <a:r>
                <a:t>Model recovery and comparison</a:t>
              </a:r>
            </a:p>
          </p:txBody>
        </p:sp>
      </p:grpSp>
      <p:grpSp>
        <p:nvGrpSpPr>
          <p:cNvPr id="25" name="Google Shape;65;p13">
            <a:extLst>
              <a:ext uri="{FF2B5EF4-FFF2-40B4-BE49-F238E27FC236}">
                <a16:creationId xmlns:a16="http://schemas.microsoft.com/office/drawing/2014/main" id="{C1805EFA-4FA2-8148-8206-E927BA5188F8}"/>
              </a:ext>
            </a:extLst>
          </p:cNvPr>
          <p:cNvGrpSpPr/>
          <p:nvPr/>
        </p:nvGrpSpPr>
        <p:grpSpPr>
          <a:xfrm>
            <a:off x="5221918" y="3870712"/>
            <a:ext cx="801091" cy="908281"/>
            <a:chOff x="0" y="0"/>
            <a:chExt cx="801090" cy="908280"/>
          </a:xfrm>
        </p:grpSpPr>
        <p:sp>
          <p:nvSpPr>
            <p:cNvPr id="28" name="Rectangle">
              <a:extLst>
                <a:ext uri="{FF2B5EF4-FFF2-40B4-BE49-F238E27FC236}">
                  <a16:creationId xmlns:a16="http://schemas.microsoft.com/office/drawing/2014/main" id="{786399CD-F17E-5B4D-A016-9A6AE6BC786D}"/>
                </a:ext>
              </a:extLst>
            </p:cNvPr>
            <p:cNvSpPr/>
            <p:nvPr/>
          </p:nvSpPr>
          <p:spPr>
            <a:xfrm>
              <a:off x="-1" y="-1"/>
              <a:ext cx="801092" cy="908282"/>
            </a:xfrm>
            <a:prstGeom prst="rect">
              <a:avLst/>
            </a:prstGeom>
            <a:solidFill>
              <a:srgbClr val="44688E"/>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9" name="Posterior predictive checks">
              <a:extLst>
                <a:ext uri="{FF2B5EF4-FFF2-40B4-BE49-F238E27FC236}">
                  <a16:creationId xmlns:a16="http://schemas.microsoft.com/office/drawing/2014/main" id="{EFD4BF75-DB9B-3B4F-98F3-3EAB80C0A1E3}"/>
                </a:ext>
              </a:extLst>
            </p:cNvPr>
            <p:cNvSpPr txBox="1"/>
            <p:nvPr/>
          </p:nvSpPr>
          <p:spPr>
            <a:xfrm>
              <a:off x="4762" y="215221"/>
              <a:ext cx="791566" cy="4778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spAutoFit/>
            </a:bodyPr>
            <a:lstStyle>
              <a:lvl1pPr algn="ctr">
                <a:defRPr sz="900">
                  <a:solidFill>
                    <a:srgbClr val="1FD0B3"/>
                  </a:solidFill>
                </a:defRPr>
              </a:lvl1pPr>
            </a:lstStyle>
            <a:p>
              <a:r>
                <a:t>Posterior predictive checks</a:t>
              </a:r>
            </a:p>
          </p:txBody>
        </p:sp>
      </p:grpSp>
      <p:grpSp>
        <p:nvGrpSpPr>
          <p:cNvPr id="31" name="Group">
            <a:extLst>
              <a:ext uri="{FF2B5EF4-FFF2-40B4-BE49-F238E27FC236}">
                <a16:creationId xmlns:a16="http://schemas.microsoft.com/office/drawing/2014/main" id="{685636AA-7A52-8A47-AC0B-20C8CFB6A88B}"/>
              </a:ext>
            </a:extLst>
          </p:cNvPr>
          <p:cNvGrpSpPr/>
          <p:nvPr/>
        </p:nvGrpSpPr>
        <p:grpSpPr>
          <a:xfrm>
            <a:off x="3134282" y="3807212"/>
            <a:ext cx="2926232" cy="1029993"/>
            <a:chOff x="-63499" y="-63500"/>
            <a:chExt cx="2926231" cy="1029991"/>
          </a:xfrm>
        </p:grpSpPr>
        <p:pic>
          <p:nvPicPr>
            <p:cNvPr id="32" name="Rectangle Rectangle" descr="Rectangle Rectangle">
              <a:extLst>
                <a:ext uri="{FF2B5EF4-FFF2-40B4-BE49-F238E27FC236}">
                  <a16:creationId xmlns:a16="http://schemas.microsoft.com/office/drawing/2014/main" id="{7156241F-AEEF-9148-AB7A-B9E5E679ABE3}"/>
                </a:ext>
              </a:extLst>
            </p:cNvPr>
            <p:cNvPicPr>
              <a:picLocks/>
            </p:cNvPicPr>
            <p:nvPr/>
          </p:nvPicPr>
          <p:blipFill>
            <a:blip r:embed="rId7"/>
            <a:stretch>
              <a:fillRect/>
            </a:stretch>
          </p:blipFill>
          <p:spPr>
            <a:xfrm>
              <a:off x="-63500" y="-63500"/>
              <a:ext cx="900962" cy="1029992"/>
            </a:xfrm>
            <a:prstGeom prst="rect">
              <a:avLst/>
            </a:prstGeom>
            <a:effectLst>
              <a:outerShdw blurRad="38100" dist="23000" dir="5400000" rotWithShape="0">
                <a:srgbClr val="000000">
                  <a:alpha val="35000"/>
                </a:srgbClr>
              </a:outerShdw>
            </a:effectLst>
          </p:spPr>
        </p:pic>
        <p:pic>
          <p:nvPicPr>
            <p:cNvPr id="33" name="Rectangle Rectangle" descr="Rectangle Rectangle">
              <a:extLst>
                <a:ext uri="{FF2B5EF4-FFF2-40B4-BE49-F238E27FC236}">
                  <a16:creationId xmlns:a16="http://schemas.microsoft.com/office/drawing/2014/main" id="{74B9F582-84B3-C746-BDBD-F36CF98E5D31}"/>
                </a:ext>
              </a:extLst>
            </p:cNvPr>
            <p:cNvPicPr>
              <a:picLocks/>
            </p:cNvPicPr>
            <p:nvPr/>
          </p:nvPicPr>
          <p:blipFill>
            <a:blip r:embed="rId8"/>
            <a:stretch>
              <a:fillRect/>
            </a:stretch>
          </p:blipFill>
          <p:spPr>
            <a:xfrm>
              <a:off x="943791" y="-63500"/>
              <a:ext cx="918739" cy="1029992"/>
            </a:xfrm>
            <a:prstGeom prst="rect">
              <a:avLst/>
            </a:prstGeom>
            <a:effectLst>
              <a:outerShdw blurRad="38100" dist="23000" dir="5400000" rotWithShape="0">
                <a:srgbClr val="000000">
                  <a:alpha val="35000"/>
                </a:srgbClr>
              </a:outerShdw>
            </a:effectLst>
          </p:spPr>
        </p:pic>
        <p:pic>
          <p:nvPicPr>
            <p:cNvPr id="34" name="Rectangle Rectangle" descr="Rectangle Rectangle">
              <a:extLst>
                <a:ext uri="{FF2B5EF4-FFF2-40B4-BE49-F238E27FC236}">
                  <a16:creationId xmlns:a16="http://schemas.microsoft.com/office/drawing/2014/main" id="{05A3E245-5E99-2C4B-8677-C3F2A5E20B22}"/>
                </a:ext>
              </a:extLst>
            </p:cNvPr>
            <p:cNvPicPr>
              <a:picLocks/>
            </p:cNvPicPr>
            <p:nvPr/>
          </p:nvPicPr>
          <p:blipFill>
            <a:blip r:embed="rId7"/>
            <a:stretch>
              <a:fillRect/>
            </a:stretch>
          </p:blipFill>
          <p:spPr>
            <a:xfrm>
              <a:off x="1961769" y="-63500"/>
              <a:ext cx="900963" cy="1029992"/>
            </a:xfrm>
            <a:prstGeom prst="rect">
              <a:avLst/>
            </a:prstGeom>
            <a:effectLst>
              <a:outerShdw blurRad="38100" dist="23000" dir="5400000" rotWithShape="0">
                <a:srgbClr val="000000">
                  <a:alpha val="35000"/>
                </a:srgbClr>
              </a:outerShdw>
            </a:effectLst>
          </p:spPr>
        </p:pic>
      </p:grpSp>
      <p:pic>
        <p:nvPicPr>
          <p:cNvPr id="35" name="Quote Bubble Quote bubble" descr="Quote Bubble Quote bubble">
            <a:extLst>
              <a:ext uri="{FF2B5EF4-FFF2-40B4-BE49-F238E27FC236}">
                <a16:creationId xmlns:a16="http://schemas.microsoft.com/office/drawing/2014/main" id="{C0FA89CA-4549-E742-9AE9-35BB4D068D1F}"/>
              </a:ext>
            </a:extLst>
          </p:cNvPr>
          <p:cNvPicPr>
            <a:picLocks/>
          </p:cNvPicPr>
          <p:nvPr/>
        </p:nvPicPr>
        <p:blipFill>
          <a:blip r:embed="rId9"/>
          <a:stretch>
            <a:fillRect/>
          </a:stretch>
        </p:blipFill>
        <p:spPr>
          <a:xfrm>
            <a:off x="2748520" y="1529929"/>
            <a:ext cx="3441013" cy="2090235"/>
          </a:xfrm>
          <a:prstGeom prst="rect">
            <a:avLst/>
          </a:prstGeom>
          <a:effectLst>
            <a:outerShdw blurRad="38100" dist="23000" dir="5400000" rotWithShape="0">
              <a:srgbClr val="000000">
                <a:alpha val="35000"/>
              </a:srgbClr>
            </a:outerShdw>
          </a:effectLst>
        </p:spPr>
      </p:pic>
      <p:sp>
        <p:nvSpPr>
          <p:cNvPr id="36" name="What do all these procedures have in common?">
            <a:extLst>
              <a:ext uri="{FF2B5EF4-FFF2-40B4-BE49-F238E27FC236}">
                <a16:creationId xmlns:a16="http://schemas.microsoft.com/office/drawing/2014/main" id="{066EB9C4-7EBD-8E45-96AD-88D7E3D65475}"/>
              </a:ext>
            </a:extLst>
          </p:cNvPr>
          <p:cNvSpPr txBox="1"/>
          <p:nvPr/>
        </p:nvSpPr>
        <p:spPr>
          <a:xfrm>
            <a:off x="3083829" y="1920930"/>
            <a:ext cx="2592041" cy="48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288" tIns="50288" rIns="50288" bIns="50288" anchor="ctr"/>
          <a:lstStyle>
            <a:lvl1pPr algn="ctr">
              <a:defRPr>
                <a:solidFill>
                  <a:srgbClr val="1FD0B3"/>
                </a:solidFill>
              </a:defRPr>
            </a:lvl1pPr>
          </a:lstStyle>
          <a:p>
            <a:pPr>
              <a:lnSpc>
                <a:spcPct val="115000"/>
              </a:lnSpc>
              <a:buSzPct val="100000"/>
              <a:defRPr sz="1800">
                <a:solidFill>
                  <a:srgbClr val="1BD1B3"/>
                </a:solidFill>
                <a:latin typeface="Volkhov"/>
                <a:ea typeface="Volkhov"/>
                <a:cs typeface="Volkhov"/>
                <a:sym typeface="Volkhov"/>
              </a:defRPr>
            </a:pPr>
            <a:r>
              <a:rPr lang="en-US" sz="1600" dirty="0"/>
              <a:t>What do all these procedures have in common?</a:t>
            </a:r>
          </a:p>
        </p:txBody>
      </p:sp>
      <p:sp>
        <p:nvSpPr>
          <p:cNvPr id="37" name="MODEL SIMULATION">
            <a:extLst>
              <a:ext uri="{FF2B5EF4-FFF2-40B4-BE49-F238E27FC236}">
                <a16:creationId xmlns:a16="http://schemas.microsoft.com/office/drawing/2014/main" id="{D196C56A-80EF-FB46-87B3-37F37B1F8A21}"/>
              </a:ext>
            </a:extLst>
          </p:cNvPr>
          <p:cNvSpPr txBox="1"/>
          <p:nvPr/>
        </p:nvSpPr>
        <p:spPr>
          <a:xfrm>
            <a:off x="2992319" y="2583986"/>
            <a:ext cx="2775060" cy="414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288" tIns="50288" rIns="50288" bIns="50288" anchor="ctr"/>
          <a:lstStyle>
            <a:lvl1pPr algn="ctr">
              <a:defRPr sz="1700" b="1">
                <a:solidFill>
                  <a:srgbClr val="FFFFFF"/>
                </a:solidFill>
              </a:defRPr>
            </a:lvl1pPr>
          </a:lstStyle>
          <a:p>
            <a:r>
              <a:rPr dirty="0"/>
              <a:t>MODEL SIMULATION</a:t>
            </a:r>
          </a:p>
        </p:txBody>
      </p:sp>
      <p:sp>
        <p:nvSpPr>
          <p:cNvPr id="58" name="Google Shape;66;p13">
            <a:extLst>
              <a:ext uri="{FF2B5EF4-FFF2-40B4-BE49-F238E27FC236}">
                <a16:creationId xmlns:a16="http://schemas.microsoft.com/office/drawing/2014/main" id="{41170C8C-CE59-2C41-848C-002F64B981D0}"/>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dirty="0">
                <a:solidFill>
                  <a:srgbClr val="1FD0B3"/>
                </a:solidFill>
              </a:rPr>
              <a:t>3. Validate results</a:t>
            </a:r>
            <a:endParaRPr sz="810" b="1" dirty="0">
              <a:solidFill>
                <a:srgbClr val="1FD0B3"/>
              </a:solidFill>
            </a:endParaRPr>
          </a:p>
        </p:txBody>
      </p:sp>
    </p:spTree>
    <p:extLst>
      <p:ext uri="{BB962C8B-B14F-4D97-AF65-F5344CB8AC3E}">
        <p14:creationId xmlns:p14="http://schemas.microsoft.com/office/powerpoint/2010/main" val="1604810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Confusion matrices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Tree>
    <p:extLst>
      <p:ext uri="{BB962C8B-B14F-4D97-AF65-F5344CB8AC3E}">
        <p14:creationId xmlns:p14="http://schemas.microsoft.com/office/powerpoint/2010/main" val="46334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Model recoverability analyses: </a:t>
            </a:r>
            <a:br>
              <a:rPr lang="en" sz="2500" b="1" dirty="0">
                <a:solidFill>
                  <a:srgbClr val="1FD0B3"/>
                </a:solidFill>
                <a:latin typeface="Volkhov"/>
                <a:ea typeface="Volkhov"/>
                <a:cs typeface="Volkhov"/>
                <a:sym typeface="Volkhov"/>
              </a:rPr>
            </a:br>
            <a:r>
              <a:rPr lang="en" sz="2500" b="1" dirty="0">
                <a:solidFill>
                  <a:srgbClr val="1FD0B3"/>
                </a:solidFill>
                <a:latin typeface="Volkhov"/>
                <a:ea typeface="Volkhov"/>
                <a:cs typeface="Volkhov"/>
                <a:sym typeface="Volkhov"/>
              </a:rPr>
              <a:t>Dream vs. reality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71;gb80e2ae2f7_1_19">
            <a:extLst>
              <a:ext uri="{FF2B5EF4-FFF2-40B4-BE49-F238E27FC236}">
                <a16:creationId xmlns:a16="http://schemas.microsoft.com/office/drawing/2014/main" id="{00944F1C-ECDB-054E-B294-C95F196E3D7B}"/>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4" name="Picture 3">
            <a:extLst>
              <a:ext uri="{FF2B5EF4-FFF2-40B4-BE49-F238E27FC236}">
                <a16:creationId xmlns:a16="http://schemas.microsoft.com/office/drawing/2014/main" id="{8E15B45E-4A5B-2A4E-AF1B-C2239F14D78C}"/>
              </a:ext>
            </a:extLst>
          </p:cNvPr>
          <p:cNvPicPr>
            <a:picLocks noChangeAspect="1"/>
          </p:cNvPicPr>
          <p:nvPr/>
        </p:nvPicPr>
        <p:blipFill rotWithShape="1">
          <a:blip r:embed="rId7"/>
          <a:srcRect l="5000" r="52173"/>
          <a:stretch/>
        </p:blipFill>
        <p:spPr>
          <a:xfrm>
            <a:off x="4825879" y="2057950"/>
            <a:ext cx="2827021" cy="2641891"/>
          </a:xfrm>
          <a:prstGeom prst="rect">
            <a:avLst/>
          </a:prstGeom>
        </p:spPr>
      </p:pic>
      <p:grpSp>
        <p:nvGrpSpPr>
          <p:cNvPr id="11" name="Group 10">
            <a:extLst>
              <a:ext uri="{FF2B5EF4-FFF2-40B4-BE49-F238E27FC236}">
                <a16:creationId xmlns:a16="http://schemas.microsoft.com/office/drawing/2014/main" id="{59191821-9508-1A4B-A104-A28AB32A0805}"/>
              </a:ext>
            </a:extLst>
          </p:cNvPr>
          <p:cNvGrpSpPr/>
          <p:nvPr/>
        </p:nvGrpSpPr>
        <p:grpSpPr>
          <a:xfrm>
            <a:off x="1248358" y="2057951"/>
            <a:ext cx="2827021" cy="2641891"/>
            <a:chOff x="2855256" y="1657031"/>
            <a:chExt cx="3328174" cy="3110225"/>
          </a:xfrm>
        </p:grpSpPr>
        <p:pic>
          <p:nvPicPr>
            <p:cNvPr id="12" name="Picture 11">
              <a:extLst>
                <a:ext uri="{FF2B5EF4-FFF2-40B4-BE49-F238E27FC236}">
                  <a16:creationId xmlns:a16="http://schemas.microsoft.com/office/drawing/2014/main" id="{D4DC9257-8F18-1444-8368-2965885183D3}"/>
                </a:ext>
              </a:extLst>
            </p:cNvPr>
            <p:cNvPicPr>
              <a:picLocks noChangeAspect="1"/>
            </p:cNvPicPr>
            <p:nvPr/>
          </p:nvPicPr>
          <p:blipFill rotWithShape="1">
            <a:blip r:embed="rId7"/>
            <a:srcRect l="5000" r="52173"/>
            <a:stretch/>
          </p:blipFill>
          <p:spPr>
            <a:xfrm>
              <a:off x="2855256" y="1657031"/>
              <a:ext cx="3328174" cy="3110225"/>
            </a:xfrm>
            <a:prstGeom prst="rect">
              <a:avLst/>
            </a:prstGeom>
          </p:spPr>
        </p:pic>
        <p:sp>
          <p:nvSpPr>
            <p:cNvPr id="14" name="Rectangle 13">
              <a:extLst>
                <a:ext uri="{FF2B5EF4-FFF2-40B4-BE49-F238E27FC236}">
                  <a16:creationId xmlns:a16="http://schemas.microsoft.com/office/drawing/2014/main" id="{489B716E-458F-F949-AF46-62C58E6993EC}"/>
                </a:ext>
              </a:extLst>
            </p:cNvPr>
            <p:cNvSpPr/>
            <p:nvPr/>
          </p:nvSpPr>
          <p:spPr>
            <a:xfrm>
              <a:off x="4340888" y="1881037"/>
              <a:ext cx="874208" cy="85100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6E5E9-2FF2-884B-B7B9-7D45F117C1F6}"/>
                </a:ext>
              </a:extLst>
            </p:cNvPr>
            <p:cNvSpPr/>
            <p:nvPr/>
          </p:nvSpPr>
          <p:spPr>
            <a:xfrm>
              <a:off x="4340888" y="3567679"/>
              <a:ext cx="874208" cy="844661"/>
            </a:xfrm>
            <a:prstGeom prst="rect">
              <a:avLst/>
            </a:prstGeom>
            <a:solidFill>
              <a:srgbClr val="DAEA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4D58D-BFF1-CE40-A9E1-164098EC8C3C}"/>
                </a:ext>
              </a:extLst>
            </p:cNvPr>
            <p:cNvSpPr/>
            <p:nvPr/>
          </p:nvSpPr>
          <p:spPr>
            <a:xfrm>
              <a:off x="4340888" y="2706630"/>
              <a:ext cx="874208" cy="851001"/>
            </a:xfrm>
            <a:prstGeom prst="rect">
              <a:avLst/>
            </a:prstGeom>
            <a:solidFill>
              <a:srgbClr val="007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Google Shape;73;gb80e2ae2f7_1_19">
            <a:extLst>
              <a:ext uri="{FF2B5EF4-FFF2-40B4-BE49-F238E27FC236}">
                <a16:creationId xmlns:a16="http://schemas.microsoft.com/office/drawing/2014/main" id="{189F3CA1-CE1F-2E46-9384-DD74B5042243}"/>
              </a:ext>
            </a:extLst>
          </p:cNvPr>
          <p:cNvSpPr txBox="1"/>
          <p:nvPr/>
        </p:nvSpPr>
        <p:spPr>
          <a:xfrm>
            <a:off x="2216691" y="153339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Dream</a:t>
            </a:r>
          </a:p>
        </p:txBody>
      </p:sp>
      <p:sp>
        <p:nvSpPr>
          <p:cNvPr id="23" name="Google Shape;73;gb80e2ae2f7_1_19">
            <a:extLst>
              <a:ext uri="{FF2B5EF4-FFF2-40B4-BE49-F238E27FC236}">
                <a16:creationId xmlns:a16="http://schemas.microsoft.com/office/drawing/2014/main" id="{F566D198-041C-9347-9585-91861CAB409C}"/>
              </a:ext>
            </a:extLst>
          </p:cNvPr>
          <p:cNvSpPr txBox="1"/>
          <p:nvPr/>
        </p:nvSpPr>
        <p:spPr>
          <a:xfrm>
            <a:off x="5597553" y="1519920"/>
            <a:ext cx="1329758"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b="1" dirty="0">
                <a:solidFill>
                  <a:srgbClr val="B0FEF1"/>
                </a:solidFill>
                <a:latin typeface="Volkhov"/>
                <a:ea typeface="Volkhov"/>
                <a:cs typeface="Volkhov"/>
                <a:sym typeface="Volkhov"/>
              </a:rPr>
              <a:t>Reality</a:t>
            </a:r>
          </a:p>
        </p:txBody>
      </p:sp>
    </p:spTree>
    <p:extLst>
      <p:ext uri="{BB962C8B-B14F-4D97-AF65-F5344CB8AC3E}">
        <p14:creationId xmlns:p14="http://schemas.microsoft.com/office/powerpoint/2010/main" val="135059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821733"/>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952415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B0E95B4E-0368-7B47-BEC3-32EF48976C1D}"/>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14" name="Picture 10" descr="Home - Flux Society">
            <a:extLst>
              <a:ext uri="{FF2B5EF4-FFF2-40B4-BE49-F238E27FC236}">
                <a16:creationId xmlns:a16="http://schemas.microsoft.com/office/drawing/2014/main" id="{1EA652B0-CAE1-4949-9039-A096A3D8E0F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54;p13">
            <a:extLst>
              <a:ext uri="{FF2B5EF4-FFF2-40B4-BE49-F238E27FC236}">
                <a16:creationId xmlns:a16="http://schemas.microsoft.com/office/drawing/2014/main" id="{AD16E390-38C5-614F-AE8A-D76033E70ABE}"/>
              </a:ext>
            </a:extLst>
          </p:cNvPr>
          <p:cNvSpPr/>
          <p:nvPr/>
        </p:nvSpPr>
        <p:spPr>
          <a:xfrm>
            <a:off x="838200" y="1145603"/>
            <a:ext cx="3159540" cy="1458540"/>
          </a:xfrm>
          <a:prstGeom prst="rect">
            <a:avLst/>
          </a:prstGeom>
          <a:solidFill>
            <a:srgbClr val="0C343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marL="251460" indent="-188595" algn="ctr">
              <a:buClr>
                <a:srgbClr val="1FD0B3"/>
              </a:buClr>
              <a:buSzPts val="1100"/>
              <a:buAutoNum type="arabicPeriod"/>
            </a:pPr>
            <a:r>
              <a:rPr lang="en" sz="990" b="1">
                <a:solidFill>
                  <a:srgbClr val="1FD0B3"/>
                </a:solidFill>
              </a:rPr>
              <a:t>Develop task and model(s)</a:t>
            </a:r>
            <a:endParaRPr sz="990" b="1">
              <a:solidFill>
                <a:srgbClr val="1FD0B3"/>
              </a:solidFill>
            </a:endParaRPr>
          </a:p>
        </p:txBody>
      </p:sp>
      <p:sp>
        <p:nvSpPr>
          <p:cNvPr id="16" name="Google Shape;55;p13">
            <a:extLst>
              <a:ext uri="{FF2B5EF4-FFF2-40B4-BE49-F238E27FC236}">
                <a16:creationId xmlns:a16="http://schemas.microsoft.com/office/drawing/2014/main" id="{A6F7DDF0-3EFF-764B-AD6E-6D0F76932F44}"/>
              </a:ext>
            </a:extLst>
          </p:cNvPr>
          <p:cNvSpPr/>
          <p:nvPr/>
        </p:nvSpPr>
        <p:spPr>
          <a:xfrm>
            <a:off x="1135875" y="1589326"/>
            <a:ext cx="801090" cy="908550"/>
          </a:xfrm>
          <a:prstGeom prst="rect">
            <a:avLst/>
          </a:prstGeom>
          <a:solidFill>
            <a:srgbClr val="134F5C"/>
          </a:solidFill>
          <a:ln w="25400" cap="flat" cmpd="sng">
            <a:solidFill>
              <a:srgbClr val="FF0000"/>
            </a:solidFill>
            <a:prstDash val="solid"/>
            <a:round/>
            <a:headEnd type="none" w="sm" len="sm"/>
            <a:tailEnd type="none" w="sm" len="sm"/>
          </a:ln>
        </p:spPr>
        <p:txBody>
          <a:bodyPr spcFirstLastPara="1" wrap="square" lIns="50288" tIns="50288" rIns="50288" bIns="50288" anchor="ctr" anchorCtr="0">
            <a:noAutofit/>
          </a:bodyPr>
          <a:lstStyle/>
          <a:p>
            <a:pPr algn="ctr"/>
            <a:r>
              <a:rPr lang="en" sz="900" dirty="0">
                <a:solidFill>
                  <a:srgbClr val="1FD0B3"/>
                </a:solidFill>
              </a:rPr>
              <a:t>Task design</a:t>
            </a:r>
            <a:endParaRPr sz="900" dirty="0">
              <a:solidFill>
                <a:srgbClr val="1FD0B3"/>
              </a:solidFill>
            </a:endParaRPr>
          </a:p>
        </p:txBody>
      </p:sp>
      <p:sp>
        <p:nvSpPr>
          <p:cNvPr id="22" name="Google Shape;61;p13">
            <a:extLst>
              <a:ext uri="{FF2B5EF4-FFF2-40B4-BE49-F238E27FC236}">
                <a16:creationId xmlns:a16="http://schemas.microsoft.com/office/drawing/2014/main" id="{3C48452E-6D0D-0F45-B1E2-ADBB8169EABB}"/>
              </a:ext>
            </a:extLst>
          </p:cNvPr>
          <p:cNvSpPr/>
          <p:nvPr/>
        </p:nvSpPr>
        <p:spPr>
          <a:xfrm>
            <a:off x="3021173" y="3451763"/>
            <a:ext cx="3159540" cy="1458540"/>
          </a:xfrm>
          <a:prstGeom prst="rect">
            <a:avLst/>
          </a:prstGeom>
          <a:solidFill>
            <a:srgbClr val="2A435D"/>
          </a:solidFill>
          <a:ln w="9525" cap="flat" cmpd="sng">
            <a:solidFill>
              <a:srgbClr val="B0FEF1"/>
            </a:solidFill>
            <a:prstDash val="solid"/>
            <a:round/>
            <a:headEnd type="none" w="sm" len="sm"/>
            <a:tailEnd type="none" w="sm" len="sm"/>
          </a:ln>
        </p:spPr>
        <p:txBody>
          <a:bodyPr spcFirstLastPara="1" wrap="square" lIns="50288" tIns="50288" rIns="50288" bIns="50288" anchor="t" anchorCtr="0">
            <a:noAutofit/>
          </a:bodyPr>
          <a:lstStyle/>
          <a:p>
            <a:pPr algn="ctr"/>
            <a:r>
              <a:rPr lang="en" sz="990">
                <a:solidFill>
                  <a:srgbClr val="17283A"/>
                </a:solidFill>
              </a:rPr>
              <a:t> </a:t>
            </a:r>
            <a:endParaRPr sz="990">
              <a:solidFill>
                <a:srgbClr val="17283A"/>
              </a:solidFill>
            </a:endParaRPr>
          </a:p>
        </p:txBody>
      </p:sp>
      <p:sp>
        <p:nvSpPr>
          <p:cNvPr id="23" name="Google Shape;62;p13">
            <a:extLst>
              <a:ext uri="{FF2B5EF4-FFF2-40B4-BE49-F238E27FC236}">
                <a16:creationId xmlns:a16="http://schemas.microsoft.com/office/drawing/2014/main" id="{782A9391-A173-634B-80C6-6E4D3283756D}"/>
              </a:ext>
            </a:extLst>
          </p:cNvPr>
          <p:cNvSpPr/>
          <p:nvPr/>
        </p:nvSpPr>
        <p:spPr>
          <a:xfrm>
            <a:off x="4209286"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Parameter recovery</a:t>
            </a:r>
            <a:endParaRPr sz="900">
              <a:solidFill>
                <a:srgbClr val="1FD0B3"/>
              </a:solidFill>
            </a:endParaRPr>
          </a:p>
        </p:txBody>
      </p:sp>
      <p:sp>
        <p:nvSpPr>
          <p:cNvPr id="24" name="Google Shape;63;p13">
            <a:extLst>
              <a:ext uri="{FF2B5EF4-FFF2-40B4-BE49-F238E27FC236}">
                <a16:creationId xmlns:a16="http://schemas.microsoft.com/office/drawing/2014/main" id="{4C07371D-8C59-6343-8507-68124913665A}"/>
              </a:ext>
            </a:extLst>
          </p:cNvPr>
          <p:cNvSpPr/>
          <p:nvPr/>
        </p:nvSpPr>
        <p:spPr>
          <a:xfrm>
            <a:off x="319664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Model recovery and comparison</a:t>
            </a:r>
            <a:endParaRPr sz="900">
              <a:solidFill>
                <a:srgbClr val="1FD0B3"/>
              </a:solidFill>
            </a:endParaRPr>
          </a:p>
        </p:txBody>
      </p:sp>
      <p:sp>
        <p:nvSpPr>
          <p:cNvPr id="26" name="Google Shape;65;p13">
            <a:extLst>
              <a:ext uri="{FF2B5EF4-FFF2-40B4-BE49-F238E27FC236}">
                <a16:creationId xmlns:a16="http://schemas.microsoft.com/office/drawing/2014/main" id="{BF8C1BE7-96D9-774A-88A7-85BB27040AA6}"/>
              </a:ext>
            </a:extLst>
          </p:cNvPr>
          <p:cNvSpPr/>
          <p:nvPr/>
        </p:nvSpPr>
        <p:spPr>
          <a:xfrm>
            <a:off x="5221919" y="3870713"/>
            <a:ext cx="801090" cy="908280"/>
          </a:xfrm>
          <a:prstGeom prst="rect">
            <a:avLst/>
          </a:prstGeom>
          <a:solidFill>
            <a:srgbClr val="44688E"/>
          </a:solidFill>
          <a:ln w="9525" cap="flat" cmpd="sng">
            <a:solidFill>
              <a:srgbClr val="B0FEF1"/>
            </a:solidFill>
            <a:prstDash val="solid"/>
            <a:round/>
            <a:headEnd type="none" w="sm" len="sm"/>
            <a:tailEnd type="none" w="sm" len="sm"/>
          </a:ln>
        </p:spPr>
        <p:txBody>
          <a:bodyPr spcFirstLastPara="1" wrap="square" lIns="50288" tIns="50288" rIns="50288" bIns="50288" anchor="ctr" anchorCtr="0">
            <a:noAutofit/>
          </a:bodyPr>
          <a:lstStyle/>
          <a:p>
            <a:pPr algn="ctr"/>
            <a:r>
              <a:rPr lang="en" sz="900">
                <a:solidFill>
                  <a:srgbClr val="1FD0B3"/>
                </a:solidFill>
              </a:rPr>
              <a:t>Posterior predictive checks</a:t>
            </a:r>
            <a:endParaRPr sz="900">
              <a:solidFill>
                <a:srgbClr val="1FD0B3"/>
              </a:solidFill>
            </a:endParaRPr>
          </a:p>
        </p:txBody>
      </p:sp>
      <p:sp>
        <p:nvSpPr>
          <p:cNvPr id="27" name="Google Shape;66;p13">
            <a:extLst>
              <a:ext uri="{FF2B5EF4-FFF2-40B4-BE49-F238E27FC236}">
                <a16:creationId xmlns:a16="http://schemas.microsoft.com/office/drawing/2014/main" id="{714030EA-F074-844A-B634-47A61D41E62A}"/>
              </a:ext>
            </a:extLst>
          </p:cNvPr>
          <p:cNvSpPr txBox="1"/>
          <p:nvPr/>
        </p:nvSpPr>
        <p:spPr>
          <a:xfrm>
            <a:off x="3977321" y="3498629"/>
            <a:ext cx="1350000" cy="253908"/>
          </a:xfrm>
          <a:prstGeom prst="rect">
            <a:avLst/>
          </a:prstGeom>
          <a:noFill/>
          <a:ln>
            <a:noFill/>
          </a:ln>
        </p:spPr>
        <p:txBody>
          <a:bodyPr spcFirstLastPara="1" wrap="square" lIns="50288" tIns="50288" rIns="50288" bIns="50288" anchor="t" anchorCtr="0">
            <a:spAutoFit/>
          </a:bodyPr>
          <a:lstStyle/>
          <a:p>
            <a:pPr algn="ctr"/>
            <a:r>
              <a:rPr lang="en" sz="990" b="1">
                <a:solidFill>
                  <a:srgbClr val="1FD0B3"/>
                </a:solidFill>
              </a:rPr>
              <a:t>3. Validate results</a:t>
            </a:r>
            <a:endParaRPr sz="810" b="1">
              <a:solidFill>
                <a:srgbClr val="1FD0B3"/>
              </a:solidFill>
            </a:endParaRPr>
          </a:p>
        </p:txBody>
      </p:sp>
      <p:cxnSp>
        <p:nvCxnSpPr>
          <p:cNvPr id="30" name="Google Shape;69;p13">
            <a:extLst>
              <a:ext uri="{FF2B5EF4-FFF2-40B4-BE49-F238E27FC236}">
                <a16:creationId xmlns:a16="http://schemas.microsoft.com/office/drawing/2014/main" id="{B08D2B39-580D-FA43-9618-FA854777B6F1}"/>
              </a:ext>
            </a:extLst>
          </p:cNvPr>
          <p:cNvCxnSpPr/>
          <p:nvPr/>
        </p:nvCxnSpPr>
        <p:spPr>
          <a:xfrm>
            <a:off x="2960895" y="2685683"/>
            <a:ext cx="964170" cy="680130"/>
          </a:xfrm>
          <a:prstGeom prst="straightConnector1">
            <a:avLst/>
          </a:prstGeom>
          <a:noFill/>
          <a:ln w="38100" cap="flat" cmpd="sng">
            <a:solidFill>
              <a:srgbClr val="B0FEF1"/>
            </a:solidFill>
            <a:prstDash val="solid"/>
            <a:round/>
            <a:headEnd type="triangle" w="med" len="med"/>
            <a:tailEnd type="triangle" w="med" len="med"/>
          </a:ln>
        </p:spPr>
      </p:cxnSp>
    </p:spTree>
    <p:extLst>
      <p:ext uri="{BB962C8B-B14F-4D97-AF65-F5344CB8AC3E}">
        <p14:creationId xmlns:p14="http://schemas.microsoft.com/office/powerpoint/2010/main" val="1602398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177737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CA09BAB7-111A-2C4A-A9AF-0BA84D927075}"/>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2579117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Task optimization</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What if model recoverability is poor?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1753195"/>
            <a:ext cx="6951300" cy="24144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Change aspects of task design to improve it.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Examples: Number of trials, number of stimuli, changes in reward probabilities, etc. </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Repeat.</a:t>
            </a: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Tree>
    <p:extLst>
      <p:ext uri="{BB962C8B-B14F-4D97-AF65-F5344CB8AC3E}">
        <p14:creationId xmlns:p14="http://schemas.microsoft.com/office/powerpoint/2010/main" val="1689398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4" name="Google Shape;73;gb80e2ae2f7_1_19">
            <a:extLst>
              <a:ext uri="{FF2B5EF4-FFF2-40B4-BE49-F238E27FC236}">
                <a16:creationId xmlns:a16="http://schemas.microsoft.com/office/drawing/2014/main" id="{83FF6ABF-9B23-1C40-B5A8-7726A8EFA464}"/>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sp>
        <p:nvSpPr>
          <p:cNvPr id="16" name="Google Shape;71;gb80e2ae2f7_1_19">
            <a:extLst>
              <a:ext uri="{FF2B5EF4-FFF2-40B4-BE49-F238E27FC236}">
                <a16:creationId xmlns:a16="http://schemas.microsoft.com/office/drawing/2014/main" id="{9167BF32-3943-7D44-A29A-34D6F580C6BC}"/>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pic>
        <p:nvPicPr>
          <p:cNvPr id="3" name="Picture 2">
            <a:extLst>
              <a:ext uri="{FF2B5EF4-FFF2-40B4-BE49-F238E27FC236}">
                <a16:creationId xmlns:a16="http://schemas.microsoft.com/office/drawing/2014/main" id="{D08A1704-E47C-1343-A11E-26FEB948E2D3}"/>
              </a:ext>
            </a:extLst>
          </p:cNvPr>
          <p:cNvPicPr>
            <a:picLocks noChangeAspect="1"/>
          </p:cNvPicPr>
          <p:nvPr/>
        </p:nvPicPr>
        <p:blipFill rotWithShape="1">
          <a:blip r:embed="rId7"/>
          <a:srcRect l="4445" r="51296"/>
          <a:stretch/>
        </p:blipFill>
        <p:spPr>
          <a:xfrm>
            <a:off x="547983" y="1752306"/>
            <a:ext cx="3549884" cy="2969647"/>
          </a:xfrm>
          <a:prstGeom prst="rect">
            <a:avLst/>
          </a:prstGeom>
        </p:spPr>
      </p:pic>
    </p:spTree>
    <p:extLst>
      <p:ext uri="{BB962C8B-B14F-4D97-AF65-F5344CB8AC3E}">
        <p14:creationId xmlns:p14="http://schemas.microsoft.com/office/powerpoint/2010/main" val="790882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Comparing task versions</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547983" y="1249122"/>
            <a:ext cx="1254313"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 trials</a:t>
            </a:r>
          </a:p>
        </p:txBody>
      </p:sp>
      <p:sp>
        <p:nvSpPr>
          <p:cNvPr id="13" name="Google Shape;71;gb80e2ae2f7_1_19">
            <a:extLst>
              <a:ext uri="{FF2B5EF4-FFF2-40B4-BE49-F238E27FC236}">
                <a16:creationId xmlns:a16="http://schemas.microsoft.com/office/drawing/2014/main" id="{F4CC30C8-99E5-A546-B22F-6F7D46DF78C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6" name="Google Shape;73;gb80e2ae2f7_1_19">
            <a:extLst>
              <a:ext uri="{FF2B5EF4-FFF2-40B4-BE49-F238E27FC236}">
                <a16:creationId xmlns:a16="http://schemas.microsoft.com/office/drawing/2014/main" id="{61A8BF26-F339-3B40-A921-50261CF80F18}"/>
              </a:ext>
            </a:extLst>
          </p:cNvPr>
          <p:cNvSpPr txBox="1"/>
          <p:nvPr/>
        </p:nvSpPr>
        <p:spPr>
          <a:xfrm>
            <a:off x="7059158" y="1320300"/>
            <a:ext cx="1494844" cy="503184"/>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200 trials</a:t>
            </a:r>
          </a:p>
        </p:txBody>
      </p:sp>
      <p:pic>
        <p:nvPicPr>
          <p:cNvPr id="17" name="Picture 16">
            <a:extLst>
              <a:ext uri="{FF2B5EF4-FFF2-40B4-BE49-F238E27FC236}">
                <a16:creationId xmlns:a16="http://schemas.microsoft.com/office/drawing/2014/main" id="{DC695FFC-DE82-FD4B-A255-3EBEC7014026}"/>
              </a:ext>
            </a:extLst>
          </p:cNvPr>
          <p:cNvPicPr>
            <a:picLocks noChangeAspect="1"/>
          </p:cNvPicPr>
          <p:nvPr/>
        </p:nvPicPr>
        <p:blipFill rotWithShape="1">
          <a:blip r:embed="rId7"/>
          <a:srcRect l="4445" r="51296"/>
          <a:stretch/>
        </p:blipFill>
        <p:spPr>
          <a:xfrm>
            <a:off x="547983" y="1752306"/>
            <a:ext cx="3549884" cy="2969647"/>
          </a:xfrm>
          <a:prstGeom prst="rect">
            <a:avLst/>
          </a:prstGeom>
        </p:spPr>
      </p:pic>
      <p:pic>
        <p:nvPicPr>
          <p:cNvPr id="18" name="Picture 17" descr="Chart&#10;&#10;Description automatically generated">
            <a:extLst>
              <a:ext uri="{FF2B5EF4-FFF2-40B4-BE49-F238E27FC236}">
                <a16:creationId xmlns:a16="http://schemas.microsoft.com/office/drawing/2014/main" id="{7ACC340F-3E35-3344-85D9-055E244EECC9}"/>
              </a:ext>
            </a:extLst>
          </p:cNvPr>
          <p:cNvPicPr>
            <a:picLocks noChangeAspect="1"/>
          </p:cNvPicPr>
          <p:nvPr/>
        </p:nvPicPr>
        <p:blipFill rotWithShape="1">
          <a:blip r:embed="rId8"/>
          <a:srcRect l="3772" r="52963"/>
          <a:stretch/>
        </p:blipFill>
        <p:spPr>
          <a:xfrm>
            <a:off x="5060211" y="1752306"/>
            <a:ext cx="3345437" cy="3018436"/>
          </a:xfrm>
          <a:prstGeom prst="rect">
            <a:avLst/>
          </a:prstGeom>
        </p:spPr>
      </p:pic>
    </p:spTree>
    <p:extLst>
      <p:ext uri="{BB962C8B-B14F-4D97-AF65-F5344CB8AC3E}">
        <p14:creationId xmlns:p14="http://schemas.microsoft.com/office/powerpoint/2010/main" val="3809586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Tree>
    <p:extLst>
      <p:ext uri="{BB962C8B-B14F-4D97-AF65-F5344CB8AC3E}">
        <p14:creationId xmlns:p14="http://schemas.microsoft.com/office/powerpoint/2010/main" val="381495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a:t>Better “fit” does not guarantee the model reproduces behaviour</a:t>
            </a:r>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Tree>
    <p:extLst>
      <p:ext uri="{BB962C8B-B14F-4D97-AF65-F5344CB8AC3E}">
        <p14:creationId xmlns:p14="http://schemas.microsoft.com/office/powerpoint/2010/main" val="243839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273A"/>
        </a:solidFill>
        <a:effectLst/>
      </p:bgPr>
    </p:bg>
    <p:spTree>
      <p:nvGrpSpPr>
        <p:cNvPr id="1" name=""/>
        <p:cNvGrpSpPr/>
        <p:nvPr/>
      </p:nvGrpSpPr>
      <p:grpSpPr>
        <a:xfrm>
          <a:off x="0" y="0"/>
          <a:ext cx="0" cy="0"/>
          <a:chOff x="0" y="0"/>
          <a:chExt cx="0" cy="0"/>
        </a:xfrm>
      </p:grpSpPr>
      <p:pic>
        <p:nvPicPr>
          <p:cNvPr id="173" name="Picture 4" descr="Picture 4"/>
          <p:cNvPicPr>
            <a:picLocks noChangeAspect="1"/>
          </p:cNvPicPr>
          <p:nvPr/>
        </p:nvPicPr>
        <p:blipFill>
          <a:blip r:embed="rId2"/>
          <a:stretch>
            <a:fillRect/>
          </a:stretch>
        </p:blipFill>
        <p:spPr>
          <a:xfrm>
            <a:off x="6183429" y="233197"/>
            <a:ext cx="1494846" cy="517228"/>
          </a:xfrm>
          <a:prstGeom prst="rect">
            <a:avLst/>
          </a:prstGeom>
          <a:ln w="12700">
            <a:miter lim="400000"/>
          </a:ln>
        </p:spPr>
      </p:pic>
      <p:grpSp>
        <p:nvGrpSpPr>
          <p:cNvPr id="176" name="Group 6"/>
          <p:cNvGrpSpPr/>
          <p:nvPr/>
        </p:nvGrpSpPr>
        <p:grpSpPr>
          <a:xfrm>
            <a:off x="7631528" y="128476"/>
            <a:ext cx="1403406" cy="813717"/>
            <a:chOff x="0" y="0"/>
            <a:chExt cx="1403405" cy="813716"/>
          </a:xfrm>
        </p:grpSpPr>
        <p:pic>
          <p:nvPicPr>
            <p:cNvPr id="174" name="Picture 2" descr="Picture 2"/>
            <p:cNvPicPr>
              <a:picLocks noChangeAspect="1"/>
            </p:cNvPicPr>
            <p:nvPr/>
          </p:nvPicPr>
          <p:blipFill>
            <a:blip r:embed="rId3"/>
            <a:stretch>
              <a:fillRect/>
            </a:stretch>
          </p:blipFill>
          <p:spPr>
            <a:xfrm>
              <a:off x="237352" y="0"/>
              <a:ext cx="961539" cy="569877"/>
            </a:xfrm>
            <a:prstGeom prst="rect">
              <a:avLst/>
            </a:prstGeom>
            <a:ln w="12700" cap="flat">
              <a:noFill/>
              <a:miter lim="400000"/>
            </a:ln>
            <a:effectLst/>
          </p:spPr>
        </p:pic>
        <p:sp>
          <p:nvSpPr>
            <p:cNvPr id="175" name="Rectangle 8"/>
            <p:cNvSpPr txBox="1"/>
            <p:nvPr/>
          </p:nvSpPr>
          <p:spPr>
            <a:xfrm>
              <a:off x="0" y="569876"/>
              <a:ext cx="1403406" cy="2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000">
                  <a:solidFill>
                    <a:srgbClr val="BDBDBD"/>
                  </a:solidFill>
                  <a:latin typeface="+mj-lt"/>
                  <a:ea typeface="+mj-ea"/>
                  <a:cs typeface="+mj-cs"/>
                  <a:sym typeface="Helvetica"/>
                </a:defRPr>
              </a:lvl1pPr>
            </a:lstStyle>
            <a:p>
              <a:r>
                <a:t>HARTLEY LAB</a:t>
              </a:r>
            </a:p>
          </p:txBody>
        </p:sp>
      </p:grpSp>
      <p:pic>
        <p:nvPicPr>
          <p:cNvPr id="177" name="Picture 10" descr="Picture 10"/>
          <p:cNvPicPr>
            <a:picLocks noChangeAspect="1"/>
          </p:cNvPicPr>
          <p:nvPr/>
        </p:nvPicPr>
        <p:blipFill>
          <a:blip r:embed="rId4"/>
          <a:stretch>
            <a:fillRect/>
          </a:stretch>
        </p:blipFill>
        <p:spPr>
          <a:xfrm>
            <a:off x="8475422" y="4445148"/>
            <a:ext cx="487211" cy="569877"/>
          </a:xfrm>
          <a:prstGeom prst="rect">
            <a:avLst/>
          </a:prstGeom>
          <a:ln w="12700">
            <a:miter lim="400000"/>
          </a:ln>
        </p:spPr>
      </p:pic>
      <p:sp>
        <p:nvSpPr>
          <p:cNvPr id="178" name="Google Shape;71;gb80e2ae2f7_1_19"/>
          <p:cNvSpPr txBox="1"/>
          <p:nvPr/>
        </p:nvSpPr>
        <p:spPr>
          <a:xfrm>
            <a:off x="838199" y="477525"/>
            <a:ext cx="5973302" cy="347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100">
                <a:solidFill>
                  <a:srgbClr val="B0FEF1"/>
                </a:solidFill>
                <a:latin typeface="Roboto Mono"/>
                <a:ea typeface="Roboto Mono"/>
                <a:cs typeface="Roboto Mono"/>
                <a:sym typeface="Roboto Mono"/>
              </a:defRPr>
            </a:lvl1pPr>
          </a:lstStyle>
          <a:p>
            <a:r>
              <a:t>Modeling Flux | Part 4 | Model Comparison &amp; Recoverability</a:t>
            </a:r>
          </a:p>
        </p:txBody>
      </p:sp>
      <p:sp>
        <p:nvSpPr>
          <p:cNvPr id="179" name="Model simulation"/>
          <p:cNvSpPr txBox="1">
            <a:spLocks noGrp="1"/>
          </p:cNvSpPr>
          <p:nvPr>
            <p:ph type="ctrTitle"/>
          </p:nvPr>
        </p:nvSpPr>
        <p:spPr>
          <a:xfrm>
            <a:off x="892888" y="701531"/>
            <a:ext cx="6692922" cy="569877"/>
          </a:xfrm>
          <a:prstGeom prst="rect">
            <a:avLst/>
          </a:prstGeom>
        </p:spPr>
        <p:txBody>
          <a:bodyPr anchor="t"/>
          <a:lstStyle>
            <a:lvl1pPr algn="l">
              <a:defRPr sz="2500" b="1">
                <a:solidFill>
                  <a:srgbClr val="1FD0B3"/>
                </a:solidFill>
                <a:latin typeface="Volkhov"/>
                <a:ea typeface="Volkhov"/>
                <a:cs typeface="Volkhov"/>
                <a:sym typeface="Volkhov"/>
              </a:defRPr>
            </a:lvl1pPr>
          </a:lstStyle>
          <a:p>
            <a:r>
              <a:t>Model simulation</a:t>
            </a:r>
          </a:p>
        </p:txBody>
      </p:sp>
      <p:grpSp>
        <p:nvGrpSpPr>
          <p:cNvPr id="192" name="Group"/>
          <p:cNvGrpSpPr/>
          <p:nvPr/>
        </p:nvGrpSpPr>
        <p:grpSpPr>
          <a:xfrm>
            <a:off x="1008875" y="1541411"/>
            <a:ext cx="7726038" cy="735217"/>
            <a:chOff x="0" y="0"/>
            <a:chExt cx="7726037" cy="735215"/>
          </a:xfrm>
        </p:grpSpPr>
        <p:sp>
          <p:nvSpPr>
            <p:cNvPr id="180" name="Google Shape;67;p13"/>
            <p:cNvSpPr/>
            <p:nvPr/>
          </p:nvSpPr>
          <p:spPr>
            <a:xfrm flipH="1" flipV="1">
              <a:off x="1790985" y="3378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183" name="Group"/>
            <p:cNvGrpSpPr/>
            <p:nvPr/>
          </p:nvGrpSpPr>
          <p:grpSpPr>
            <a:xfrm>
              <a:off x="0" y="53218"/>
              <a:ext cx="1653761" cy="647830"/>
              <a:chOff x="0" y="0"/>
              <a:chExt cx="1653760" cy="647829"/>
            </a:xfrm>
          </p:grpSpPr>
          <p:sp>
            <p:nvSpPr>
              <p:cNvPr id="181"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2" name="Participants’ data…"/>
              <p:cNvSpPr txBox="1"/>
              <p:nvPr/>
            </p:nvSpPr>
            <p:spPr>
              <a:xfrm>
                <a:off x="413" y="67431"/>
                <a:ext cx="1652935" cy="487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r>
                  <a:t>Participants’ data</a:t>
                </a:r>
              </a:p>
              <a:p>
                <a:pPr algn="ctr">
                  <a:defRPr>
                    <a:solidFill>
                      <a:srgbClr val="1FD0B3"/>
                    </a:solidFill>
                  </a:defRPr>
                </a:pPr>
                <a:r>
                  <a:t>(choices)</a:t>
                </a:r>
              </a:p>
            </p:txBody>
          </p:sp>
        </p:grpSp>
        <p:grpSp>
          <p:nvGrpSpPr>
            <p:cNvPr id="186" name="Group"/>
            <p:cNvGrpSpPr/>
            <p:nvPr/>
          </p:nvGrpSpPr>
          <p:grpSpPr>
            <a:xfrm>
              <a:off x="2666999" y="27818"/>
              <a:ext cx="1653762" cy="647830"/>
              <a:chOff x="0" y="0"/>
              <a:chExt cx="1653760" cy="647829"/>
            </a:xfrm>
          </p:grpSpPr>
          <p:sp>
            <p:nvSpPr>
              <p:cNvPr id="184"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5" name="Model fitting…"/>
              <p:cNvSpPr txBox="1"/>
              <p:nvPr/>
            </p:nvSpPr>
            <p:spPr>
              <a:xfrm>
                <a:off x="413" y="67431"/>
                <a:ext cx="1652935" cy="487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r>
                  <a:t>Model fitting </a:t>
                </a:r>
              </a:p>
              <a:p>
                <a:pPr algn="ctr">
                  <a:defRPr>
                    <a:solidFill>
                      <a:srgbClr val="1FD0B3"/>
                    </a:solidFill>
                  </a:defRPr>
                </a:pPr>
                <a:r>
                  <a:t>(RL  model)</a:t>
                </a:r>
              </a:p>
            </p:txBody>
          </p:sp>
        </p:grpSp>
        <p:sp>
          <p:nvSpPr>
            <p:cNvPr id="187" name="Google Shape;67;p13"/>
            <p:cNvSpPr/>
            <p:nvPr/>
          </p:nvSpPr>
          <p:spPr>
            <a:xfrm flipH="1" flipV="1">
              <a:off x="4396064" y="3632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190" name="Group"/>
            <p:cNvGrpSpPr/>
            <p:nvPr/>
          </p:nvGrpSpPr>
          <p:grpSpPr>
            <a:xfrm>
              <a:off x="5272078" y="0"/>
              <a:ext cx="2453960" cy="701048"/>
              <a:chOff x="0" y="0"/>
              <a:chExt cx="2453959" cy="701047"/>
            </a:xfrm>
          </p:grpSpPr>
          <p:sp>
            <p:nvSpPr>
              <p:cNvPr id="188" name="Google Shape;55;p13"/>
              <p:cNvSpPr/>
              <p:nvPr/>
            </p:nvSpPr>
            <p:spPr>
              <a:xfrm>
                <a:off x="0" y="53218"/>
                <a:ext cx="2453960"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189" name="Best fitted parameters"/>
              <p:cNvSpPr txBox="1"/>
              <p:nvPr/>
            </p:nvSpPr>
            <p:spPr>
              <a:xfrm>
                <a:off x="613" y="0"/>
                <a:ext cx="2452734" cy="4875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lvl1pPr algn="ctr">
                  <a:defRPr>
                    <a:solidFill>
                      <a:srgbClr val="1FD0B3"/>
                    </a:solidFill>
                  </a:defRPr>
                </a:lvl1pPr>
              </a:lstStyle>
              <a:p>
                <a:r>
                  <a:t>Best fitted parameters</a:t>
                </a:r>
              </a:p>
            </p:txBody>
          </p:sp>
        </p:grpSp>
        <mc:AlternateContent xmlns:mc="http://schemas.openxmlformats.org/markup-compatibility/2006">
          <mc:Choice xmlns:a14="http://schemas.microsoft.com/office/drawing/2010/main" Requires="a14">
            <p:sp>
              <p:nvSpPr>
                <p:cNvPr id="191" name="and"/>
                <p:cNvSpPr txBox="1"/>
                <p:nvPr/>
              </p:nvSpPr>
              <p:spPr>
                <a:xfrm>
                  <a:off x="5622420" y="247650"/>
                  <a:ext cx="1911892" cy="487566"/>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14:m>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𝑓𝑖𝑡𝑡𝑒𝑑</m:t>
                          </m:r>
                        </m:sub>
                      </m:sSub>
                    </m:oMath>
                  </a14:m>
                  <a:r>
                    <a:t> and </a:t>
                  </a:r>
                  <a14:m>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𝑓𝑖𝑡𝑡𝑒𝑑</m:t>
                          </m:r>
                        </m:sub>
                      </m:sSub>
                    </m:oMath>
                  </a14:m>
                  <a:endParaRPr/>
                </a:p>
              </p:txBody>
            </p:sp>
          </mc:Choice>
          <mc:Fallback>
            <p:sp>
              <p:nvSpPr>
                <p:cNvPr id="191" name="and"/>
                <p:cNvSpPr txBox="1">
                  <a:spLocks noRot="1" noChangeAspect="1" noMove="1" noResize="1" noEditPoints="1" noAdjustHandles="1" noChangeArrowheads="1" noChangeShapeType="1" noTextEdit="1"/>
                </p:cNvSpPr>
                <p:nvPr/>
              </p:nvSpPr>
              <p:spPr>
                <a:xfrm>
                  <a:off x="5622420" y="247650"/>
                  <a:ext cx="1911892" cy="487566"/>
                </a:xfrm>
                <a:prstGeom prst="rect">
                  <a:avLst/>
                </a:prstGeom>
                <a:blipFill>
                  <a:blip r:embed="rId5"/>
                  <a:stretch>
                    <a:fillRect/>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sp>
        <p:nvSpPr>
          <p:cNvPr id="193" name="Google Shape;73;gb80e2ae2f7_1_19"/>
          <p:cNvSpPr txBox="1"/>
          <p:nvPr/>
        </p:nvSpPr>
        <p:spPr>
          <a:xfrm>
            <a:off x="1135630" y="2305332"/>
            <a:ext cx="7472528" cy="81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rPr dirty="0"/>
              <a:t>You start with the data and </a:t>
            </a:r>
            <a:r>
              <a:rPr dirty="0">
                <a:solidFill>
                  <a:srgbClr val="FFFFFF"/>
                </a:solidFill>
              </a:rPr>
              <a:t>unknown</a:t>
            </a:r>
            <a:r>
              <a:rPr dirty="0"/>
              <a:t> </a:t>
            </a:r>
            <a:r>
              <a:rPr lang="en-US" dirty="0"/>
              <a:t>model &amp; </a:t>
            </a:r>
            <a:r>
              <a:rPr dirty="0"/>
              <a:t>parameters</a:t>
            </a:r>
          </a:p>
          <a:p>
            <a:pPr>
              <a:lnSpc>
                <a:spcPct val="115000"/>
              </a:lnSpc>
              <a:defRPr sz="1800" b="1">
                <a:solidFill>
                  <a:srgbClr val="B0FEF1"/>
                </a:solidFill>
                <a:latin typeface="Volkhov"/>
                <a:ea typeface="Volkhov"/>
                <a:cs typeface="Volkhov"/>
                <a:sym typeface="Volkhov"/>
              </a:defRPr>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3" name="Google Shape;70;gb80e2ae2f7_1_19">
            <a:extLst>
              <a:ext uri="{FF2B5EF4-FFF2-40B4-BE49-F238E27FC236}">
                <a16:creationId xmlns:a16="http://schemas.microsoft.com/office/drawing/2014/main" id="{88DB6F98-A67F-D94F-AD6E-093020D569FF}"/>
              </a:ext>
            </a:extLst>
          </p:cNvPr>
          <p:cNvSpPr txBox="1">
            <a:spLocks noGrp="1"/>
          </p:cNvSpPr>
          <p:nvPr>
            <p:ph type="ctrTitle"/>
          </p:nvPr>
        </p:nvSpPr>
        <p:spPr>
          <a:xfrm>
            <a:off x="892888" y="701531"/>
            <a:ext cx="6692922" cy="955501"/>
          </a:xfrm>
          <a:prstGeom prst="rect">
            <a:avLst/>
          </a:prstGeom>
        </p:spPr>
        <p:txBody>
          <a:bodyPr anchor="t"/>
          <a:lstStyle>
            <a:lvl1pPr algn="l">
              <a:defRPr sz="2500" b="1">
                <a:solidFill>
                  <a:srgbClr val="1FD0B3"/>
                </a:solidFill>
                <a:latin typeface="Volkhov"/>
                <a:ea typeface="Volkhov"/>
                <a:cs typeface="Volkhov"/>
                <a:sym typeface="Volkhov"/>
              </a:defRPr>
            </a:lvl1pPr>
          </a:lstStyle>
          <a:p>
            <a:r>
              <a:rPr dirty="0"/>
              <a:t>Predictive performance and model checks</a:t>
            </a:r>
          </a:p>
        </p:txBody>
      </p:sp>
      <p:sp>
        <p:nvSpPr>
          <p:cNvPr id="14" name="Google Shape;73;gb80e2ae2f7_1_19">
            <a:extLst>
              <a:ext uri="{FF2B5EF4-FFF2-40B4-BE49-F238E27FC236}">
                <a16:creationId xmlns:a16="http://schemas.microsoft.com/office/drawing/2014/main" id="{674B7149-E93F-DE43-B7A7-DC421FC725E1}"/>
              </a:ext>
            </a:extLst>
          </p:cNvPr>
          <p:cNvSpPr txBox="1"/>
          <p:nvPr/>
        </p:nvSpPr>
        <p:spPr>
          <a:xfrm>
            <a:off x="115661" y="1303497"/>
            <a:ext cx="8247377"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 All models could be wrong — </a:t>
            </a:r>
            <a:r>
              <a:rPr i="1" dirty="0">
                <a:solidFill>
                  <a:srgbClr val="1BD1B3"/>
                </a:solidFill>
              </a:rPr>
              <a:t>the model comparisons are </a:t>
            </a:r>
            <a:r>
              <a:rPr i="1" dirty="0">
                <a:solidFill>
                  <a:srgbClr val="FFFFFF"/>
                </a:solidFill>
              </a:rPr>
              <a:t>relative</a:t>
            </a:r>
          </a:p>
        </p:txBody>
      </p:sp>
      <p:sp>
        <p:nvSpPr>
          <p:cNvPr id="20" name="Google Shape;73;gb80e2ae2f7_1_19">
            <a:extLst>
              <a:ext uri="{FF2B5EF4-FFF2-40B4-BE49-F238E27FC236}">
                <a16:creationId xmlns:a16="http://schemas.microsoft.com/office/drawing/2014/main" id="{AA2DD081-BFBD-1942-9C79-FBB946494DCF}"/>
              </a:ext>
            </a:extLst>
          </p:cNvPr>
          <p:cNvSpPr txBox="1"/>
          <p:nvPr/>
        </p:nvSpPr>
        <p:spPr>
          <a:xfrm>
            <a:off x="909272" y="2558464"/>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could be recovered</a:t>
            </a:r>
          </a:p>
        </p:txBody>
      </p:sp>
      <p:sp>
        <p:nvSpPr>
          <p:cNvPr id="21" name="Google Shape;73;gb80e2ae2f7_1_19">
            <a:extLst>
              <a:ext uri="{FF2B5EF4-FFF2-40B4-BE49-F238E27FC236}">
                <a16:creationId xmlns:a16="http://schemas.microsoft.com/office/drawing/2014/main" id="{14C3551C-1456-2349-A14B-4E13A3BBE324}"/>
              </a:ext>
            </a:extLst>
          </p:cNvPr>
          <p:cNvSpPr txBox="1"/>
          <p:nvPr/>
        </p:nvSpPr>
        <p:spPr>
          <a:xfrm>
            <a:off x="909272" y="2082378"/>
            <a:ext cx="7785921"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lvl1pPr>
          </a:lstStyle>
          <a:p>
            <a:r>
              <a:rPr sz="1600" dirty="0"/>
              <a:t>Better “fit” does not guarantee the model reproduces </a:t>
            </a:r>
            <a:r>
              <a:rPr sz="1600" dirty="0" err="1"/>
              <a:t>behaviour</a:t>
            </a:r>
            <a:endParaRPr sz="1600" dirty="0"/>
          </a:p>
        </p:txBody>
      </p:sp>
      <p:sp>
        <p:nvSpPr>
          <p:cNvPr id="15" name="Google Shape;73;gb80e2ae2f7_1_19">
            <a:extLst>
              <a:ext uri="{FF2B5EF4-FFF2-40B4-BE49-F238E27FC236}">
                <a16:creationId xmlns:a16="http://schemas.microsoft.com/office/drawing/2014/main" id="{FAEB3B4C-7211-1E49-AEC0-7804534D3AE1}"/>
              </a:ext>
            </a:extLst>
          </p:cNvPr>
          <p:cNvSpPr txBox="1"/>
          <p:nvPr/>
        </p:nvSpPr>
        <p:spPr>
          <a:xfrm>
            <a:off x="115661" y="2769672"/>
            <a:ext cx="8776926"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endParaRPr dirty="0"/>
          </a:p>
          <a:p>
            <a:pPr marL="476250" lvl="1" indent="-342900">
              <a:lnSpc>
                <a:spcPct val="115000"/>
              </a:lnSpc>
              <a:buClr>
                <a:schemeClr val="accent5">
                  <a:satOff val="-51311"/>
                  <a:lumOff val="33627"/>
                </a:schemeClr>
              </a:buClr>
              <a:buSzPts val="1800"/>
              <a:buAutoNum type="arabicPeriod" startAt="2"/>
              <a:defRPr sz="1800" b="1">
                <a:solidFill>
                  <a:srgbClr val="B0FEF1"/>
                </a:solidFill>
                <a:latin typeface="Volkhov"/>
                <a:ea typeface="Volkhov"/>
                <a:cs typeface="Volkhov"/>
                <a:sym typeface="Volkhov"/>
              </a:defRPr>
            </a:pPr>
            <a:r>
              <a:rPr dirty="0"/>
              <a:t> Generative performance of the model: how well the model can reproduce </a:t>
            </a:r>
            <a:r>
              <a:rPr dirty="0" err="1"/>
              <a:t>behaviour</a:t>
            </a:r>
            <a:r>
              <a:rPr dirty="0"/>
              <a:t> </a:t>
            </a:r>
          </a:p>
        </p:txBody>
      </p:sp>
      <p:sp>
        <p:nvSpPr>
          <p:cNvPr id="16" name="Google Shape;73;gb80e2ae2f7_1_19">
            <a:extLst>
              <a:ext uri="{FF2B5EF4-FFF2-40B4-BE49-F238E27FC236}">
                <a16:creationId xmlns:a16="http://schemas.microsoft.com/office/drawing/2014/main" id="{8A482587-B1A9-A648-A42B-6B2E3D066CE1}"/>
              </a:ext>
            </a:extLst>
          </p:cNvPr>
          <p:cNvSpPr txBox="1"/>
          <p:nvPr/>
        </p:nvSpPr>
        <p:spPr>
          <a:xfrm>
            <a:off x="645854" y="3801531"/>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dirty="0"/>
              <a:t>Check model performance against </a:t>
            </a:r>
            <a:r>
              <a:rPr sz="1600" dirty="0" err="1"/>
              <a:t>behavioural</a:t>
            </a:r>
            <a:r>
              <a:rPr sz="1600" dirty="0"/>
              <a:t> data </a:t>
            </a:r>
            <a:r>
              <a:rPr sz="1600" b="1" dirty="0">
                <a:solidFill>
                  <a:srgbClr val="FFFFFF"/>
                </a:solidFill>
              </a:rPr>
              <a:t>qualitatively</a:t>
            </a:r>
          </a:p>
        </p:txBody>
      </p:sp>
      <p:sp>
        <p:nvSpPr>
          <p:cNvPr id="17" name="Google Shape;73;gb80e2ae2f7_1_19">
            <a:extLst>
              <a:ext uri="{FF2B5EF4-FFF2-40B4-BE49-F238E27FC236}">
                <a16:creationId xmlns:a16="http://schemas.microsoft.com/office/drawing/2014/main" id="{1564CB80-5A64-8647-9F2A-69FBCA2BAB5F}"/>
              </a:ext>
            </a:extLst>
          </p:cNvPr>
          <p:cNvSpPr txBox="1"/>
          <p:nvPr/>
        </p:nvSpPr>
        <p:spPr>
          <a:xfrm>
            <a:off x="645854" y="4321328"/>
            <a:ext cx="7785922"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1FD0B3"/>
              </a:buClr>
              <a:buSzPts val="1800"/>
              <a:buFont typeface="Helvetica"/>
              <a:buChar char="➔"/>
              <a:defRPr sz="1800">
                <a:solidFill>
                  <a:srgbClr val="B0FEF1"/>
                </a:solidFill>
                <a:latin typeface="Volkhov"/>
                <a:ea typeface="Volkhov"/>
                <a:cs typeface="Volkhov"/>
                <a:sym typeface="Volkhov"/>
              </a:defRPr>
            </a:pPr>
            <a:r>
              <a:rPr sz="1600"/>
              <a:t>Try to find a behavioural pattern that </a:t>
            </a:r>
            <a:r>
              <a:rPr sz="1600" b="1">
                <a:solidFill>
                  <a:srgbClr val="FFFFFF"/>
                </a:solidFill>
              </a:rPr>
              <a:t>dissociates</a:t>
            </a:r>
            <a:r>
              <a:rPr sz="1600"/>
              <a:t> between the models</a:t>
            </a:r>
          </a:p>
        </p:txBody>
      </p:sp>
      <p:sp>
        <p:nvSpPr>
          <p:cNvPr id="18" name="Google Shape;73;gb80e2ae2f7_1_19">
            <a:extLst>
              <a:ext uri="{FF2B5EF4-FFF2-40B4-BE49-F238E27FC236}">
                <a16:creationId xmlns:a16="http://schemas.microsoft.com/office/drawing/2014/main" id="{825BB8B9-CF6E-0147-876F-386B1F41E62F}"/>
              </a:ext>
            </a:extLst>
          </p:cNvPr>
          <p:cNvSpPr txBox="1"/>
          <p:nvPr/>
        </p:nvSpPr>
        <p:spPr>
          <a:xfrm>
            <a:off x="2619166" y="4753704"/>
            <a:ext cx="8480809" cy="360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228600">
              <a:lnSpc>
                <a:spcPct val="115000"/>
              </a:lnSpc>
              <a:buClr>
                <a:srgbClr val="1FD0B3"/>
              </a:buClr>
              <a:buFont typeface="Helvetica"/>
              <a:defRPr sz="1200" i="1">
                <a:solidFill>
                  <a:srgbClr val="1BD1B3"/>
                </a:solidFill>
                <a:latin typeface="Volkhov"/>
                <a:ea typeface="Volkhov"/>
                <a:cs typeface="Volkhov"/>
                <a:sym typeface="Volkhov"/>
              </a:defRPr>
            </a:lvl1pPr>
          </a:lstStyle>
          <a:p>
            <a:pPr>
              <a:defRPr i="0">
                <a:solidFill>
                  <a:srgbClr val="B0FEF1"/>
                </a:solidFill>
              </a:defRPr>
            </a:pPr>
            <a:r>
              <a:rPr i="1">
                <a:solidFill>
                  <a:srgbClr val="1BD1B3"/>
                </a:solidFill>
              </a:rPr>
              <a:t>The importance of model falsification (Palminteri et al., Trends Cog Sci 2017) </a:t>
            </a:r>
          </a:p>
        </p:txBody>
      </p:sp>
    </p:spTree>
    <p:extLst>
      <p:ext uri="{BB962C8B-B14F-4D97-AF65-F5344CB8AC3E}">
        <p14:creationId xmlns:p14="http://schemas.microsoft.com/office/powerpoint/2010/main" val="4018481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23" name="Google Shape;73;gb80e2ae2f7_1_19">
            <a:extLst>
              <a:ext uri="{FF2B5EF4-FFF2-40B4-BE49-F238E27FC236}">
                <a16:creationId xmlns:a16="http://schemas.microsoft.com/office/drawing/2014/main" id="{7D1239ED-71DD-8E4F-BB89-F52BA118613E}"/>
              </a:ext>
            </a:extLst>
          </p:cNvPr>
          <p:cNvSpPr txBox="1"/>
          <p:nvPr/>
        </p:nvSpPr>
        <p:spPr>
          <a:xfrm>
            <a:off x="350427" y="1657031"/>
            <a:ext cx="8779655" cy="206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models with the best fitted parameters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Define a </a:t>
            </a:r>
            <a:r>
              <a:rPr dirty="0" err="1"/>
              <a:t>behavioural</a:t>
            </a:r>
            <a:r>
              <a:rPr dirty="0"/>
              <a:t> marker:  where models’ </a:t>
            </a:r>
            <a:r>
              <a:rPr dirty="0" err="1"/>
              <a:t>behaviour</a:t>
            </a:r>
            <a:r>
              <a:rPr dirty="0"/>
              <a:t> won’t generate the same predictions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model performance to subjects’ actual </a:t>
            </a:r>
            <a:r>
              <a:rPr dirty="0" err="1"/>
              <a:t>behaviour</a:t>
            </a:r>
            <a:r>
              <a:rPr dirty="0"/>
              <a:t> </a:t>
            </a:r>
          </a:p>
        </p:txBody>
      </p:sp>
    </p:spTree>
    <p:extLst>
      <p:ext uri="{BB962C8B-B14F-4D97-AF65-F5344CB8AC3E}">
        <p14:creationId xmlns:p14="http://schemas.microsoft.com/office/powerpoint/2010/main" val="2752050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1" name="Google Shape;73;gb80e2ae2f7_1_19">
                <a:extLst>
                  <a:ext uri="{FF2B5EF4-FFF2-40B4-BE49-F238E27FC236}">
                    <a16:creationId xmlns:a16="http://schemas.microsoft.com/office/drawing/2014/main" id="{246CCC11-E9BE-064F-8194-5AC661E832FC}"/>
                  </a:ext>
                </a:extLst>
              </p:cNvPr>
              <p:cNvSpPr txBox="1"/>
              <p:nvPr/>
            </p:nvSpPr>
            <p:spPr>
              <a:xfrm>
                <a:off x="481374" y="1243748"/>
                <a:ext cx="8482423" cy="333338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Model 1:  </a:t>
                </a:r>
                <a:r>
                  <a:rPr i="1" dirty="0">
                    <a:solidFill>
                      <a:srgbClr val="FFFFFF"/>
                    </a:solidFill>
                  </a:rPr>
                  <a:t>fixed</a:t>
                </a:r>
                <a:r>
                  <a:rPr dirty="0"/>
                  <a:t> learning rate and </a:t>
                </a:r>
                <a:r>
                  <a:rPr dirty="0" err="1"/>
                  <a:t>softmax</a:t>
                </a:r>
                <a:r>
                  <a:rPr dirty="0"/>
                  <a:t> decision rule</a:t>
                </a:r>
              </a:p>
              <a:p>
                <a:pPr lvl="1" indent="228600">
                  <a:lnSpc>
                    <a:spcPct val="115000"/>
                  </a:lnSpc>
                  <a:defRPr sz="1800" b="1">
                    <a:solidFill>
                      <a:srgbClr val="B0FEF1"/>
                    </a:solidFill>
                    <a:latin typeface="Volkhov"/>
                    <a:ea typeface="Volkhov"/>
                    <a:cs typeface="Volkhov"/>
                    <a:sym typeface="Volkhov"/>
                  </a:defRPr>
                </a:pPr>
                <a:r>
                  <a:rPr dirty="0"/>
                  <a:t>Model 2: </a:t>
                </a:r>
                <a:r>
                  <a:rPr i="1" dirty="0">
                    <a:solidFill>
                      <a:srgbClr val="FFFFFF"/>
                    </a:solidFill>
                  </a:rPr>
                  <a:t>decaying</a:t>
                </a:r>
                <a:r>
                  <a:rPr dirty="0"/>
                  <a:t> learning rate and </a:t>
                </a:r>
                <a:r>
                  <a:rPr dirty="0" err="1"/>
                  <a:t>softmax</a:t>
                </a:r>
                <a:r>
                  <a:rPr dirty="0"/>
                  <a:t> decision rule: </a:t>
                </a:r>
                <a:endParaRPr lang="en-US" dirty="0"/>
              </a:p>
              <a:p>
                <a:pPr lvl="1" indent="228600">
                  <a:lnSpc>
                    <a:spcPct val="115000"/>
                  </a:lnSpc>
                  <a:defRPr sz="1800" b="1">
                    <a:solidFill>
                      <a:srgbClr val="B0FEF1"/>
                    </a:solidFill>
                    <a:latin typeface="Volkhov"/>
                    <a:ea typeface="Volkhov"/>
                    <a:cs typeface="Volkhov"/>
                    <a:sym typeface="Volkhov"/>
                  </a:defRPr>
                </a:pPr>
                <a:r>
                  <a:rPr lang="en-US" dirty="0"/>
                  <a:t>	</a:t>
                </a:r>
                <a:r>
                  <a:rPr sz="1600" dirty="0"/>
                  <a:t>the agent progressively decreases the update of the option values </a:t>
                </a:r>
                <a:r>
                  <a:rPr lang="en-US" sz="1600" dirty="0"/>
                  <a:t>	</a:t>
                </a:r>
                <a:r>
                  <a:rPr sz="1600" dirty="0"/>
                  <a:t>and “ignores” the irrelevant non-rewarding events</a:t>
                </a:r>
                <a:endParaRPr lang="en-US" sz="1600" dirty="0"/>
              </a:p>
              <a:p>
                <a:pPr lvl="1" indent="228600">
                  <a:lnSpc>
                    <a:spcPct val="115000"/>
                  </a:lnSpc>
                  <a:defRPr sz="1800" b="1">
                    <a:solidFill>
                      <a:srgbClr val="B0FEF1"/>
                    </a:solidFill>
                    <a:latin typeface="Volkhov"/>
                    <a:ea typeface="Volkhov"/>
                    <a:cs typeface="Volkhov"/>
                    <a:sym typeface="Volkhov"/>
                  </a:defRPr>
                </a:pPr>
                <a:endParaRPr sz="1600" dirty="0"/>
              </a:p>
              <a:p>
                <a:pPr lvl="1" indent="228600">
                  <a:lnSpc>
                    <a:spcPct val="115000"/>
                  </a:lnSpc>
                  <a:defRPr sz="1800" b="1">
                    <a:solidFill>
                      <a:srgbClr val="B0FEF1"/>
                    </a:solidFill>
                    <a:latin typeface="Volkhov"/>
                    <a:ea typeface="Volkhov"/>
                    <a:cs typeface="Volkhov"/>
                    <a:sym typeface="Volkhov"/>
                  </a:defRPr>
                </a:pPr>
                <a:r>
                  <a:rPr dirty="0"/>
                  <a:t>The agent is </a:t>
                </a:r>
                <a:r>
                  <a:rPr i="1" dirty="0">
                    <a:solidFill>
                      <a:srgbClr val="FFFFFF"/>
                    </a:solidFill>
                  </a:rPr>
                  <a:t>less likely</a:t>
                </a:r>
                <a:r>
                  <a:rPr dirty="0"/>
                  <a:t> to switch choice after a negative prediction error</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Benchmark </a:t>
                </a:r>
                <a:r>
                  <a:rPr dirty="0" err="1"/>
                  <a:t>behaviour</a:t>
                </a:r>
                <a:r>
                  <a:rPr dirty="0"/>
                  <a:t>: </a:t>
                </a:r>
                <a14:m>
                  <m:oMath xmlns:m="http://schemas.openxmlformats.org/officeDocument/2006/math">
                    <m:r>
                      <a:rPr sz="2200" i="1">
                        <a:solidFill>
                          <a:srgbClr val="B0FEF1"/>
                        </a:solidFill>
                        <a:latin typeface="Cambria Math" panose="02040503050406030204" pitchFamily="18" charset="0"/>
                      </a:rPr>
                      <m:t>𝑃</m:t>
                    </m:r>
                    <m:r>
                      <a:rPr sz="2200" i="1">
                        <a:solidFill>
                          <a:srgbClr val="B0FEF1"/>
                        </a:solidFill>
                        <a:latin typeface="Cambria Math" panose="02040503050406030204" pitchFamily="18" charset="0"/>
                      </a:rPr>
                      <m:t>(</m:t>
                    </m:r>
                    <m:r>
                      <a:rPr sz="2200" i="1">
                        <a:solidFill>
                          <a:srgbClr val="B0FEF1"/>
                        </a:solidFill>
                        <a:latin typeface="Cambria Math" panose="02040503050406030204" pitchFamily="18" charset="0"/>
                      </a:rPr>
                      <m:t>𝑠𝑤𝑖𝑡𝑐h</m:t>
                    </m:r>
                    <m:r>
                      <a:rPr sz="2200" i="1">
                        <a:solidFill>
                          <a:srgbClr val="B0FEF1"/>
                        </a:solidFill>
                        <a:latin typeface="Cambria Math" panose="02040503050406030204" pitchFamily="18" charset="0"/>
                      </a:rPr>
                      <m:t>)</m:t>
                    </m:r>
                  </m:oMath>
                </a14:m>
                <a:r>
                  <a:rPr dirty="0"/>
                  <a:t> after a </a:t>
                </a:r>
                <a:r>
                  <a:rPr i="1" dirty="0"/>
                  <a:t>negative</a:t>
                </a:r>
                <a:r>
                  <a:rPr dirty="0"/>
                  <a:t> prediction error     </a:t>
                </a:r>
              </a:p>
            </p:txBody>
          </p:sp>
        </mc:Choice>
        <mc:Fallback xmlns="">
          <p:sp>
            <p:nvSpPr>
              <p:cNvPr id="11" name="Google Shape;73;gb80e2ae2f7_1_19">
                <a:extLst>
                  <a:ext uri="{FF2B5EF4-FFF2-40B4-BE49-F238E27FC236}">
                    <a16:creationId xmlns:a16="http://schemas.microsoft.com/office/drawing/2014/main" id="{246CCC11-E9BE-064F-8194-5AC661E832FC}"/>
                  </a:ext>
                </a:extLst>
              </p:cNvPr>
              <p:cNvSpPr txBox="1">
                <a:spLocks noRot="1" noChangeAspect="1" noMove="1" noResize="1" noEditPoints="1" noAdjustHandles="1" noChangeArrowheads="1" noChangeShapeType="1" noTextEdit="1"/>
              </p:cNvSpPr>
              <p:nvPr/>
            </p:nvSpPr>
            <p:spPr>
              <a:xfrm>
                <a:off x="481374" y="1243748"/>
                <a:ext cx="8482423" cy="3333381"/>
              </a:xfrm>
              <a:prstGeom prst="rect">
                <a:avLst/>
              </a:prstGeom>
              <a:blipFill>
                <a:blip r:embed="rId7"/>
                <a:stretch>
                  <a:fillRect b="-38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8363436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04C1E757-2F5D-5C46-817D-1DD70E6D2C08}"/>
                  </a:ext>
                </a:extLst>
              </p:cNvPr>
              <p:cNvSpPr txBox="1"/>
              <p:nvPr/>
            </p:nvSpPr>
            <p:spPr>
              <a:xfrm>
                <a:off x="181313" y="1831223"/>
                <a:ext cx="4887775" cy="277384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 who played 2-arm bandit task, 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endParaRPr dirty="0"/>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Model 1: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=0.2</m:t>
                    </m:r>
                  </m:oMath>
                </a14:m>
                <a:endParaRPr dirty="0"/>
              </a:p>
              <a:p>
                <a:pPr>
                  <a:lnSpc>
                    <a:spcPct val="115000"/>
                  </a:lnSpc>
                  <a:defRPr sz="1800">
                    <a:solidFill>
                      <a:srgbClr val="1BD1B3"/>
                    </a:solidFill>
                    <a:latin typeface="Volkhov"/>
                    <a:ea typeface="Volkhov"/>
                    <a:cs typeface="Volkhov"/>
                    <a:sym typeface="Volkhov"/>
                  </a:defRPr>
                </a:pPr>
                <a:r>
                  <a:rPr dirty="0"/>
                  <a:t>Model 2: initial 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=0.7</m:t>
                    </m:r>
                  </m:oMath>
                </a14:m>
                <a:r>
                  <a:rPr dirty="0"/>
                  <a:t>, decay parameter </a:t>
                </a:r>
                <a14:m>
                  <m:oMath xmlns:m="http://schemas.openxmlformats.org/officeDocument/2006/math">
                    <m:r>
                      <a:rPr sz="2200" i="1">
                        <a:solidFill>
                          <a:srgbClr val="1BD1B3"/>
                        </a:solidFill>
                        <a:latin typeface="Cambria Math" panose="02040503050406030204" pitchFamily="18" charset="0"/>
                      </a:rPr>
                      <m:t>𝜂</m:t>
                    </m:r>
                    <m:r>
                      <a:rPr sz="2200" i="1">
                        <a:solidFill>
                          <a:srgbClr val="1BD1B3"/>
                        </a:solidFill>
                        <a:latin typeface="Cambria Math" panose="02040503050406030204" pitchFamily="18" charset="0"/>
                      </a:rPr>
                      <m:t>=0.02</m:t>
                    </m:r>
                  </m:oMath>
                </a14:m>
                <a:endParaRPr dirty="0"/>
              </a:p>
            </p:txBody>
          </p:sp>
        </mc:Choice>
        <mc:Fallback xmlns="">
          <p:sp>
            <p:nvSpPr>
              <p:cNvPr id="13" name="Google Shape;73;gb80e2ae2f7_1_19">
                <a:extLst>
                  <a:ext uri="{FF2B5EF4-FFF2-40B4-BE49-F238E27FC236}">
                    <a16:creationId xmlns:a16="http://schemas.microsoft.com/office/drawing/2014/main" id="{04C1E757-2F5D-5C46-817D-1DD70E6D2C08}"/>
                  </a:ext>
                </a:extLst>
              </p:cNvPr>
              <p:cNvSpPr txBox="1">
                <a:spLocks noRot="1" noChangeAspect="1" noMove="1" noResize="1" noEditPoints="1" noAdjustHandles="1" noChangeArrowheads="1" noChangeShapeType="1" noTextEdit="1"/>
              </p:cNvSpPr>
              <p:nvPr/>
            </p:nvSpPr>
            <p:spPr>
              <a:xfrm>
                <a:off x="181313" y="1831223"/>
                <a:ext cx="4887775" cy="2773849"/>
              </a:xfrm>
              <a:prstGeom prst="rect">
                <a:avLst/>
              </a:prstGeom>
              <a:blipFill>
                <a:blip r:embed="rId7"/>
                <a:stretch>
                  <a:fillRect l="-777" b="-684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5" name="Google Shape;73;gb80e2ae2f7_1_19">
            <a:extLst>
              <a:ext uri="{FF2B5EF4-FFF2-40B4-BE49-F238E27FC236}">
                <a16:creationId xmlns:a16="http://schemas.microsoft.com/office/drawing/2014/main" id="{82ACBB31-858D-6A4A-BA95-BEEA62EF0538}"/>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rPr dirty="0"/>
              <a:t>Example: </a:t>
            </a:r>
          </a:p>
        </p:txBody>
      </p:sp>
      <p:pic>
        <p:nvPicPr>
          <p:cNvPr id="2" name="Picture 1">
            <a:extLst>
              <a:ext uri="{FF2B5EF4-FFF2-40B4-BE49-F238E27FC236}">
                <a16:creationId xmlns:a16="http://schemas.microsoft.com/office/drawing/2014/main" id="{E9B207AC-E8A7-E94E-BCBB-2ED3980D0496}"/>
              </a:ext>
            </a:extLst>
          </p:cNvPr>
          <p:cNvPicPr>
            <a:picLocks noChangeAspect="1"/>
          </p:cNvPicPr>
          <p:nvPr/>
        </p:nvPicPr>
        <p:blipFill>
          <a:blip r:embed="rId8"/>
          <a:stretch>
            <a:fillRect/>
          </a:stretch>
        </p:blipFill>
        <p:spPr>
          <a:xfrm>
            <a:off x="5254864" y="1705999"/>
            <a:ext cx="3351975" cy="2515143"/>
          </a:xfrm>
          <a:prstGeom prst="rect">
            <a:avLst/>
          </a:prstGeom>
        </p:spPr>
      </p:pic>
    </p:spTree>
    <p:extLst>
      <p:ext uri="{BB962C8B-B14F-4D97-AF65-F5344CB8AC3E}">
        <p14:creationId xmlns:p14="http://schemas.microsoft.com/office/powerpoint/2010/main" val="2305206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a:t>Generative performance of the model</a:t>
            </a:r>
            <a:endParaRPr lang="en-US" dirty="0"/>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46B26448-D185-224E-A844-512392D15BDA}"/>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p:spTree>
    <p:extLst>
      <p:ext uri="{BB962C8B-B14F-4D97-AF65-F5344CB8AC3E}">
        <p14:creationId xmlns:p14="http://schemas.microsoft.com/office/powerpoint/2010/main" val="1970136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892888" y="701531"/>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Generative performance of the model</a:t>
            </a:r>
          </a:p>
        </p:txBody>
      </p:sp>
      <p:sp>
        <p:nvSpPr>
          <p:cNvPr id="14" name="Google Shape;73;gb80e2ae2f7_1_19">
            <a:extLst>
              <a:ext uri="{FF2B5EF4-FFF2-40B4-BE49-F238E27FC236}">
                <a16:creationId xmlns:a16="http://schemas.microsoft.com/office/drawing/2014/main" id="{DE63ECCA-1819-654A-876D-EAE4E8A057A4}"/>
              </a:ext>
            </a:extLst>
          </p:cNvPr>
          <p:cNvSpPr txBox="1"/>
          <p:nvPr/>
        </p:nvSpPr>
        <p:spPr>
          <a:xfrm>
            <a:off x="481374" y="1243748"/>
            <a:ext cx="8482423" cy="462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indent="133350">
              <a:lnSpc>
                <a:spcPct val="115000"/>
              </a:lnSpc>
              <a:defRPr sz="1800" b="1">
                <a:solidFill>
                  <a:srgbClr val="B0FEF1"/>
                </a:solidFill>
                <a:latin typeface="Volkhov"/>
                <a:ea typeface="Volkhov"/>
                <a:cs typeface="Volkhov"/>
                <a:sym typeface="Volkhov"/>
              </a:defRPr>
            </a:lvl1pPr>
          </a:lstStyle>
          <a:p>
            <a:r>
              <a:t>Example: </a:t>
            </a:r>
          </a:p>
        </p:txBody>
      </p:sp>
      <p:pic>
        <p:nvPicPr>
          <p:cNvPr id="11" name="model_falsification.png" descr="model_falsification.png">
            <a:extLst>
              <a:ext uri="{FF2B5EF4-FFF2-40B4-BE49-F238E27FC236}">
                <a16:creationId xmlns:a16="http://schemas.microsoft.com/office/drawing/2014/main" id="{FAC7297A-8A39-D542-AC09-C0CA15C3FE1E}"/>
              </a:ext>
            </a:extLst>
          </p:cNvPr>
          <p:cNvPicPr>
            <a:picLocks noChangeAspect="1"/>
          </p:cNvPicPr>
          <p:nvPr/>
        </p:nvPicPr>
        <p:blipFill>
          <a:blip r:embed="rId7"/>
          <a:stretch>
            <a:fillRect/>
          </a:stretch>
        </p:blipFill>
        <p:spPr>
          <a:xfrm>
            <a:off x="713968" y="1722839"/>
            <a:ext cx="3126350" cy="2957052"/>
          </a:xfrm>
          <a:prstGeom prst="rect">
            <a:avLst/>
          </a:prstGeom>
          <a:ln w="12700">
            <a:miter lim="400000"/>
          </a:ln>
        </p:spPr>
      </p:pic>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60E79BD7-9CD1-4A49-BD1E-96A0A4280568}"/>
                  </a:ext>
                </a:extLst>
              </p:cNvPr>
              <p:cNvSpPr txBox="1"/>
              <p:nvPr/>
            </p:nvSpPr>
            <p:spPr>
              <a:xfrm>
                <a:off x="4074856" y="1881038"/>
                <a:ext cx="4887776" cy="143373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3" tIns="91423" rIns="91423" bIns="91423">
                <a:spAutoFit/>
              </a:bodyPr>
              <a:lstStyle/>
              <a:p>
                <a:pPr>
                  <a:lnSpc>
                    <a:spcPct val="115000"/>
                  </a:lnSpc>
                  <a:defRPr sz="1800">
                    <a:solidFill>
                      <a:srgbClr val="1BD1B3"/>
                    </a:solidFill>
                    <a:latin typeface="Volkhov"/>
                    <a:ea typeface="Volkhov"/>
                    <a:cs typeface="Volkhov"/>
                    <a:sym typeface="Volkhov"/>
                  </a:defRPr>
                </a:pPr>
                <a:r>
                  <a:rPr dirty="0"/>
                  <a:t>Only the model with </a:t>
                </a:r>
                <a:r>
                  <a:rPr i="1" dirty="0"/>
                  <a:t>decaying</a:t>
                </a:r>
                <a:r>
                  <a:rPr dirty="0"/>
                  <a:t> learning rate was capable of generating this </a:t>
                </a:r>
                <a:r>
                  <a:rPr dirty="0" err="1"/>
                  <a:t>behavioural</a:t>
                </a:r>
                <a:r>
                  <a:rPr dirty="0"/>
                  <a:t> pattern </a:t>
                </a:r>
                <a14:m>
                  <m:oMath xmlns:m="http://schemas.openxmlformats.org/officeDocument/2006/math">
                    <m:r>
                      <a:rPr sz="2550" i="1">
                        <a:solidFill>
                          <a:srgbClr val="1BD1B3"/>
                        </a:solidFill>
                        <a:latin typeface="Cambria Math" panose="02040503050406030204" pitchFamily="18" charset="0"/>
                      </a:rPr>
                      <m:t>→</m:t>
                    </m:r>
                  </m:oMath>
                </a14:m>
                <a:r>
                  <a:rPr dirty="0"/>
                  <a:t> the two models can be dissociated based on this </a:t>
                </a:r>
                <a:r>
                  <a:rPr dirty="0" err="1"/>
                  <a:t>behavioural</a:t>
                </a:r>
                <a:r>
                  <a:rPr dirty="0"/>
                  <a:t> marker.  </a:t>
                </a:r>
              </a:p>
            </p:txBody>
          </p:sp>
        </mc:Choice>
        <mc:Fallback xmlns="">
          <p:sp>
            <p:nvSpPr>
              <p:cNvPr id="13" name="Google Shape;73;gb80e2ae2f7_1_19">
                <a:extLst>
                  <a:ext uri="{FF2B5EF4-FFF2-40B4-BE49-F238E27FC236}">
                    <a16:creationId xmlns:a16="http://schemas.microsoft.com/office/drawing/2014/main" id="{60E79BD7-9CD1-4A49-BD1E-96A0A4280568}"/>
                  </a:ext>
                </a:extLst>
              </p:cNvPr>
              <p:cNvSpPr txBox="1">
                <a:spLocks noRot="1" noChangeAspect="1" noMove="1" noResize="1" noEditPoints="1" noAdjustHandles="1" noChangeArrowheads="1" noChangeShapeType="1" noTextEdit="1"/>
              </p:cNvSpPr>
              <p:nvPr/>
            </p:nvSpPr>
            <p:spPr>
              <a:xfrm>
                <a:off x="4074856" y="1881038"/>
                <a:ext cx="4887776" cy="1433734"/>
              </a:xfrm>
              <a:prstGeom prst="rect">
                <a:avLst/>
              </a:prstGeom>
              <a:blipFill>
                <a:blip r:embed="rId8"/>
                <a:stretch>
                  <a:fillRect l="-1036" r="-2073" b="-3333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758127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31" name="Google Shape;70;gb80e2ae2f7_1_19">
            <a:extLst>
              <a:ext uri="{FF2B5EF4-FFF2-40B4-BE49-F238E27FC236}">
                <a16:creationId xmlns:a16="http://schemas.microsoft.com/office/drawing/2014/main" id="{5215DF17-47ED-4B4D-A60B-F45EE2A0E234}"/>
              </a:ext>
            </a:extLst>
          </p:cNvPr>
          <p:cNvSpPr txBox="1">
            <a:spLocks/>
          </p:cNvSpPr>
          <p:nvPr/>
        </p:nvSpPr>
        <p:spPr>
          <a:xfrm>
            <a:off x="892887" y="922489"/>
            <a:ext cx="6692922" cy="63655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dirty="0"/>
              <a:t>Model validation summary</a:t>
            </a:r>
          </a:p>
        </p:txBody>
      </p:sp>
      <p:sp>
        <p:nvSpPr>
          <p:cNvPr id="32" name="Google Shape;73;gb80e2ae2f7_1_19">
            <a:extLst>
              <a:ext uri="{FF2B5EF4-FFF2-40B4-BE49-F238E27FC236}">
                <a16:creationId xmlns:a16="http://schemas.microsoft.com/office/drawing/2014/main" id="{B8BA0A47-44A0-2C44-9860-D289A3C10453}"/>
              </a:ext>
            </a:extLst>
          </p:cNvPr>
          <p:cNvSpPr txBox="1"/>
          <p:nvPr/>
        </p:nvSpPr>
        <p:spPr>
          <a:xfrm>
            <a:off x="634509" y="1320300"/>
            <a:ext cx="6951300" cy="337012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It’s </a:t>
            </a:r>
            <a:r>
              <a:rPr lang="en-US" sz="1800" i="1" dirty="0">
                <a:solidFill>
                  <a:srgbClr val="1BD1B3"/>
                </a:solidFill>
                <a:latin typeface="Volkhov"/>
                <a:ea typeface="Volkhov"/>
                <a:cs typeface="Volkhov"/>
                <a:sym typeface="Volkhov"/>
              </a:rPr>
              <a:t>extremely important </a:t>
            </a:r>
            <a:r>
              <a:rPr lang="en-US" sz="1800" dirty="0">
                <a:solidFill>
                  <a:srgbClr val="B0FEF1"/>
                </a:solidFill>
                <a:latin typeface="Volkhov"/>
                <a:ea typeface="Volkhov"/>
                <a:cs typeface="Volkhov"/>
                <a:sym typeface="Volkhov"/>
              </a:rPr>
              <a:t>to ensure parameters and models of interest are recoverable </a:t>
            </a:r>
            <a:r>
              <a:rPr lang="en-US" sz="1800" i="1" dirty="0">
                <a:solidFill>
                  <a:srgbClr val="1BD1B3"/>
                </a:solidFill>
                <a:latin typeface="Volkhov"/>
                <a:ea typeface="Volkhov"/>
                <a:cs typeface="Volkhov"/>
                <a:sym typeface="Volkhov"/>
              </a:rPr>
              <a:t>prior</a:t>
            </a:r>
            <a:r>
              <a:rPr lang="en-US" sz="1800" dirty="0">
                <a:solidFill>
                  <a:srgbClr val="B0FEF1"/>
                </a:solidFill>
                <a:latin typeface="Volkhov"/>
                <a:ea typeface="Volkhov"/>
                <a:cs typeface="Volkhov"/>
                <a:sym typeface="Volkhov"/>
              </a:rPr>
              <a:t> to data collection.</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Simulation is a valuable tool to test modeling approaches. </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r>
              <a:rPr lang="en-US" sz="1800" dirty="0">
                <a:solidFill>
                  <a:srgbClr val="B0FEF1"/>
                </a:solidFill>
                <a:latin typeface="Volkhov"/>
                <a:ea typeface="Volkhov"/>
                <a:cs typeface="Volkhov"/>
                <a:sym typeface="Volkhov"/>
              </a:rPr>
              <a:t>Tasks and models should be developed and refined </a:t>
            </a:r>
            <a:r>
              <a:rPr lang="en-US" sz="1800" i="1" dirty="0">
                <a:solidFill>
                  <a:srgbClr val="1BD1B3"/>
                </a:solidFill>
                <a:latin typeface="Volkhov"/>
                <a:ea typeface="Volkhov"/>
                <a:cs typeface="Volkhov"/>
                <a:sym typeface="Volkhov"/>
              </a:rPr>
              <a:t>concurrently.</a:t>
            </a:r>
          </a:p>
          <a:p>
            <a:pPr marL="457200" lvl="0" indent="-323850" algn="l" rtl="0">
              <a:lnSpc>
                <a:spcPct val="115000"/>
              </a:lnSpc>
              <a:spcBef>
                <a:spcPts val="0"/>
              </a:spcBef>
              <a:spcAft>
                <a:spcPts val="0"/>
              </a:spcAft>
              <a:buClr>
                <a:srgbClr val="1FD0B3"/>
              </a:buClr>
              <a:buSzPts val="1500"/>
              <a:buFont typeface="Volkhov"/>
              <a:buChar char="➔"/>
            </a:pPr>
            <a:endParaRPr lang="en-US" sz="1800" dirty="0">
              <a:solidFill>
                <a:srgbClr val="B0FEF1"/>
              </a:solidFill>
              <a:latin typeface="Volkhov"/>
              <a:ea typeface="Volkhov"/>
              <a:cs typeface="Volkhov"/>
              <a:sym typeface="Volkhov"/>
            </a:endParaRPr>
          </a:p>
        </p:txBody>
      </p:sp>
    </p:spTree>
    <p:extLst>
      <p:ext uri="{BB962C8B-B14F-4D97-AF65-F5344CB8AC3E}">
        <p14:creationId xmlns:p14="http://schemas.microsoft.com/office/powerpoint/2010/main" val="14150887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9" name="Google Shape;70;gb80e2ae2f7_1_19">
            <a:extLst>
              <a:ext uri="{FF2B5EF4-FFF2-40B4-BE49-F238E27FC236}">
                <a16:creationId xmlns:a16="http://schemas.microsoft.com/office/drawing/2014/main" id="{AF536373-0DD3-4946-B8B1-9BDA2C87A067}"/>
              </a:ext>
            </a:extLst>
          </p:cNvPr>
          <p:cNvSpPr txBox="1">
            <a:spLocks/>
          </p:cNvSpPr>
          <p:nvPr/>
        </p:nvSpPr>
        <p:spPr>
          <a:xfrm>
            <a:off x="985353" y="2010113"/>
            <a:ext cx="6692922" cy="9555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rial"/>
              <a:buNone/>
              <a:defRPr sz="2500" b="1" i="0" u="none" strike="noStrike" cap="none">
                <a:solidFill>
                  <a:srgbClr val="1FD0B3"/>
                </a:solidFill>
                <a:latin typeface="Volkhov"/>
                <a:ea typeface="Volkhov"/>
                <a:cs typeface="Volkhov"/>
                <a:sym typeface="Volkhov"/>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ctr"/>
            <a:r>
              <a:rPr lang="en-US" sz="5000" dirty="0"/>
              <a:t>Q &amp; A</a:t>
            </a:r>
          </a:p>
        </p:txBody>
      </p:sp>
    </p:spTree>
    <p:extLst>
      <p:ext uri="{BB962C8B-B14F-4D97-AF65-F5344CB8AC3E}">
        <p14:creationId xmlns:p14="http://schemas.microsoft.com/office/powerpoint/2010/main" val="368314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283A"/>
        </a:solidFill>
        <a:effectLst/>
      </p:bgPr>
    </p:bg>
    <p:spTree>
      <p:nvGrpSpPr>
        <p:cNvPr id="1" name=""/>
        <p:cNvGrpSpPr/>
        <p:nvPr/>
      </p:nvGrpSpPr>
      <p:grpSpPr>
        <a:xfrm>
          <a:off x="0" y="0"/>
          <a:ext cx="0" cy="0"/>
          <a:chOff x="0" y="0"/>
          <a:chExt cx="0" cy="0"/>
        </a:xfrm>
      </p:grpSpPr>
      <p:pic>
        <p:nvPicPr>
          <p:cNvPr id="195" name="Picture 4" descr="Picture 4"/>
          <p:cNvPicPr>
            <a:picLocks noChangeAspect="1"/>
          </p:cNvPicPr>
          <p:nvPr/>
        </p:nvPicPr>
        <p:blipFill>
          <a:blip r:embed="rId2"/>
          <a:stretch>
            <a:fillRect/>
          </a:stretch>
        </p:blipFill>
        <p:spPr>
          <a:xfrm>
            <a:off x="6183429" y="233197"/>
            <a:ext cx="1494846" cy="517228"/>
          </a:xfrm>
          <a:prstGeom prst="rect">
            <a:avLst/>
          </a:prstGeom>
          <a:ln w="12700">
            <a:miter lim="400000"/>
          </a:ln>
        </p:spPr>
      </p:pic>
      <p:grpSp>
        <p:nvGrpSpPr>
          <p:cNvPr id="198" name="Group 6"/>
          <p:cNvGrpSpPr/>
          <p:nvPr/>
        </p:nvGrpSpPr>
        <p:grpSpPr>
          <a:xfrm>
            <a:off x="7631528" y="128476"/>
            <a:ext cx="1403406" cy="813717"/>
            <a:chOff x="0" y="0"/>
            <a:chExt cx="1403405" cy="813716"/>
          </a:xfrm>
        </p:grpSpPr>
        <p:pic>
          <p:nvPicPr>
            <p:cNvPr id="196" name="Picture 2" descr="Picture 2"/>
            <p:cNvPicPr>
              <a:picLocks noChangeAspect="1"/>
            </p:cNvPicPr>
            <p:nvPr/>
          </p:nvPicPr>
          <p:blipFill>
            <a:blip r:embed="rId3"/>
            <a:stretch>
              <a:fillRect/>
            </a:stretch>
          </p:blipFill>
          <p:spPr>
            <a:xfrm>
              <a:off x="237352" y="0"/>
              <a:ext cx="961539" cy="569877"/>
            </a:xfrm>
            <a:prstGeom prst="rect">
              <a:avLst/>
            </a:prstGeom>
            <a:ln w="12700" cap="flat">
              <a:noFill/>
              <a:miter lim="400000"/>
            </a:ln>
            <a:effectLst/>
          </p:spPr>
        </p:pic>
        <p:sp>
          <p:nvSpPr>
            <p:cNvPr id="197" name="Rectangle 8"/>
            <p:cNvSpPr txBox="1"/>
            <p:nvPr/>
          </p:nvSpPr>
          <p:spPr>
            <a:xfrm>
              <a:off x="0" y="569876"/>
              <a:ext cx="1403406" cy="2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000">
                  <a:solidFill>
                    <a:srgbClr val="BDBDBD"/>
                  </a:solidFill>
                  <a:latin typeface="+mj-lt"/>
                  <a:ea typeface="+mj-ea"/>
                  <a:cs typeface="+mj-cs"/>
                  <a:sym typeface="Helvetica"/>
                </a:defRPr>
              </a:lvl1pPr>
            </a:lstStyle>
            <a:p>
              <a:r>
                <a:t>HARTLEY LAB</a:t>
              </a:r>
            </a:p>
          </p:txBody>
        </p:sp>
      </p:grpSp>
      <p:pic>
        <p:nvPicPr>
          <p:cNvPr id="199" name="Picture 10" descr="Picture 10"/>
          <p:cNvPicPr>
            <a:picLocks noChangeAspect="1"/>
          </p:cNvPicPr>
          <p:nvPr/>
        </p:nvPicPr>
        <p:blipFill>
          <a:blip r:embed="rId4"/>
          <a:stretch>
            <a:fillRect/>
          </a:stretch>
        </p:blipFill>
        <p:spPr>
          <a:xfrm>
            <a:off x="8475422" y="4445148"/>
            <a:ext cx="487211" cy="569877"/>
          </a:xfrm>
          <a:prstGeom prst="rect">
            <a:avLst/>
          </a:prstGeom>
          <a:ln w="12700">
            <a:miter lim="400000"/>
          </a:ln>
        </p:spPr>
      </p:pic>
      <p:sp>
        <p:nvSpPr>
          <p:cNvPr id="200" name="Google Shape;71;gb80e2ae2f7_1_19"/>
          <p:cNvSpPr txBox="1"/>
          <p:nvPr/>
        </p:nvSpPr>
        <p:spPr>
          <a:xfrm>
            <a:off x="838199" y="477525"/>
            <a:ext cx="5973302" cy="347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100">
                <a:solidFill>
                  <a:srgbClr val="B0FEF1"/>
                </a:solidFill>
                <a:latin typeface="Roboto Mono"/>
                <a:ea typeface="Roboto Mono"/>
                <a:cs typeface="Roboto Mono"/>
                <a:sym typeface="Roboto Mono"/>
              </a:defRPr>
            </a:lvl1pPr>
          </a:lstStyle>
          <a:p>
            <a:r>
              <a:t>Modeling Flux | Part 4 | Model Comparison &amp; Recoverability</a:t>
            </a:r>
          </a:p>
        </p:txBody>
      </p:sp>
      <p:sp>
        <p:nvSpPr>
          <p:cNvPr id="201" name="Model simulation"/>
          <p:cNvSpPr txBox="1">
            <a:spLocks noGrp="1"/>
          </p:cNvSpPr>
          <p:nvPr>
            <p:ph type="ctrTitle"/>
          </p:nvPr>
        </p:nvSpPr>
        <p:spPr>
          <a:xfrm>
            <a:off x="892888" y="701531"/>
            <a:ext cx="6692922" cy="569877"/>
          </a:xfrm>
          <a:prstGeom prst="rect">
            <a:avLst/>
          </a:prstGeom>
        </p:spPr>
        <p:txBody>
          <a:bodyPr anchor="t"/>
          <a:lstStyle>
            <a:lvl1pPr algn="l">
              <a:defRPr sz="2500" b="1">
                <a:solidFill>
                  <a:srgbClr val="1FD0B3"/>
                </a:solidFill>
                <a:latin typeface="Volkhov"/>
                <a:ea typeface="Volkhov"/>
                <a:cs typeface="Volkhov"/>
                <a:sym typeface="Volkhov"/>
              </a:defRPr>
            </a:lvl1pPr>
          </a:lstStyle>
          <a:p>
            <a:r>
              <a:t>Model simulation</a:t>
            </a:r>
          </a:p>
        </p:txBody>
      </p:sp>
      <p:grpSp>
        <p:nvGrpSpPr>
          <p:cNvPr id="214" name="Group"/>
          <p:cNvGrpSpPr/>
          <p:nvPr/>
        </p:nvGrpSpPr>
        <p:grpSpPr>
          <a:xfrm>
            <a:off x="1008875" y="1541411"/>
            <a:ext cx="7726038" cy="735217"/>
            <a:chOff x="0" y="0"/>
            <a:chExt cx="7726037" cy="735215"/>
          </a:xfrm>
        </p:grpSpPr>
        <p:sp>
          <p:nvSpPr>
            <p:cNvPr id="202" name="Google Shape;67;p13"/>
            <p:cNvSpPr/>
            <p:nvPr/>
          </p:nvSpPr>
          <p:spPr>
            <a:xfrm flipH="1" flipV="1">
              <a:off x="1790985" y="3378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205" name="Group"/>
            <p:cNvGrpSpPr/>
            <p:nvPr/>
          </p:nvGrpSpPr>
          <p:grpSpPr>
            <a:xfrm>
              <a:off x="0" y="53218"/>
              <a:ext cx="1653761" cy="647830"/>
              <a:chOff x="0" y="0"/>
              <a:chExt cx="1653760" cy="647829"/>
            </a:xfrm>
          </p:grpSpPr>
          <p:sp>
            <p:nvSpPr>
              <p:cNvPr id="203"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04" name="Participants’ data…"/>
              <p:cNvSpPr txBox="1"/>
              <p:nvPr/>
            </p:nvSpPr>
            <p:spPr>
              <a:xfrm>
                <a:off x="413" y="67431"/>
                <a:ext cx="1652935" cy="487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r>
                  <a:t>Participants’ data</a:t>
                </a:r>
              </a:p>
              <a:p>
                <a:pPr algn="ctr">
                  <a:defRPr>
                    <a:solidFill>
                      <a:srgbClr val="1FD0B3"/>
                    </a:solidFill>
                  </a:defRPr>
                </a:pPr>
                <a:r>
                  <a:t>(choices)</a:t>
                </a:r>
              </a:p>
            </p:txBody>
          </p:sp>
        </p:grpSp>
        <p:grpSp>
          <p:nvGrpSpPr>
            <p:cNvPr id="208" name="Group"/>
            <p:cNvGrpSpPr/>
            <p:nvPr/>
          </p:nvGrpSpPr>
          <p:grpSpPr>
            <a:xfrm>
              <a:off x="2666999" y="27818"/>
              <a:ext cx="1653762" cy="647830"/>
              <a:chOff x="0" y="0"/>
              <a:chExt cx="1653760" cy="647829"/>
            </a:xfrm>
          </p:grpSpPr>
          <p:sp>
            <p:nvSpPr>
              <p:cNvPr id="206" name="Google Shape;55;p13"/>
              <p:cNvSpPr/>
              <p:nvPr/>
            </p:nvSpPr>
            <p:spPr>
              <a:xfrm>
                <a:off x="0" y="0"/>
                <a:ext cx="1653761"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07" name="Model fitting…"/>
              <p:cNvSpPr txBox="1"/>
              <p:nvPr/>
            </p:nvSpPr>
            <p:spPr>
              <a:xfrm>
                <a:off x="413" y="67431"/>
                <a:ext cx="1652935" cy="4875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r>
                  <a:t>Model fitting </a:t>
                </a:r>
              </a:p>
              <a:p>
                <a:pPr algn="ctr">
                  <a:defRPr>
                    <a:solidFill>
                      <a:srgbClr val="1FD0B3"/>
                    </a:solidFill>
                  </a:defRPr>
                </a:pPr>
                <a:r>
                  <a:t>(RL  model)</a:t>
                </a:r>
              </a:p>
            </p:txBody>
          </p:sp>
        </p:grpSp>
        <p:sp>
          <p:nvSpPr>
            <p:cNvPr id="209" name="Google Shape;67;p13"/>
            <p:cNvSpPr/>
            <p:nvPr/>
          </p:nvSpPr>
          <p:spPr>
            <a:xfrm flipH="1" flipV="1">
              <a:off x="4396063" y="363239"/>
              <a:ext cx="800821" cy="4591"/>
            </a:xfrm>
            <a:prstGeom prst="line">
              <a:avLst/>
            </a:prstGeom>
            <a:noFill/>
            <a:ln w="38100" cap="flat">
              <a:solidFill>
                <a:srgbClr val="B0FEF1"/>
              </a:solidFill>
              <a:prstDash val="solid"/>
              <a:round/>
              <a:headEnd type="triangle" w="med" len="med"/>
            </a:ln>
            <a:effectLst/>
          </p:spPr>
          <p:txBody>
            <a:bodyPr wrap="square" lIns="45719" tIns="45719" rIns="45719" bIns="45719" numCol="1" anchor="t">
              <a:noAutofit/>
            </a:bodyPr>
            <a:lstStyle/>
            <a:p>
              <a:endParaRPr/>
            </a:p>
          </p:txBody>
        </p:sp>
        <p:grpSp>
          <p:nvGrpSpPr>
            <p:cNvPr id="212" name="Group"/>
            <p:cNvGrpSpPr/>
            <p:nvPr/>
          </p:nvGrpSpPr>
          <p:grpSpPr>
            <a:xfrm>
              <a:off x="5272078" y="0"/>
              <a:ext cx="2453960" cy="701048"/>
              <a:chOff x="0" y="0"/>
              <a:chExt cx="2453959" cy="701047"/>
            </a:xfrm>
          </p:grpSpPr>
          <p:sp>
            <p:nvSpPr>
              <p:cNvPr id="210" name="Google Shape;55;p13"/>
              <p:cNvSpPr/>
              <p:nvPr/>
            </p:nvSpPr>
            <p:spPr>
              <a:xfrm>
                <a:off x="0" y="53218"/>
                <a:ext cx="2453960" cy="647830"/>
              </a:xfrm>
              <a:prstGeom prst="rect">
                <a:avLst/>
              </a:prstGeom>
              <a:solidFill>
                <a:srgbClr val="134F5C"/>
              </a:solidFill>
              <a:ln w="9525" cap="flat">
                <a:solidFill>
                  <a:srgbClr val="B0FEF1"/>
                </a:solidFill>
                <a:prstDash val="solid"/>
                <a:round/>
              </a:ln>
              <a:effectLst/>
            </p:spPr>
            <p:txBody>
              <a:bodyPr wrap="square" lIns="45719" tIns="45719" rIns="45719" bIns="45719" numCol="1" anchor="ctr">
                <a:noAutofit/>
              </a:bodyPr>
              <a:lstStyle/>
              <a:p>
                <a:pPr algn="ctr">
                  <a:defRPr sz="900">
                    <a:solidFill>
                      <a:srgbClr val="1FD0B3"/>
                    </a:solidFill>
                  </a:defRPr>
                </a:pPr>
                <a:endParaRPr/>
              </a:p>
            </p:txBody>
          </p:sp>
          <p:sp>
            <p:nvSpPr>
              <p:cNvPr id="211" name="Best fitted parameters"/>
              <p:cNvSpPr txBox="1"/>
              <p:nvPr/>
            </p:nvSpPr>
            <p:spPr>
              <a:xfrm>
                <a:off x="613" y="0"/>
                <a:ext cx="2452734" cy="4875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288" tIns="50288" rIns="50288" bIns="50288" numCol="1" anchor="ctr">
                <a:noAutofit/>
              </a:bodyPr>
              <a:lstStyle>
                <a:lvl1pPr algn="ctr">
                  <a:defRPr>
                    <a:solidFill>
                      <a:srgbClr val="1FD0B3"/>
                    </a:solidFill>
                  </a:defRPr>
                </a:lvl1pPr>
              </a:lstStyle>
              <a:p>
                <a:r>
                  <a:t>Best fitted parameters</a:t>
                </a:r>
              </a:p>
            </p:txBody>
          </p:sp>
        </p:grpSp>
        <mc:AlternateContent xmlns:mc="http://schemas.openxmlformats.org/markup-compatibility/2006">
          <mc:Choice xmlns:a14="http://schemas.microsoft.com/office/drawing/2010/main" Requires="a14">
            <p:sp>
              <p:nvSpPr>
                <p:cNvPr id="213" name="and"/>
                <p:cNvSpPr txBox="1"/>
                <p:nvPr/>
              </p:nvSpPr>
              <p:spPr>
                <a:xfrm>
                  <a:off x="5622421" y="247650"/>
                  <a:ext cx="1911891" cy="487566"/>
                </a:xfrm>
                <a:prstGeom prst="rect">
                  <a:avLst/>
                </a:prstGeom>
                <a:noFill/>
                <a:ln w="12700" cap="flat">
                  <a:noFill/>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50288" tIns="50288" rIns="50288" bIns="50288" numCol="1" anchor="ctr">
                  <a:noAutofit/>
                </a:bodyPr>
                <a:lstStyle/>
                <a:p>
                  <a:pPr algn="ctr">
                    <a:defRPr>
                      <a:solidFill>
                        <a:srgbClr val="1FD0B3"/>
                      </a:solidFill>
                    </a:defRPr>
                  </a:pPr>
                  <a14:m>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𝑓𝑖𝑡𝑡𝑒𝑑</m:t>
                          </m:r>
                        </m:sub>
                      </m:sSub>
                    </m:oMath>
                  </a14:m>
                  <a:r>
                    <a:t> and </a:t>
                  </a:r>
                  <a14:m>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𝑓𝑖𝑡𝑡𝑒𝑑</m:t>
                          </m:r>
                        </m:sub>
                      </m:sSub>
                    </m:oMath>
                  </a14:m>
                  <a:endParaRPr/>
                </a:p>
              </p:txBody>
            </p:sp>
          </mc:Choice>
          <mc:Fallback>
            <p:sp>
              <p:nvSpPr>
                <p:cNvPr id="213" name="and"/>
                <p:cNvSpPr txBox="1">
                  <a:spLocks noRot="1" noChangeAspect="1" noMove="1" noResize="1" noEditPoints="1" noAdjustHandles="1" noChangeArrowheads="1" noChangeShapeType="1" noTextEdit="1"/>
                </p:cNvSpPr>
                <p:nvPr/>
              </p:nvSpPr>
              <p:spPr>
                <a:xfrm>
                  <a:off x="5622421" y="247650"/>
                  <a:ext cx="1911891" cy="487566"/>
                </a:xfrm>
                <a:prstGeom prst="rect">
                  <a:avLst/>
                </a:prstGeom>
                <a:blipFill>
                  <a:blip r:embed="rId5"/>
                  <a:stretch>
                    <a:fillRect/>
                  </a:stretch>
                </a:bli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grpSp>
      <p:sp>
        <p:nvSpPr>
          <p:cNvPr id="215" name="Google Shape;67;p13"/>
          <p:cNvSpPr/>
          <p:nvPr/>
        </p:nvSpPr>
        <p:spPr>
          <a:xfrm flipH="1" flipV="1">
            <a:off x="2799860" y="3161950"/>
            <a:ext cx="800821" cy="4592"/>
          </a:xfrm>
          <a:prstGeom prst="line">
            <a:avLst/>
          </a:prstGeom>
          <a:ln w="38100">
            <a:solidFill>
              <a:srgbClr val="B0FEF1"/>
            </a:solidFill>
            <a:headEnd type="triangle"/>
          </a:ln>
        </p:spPr>
        <p:txBody>
          <a:bodyPr lIns="45719" rIns="45719"/>
          <a:lstStyle/>
          <a:p>
            <a:endParaRPr/>
          </a:p>
        </p:txBody>
      </p:sp>
      <p:sp>
        <p:nvSpPr>
          <p:cNvPr id="216" name="Google Shape;55;p13"/>
          <p:cNvSpPr/>
          <p:nvPr/>
        </p:nvSpPr>
        <p:spPr>
          <a:xfrm>
            <a:off x="3675874" y="2826529"/>
            <a:ext cx="1653762" cy="1381484"/>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mc:AlternateContent xmlns:mc="http://schemas.openxmlformats.org/markup-compatibility/2006">
        <mc:Choice xmlns:a14="http://schemas.microsoft.com/office/drawing/2010/main" Requires="a14">
          <p:sp>
            <p:nvSpPr>
              <p:cNvPr id="217" name="Simulate…"/>
              <p:cNvSpPr txBox="1"/>
              <p:nvPr/>
            </p:nvSpPr>
            <p:spPr>
              <a:xfrm>
                <a:off x="3552554" y="2868546"/>
                <a:ext cx="1911892" cy="129745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50288" tIns="50288" rIns="50288" bIns="50288" anchor="ctr"/>
              <a:lstStyle/>
              <a:p>
                <a:pPr algn="ctr">
                  <a:defRPr>
                    <a:solidFill>
                      <a:srgbClr val="1FD0B3"/>
                    </a:solidFill>
                  </a:defRPr>
                </a:pPr>
                <a:r>
                  <a:t>Simulate </a:t>
                </a:r>
              </a:p>
              <a:p>
                <a:pPr algn="ctr">
                  <a:defRPr>
                    <a:solidFill>
                      <a:srgbClr val="1FD0B3"/>
                    </a:solidFill>
                  </a:defRPr>
                </a:pPr>
                <a:r>
                  <a:t>participants’ data</a:t>
                </a:r>
              </a:p>
              <a:p>
                <a:pPr algn="ctr">
                  <a:defRPr>
                    <a:solidFill>
                      <a:srgbClr val="1FD0B3"/>
                    </a:solidFill>
                  </a:defRPr>
                </a:pPr>
                <a:r>
                  <a:t>based on </a:t>
                </a:r>
                <a:r>
                  <a:rPr>
                    <a:solidFill>
                      <a:srgbClr val="FFFFFF"/>
                    </a:solidFill>
                  </a:rPr>
                  <a:t>known</a:t>
                </a:r>
              </a:p>
              <a:p>
                <a:pPr algn="ctr">
                  <a:defRPr>
                    <a:solidFill>
                      <a:srgbClr val="1FD0B3"/>
                    </a:solidFill>
                  </a:defRPr>
                </a:pPr>
                <a14:m>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𝜏</m:t>
                        </m:r>
                      </m:e>
                      <m:sub>
                        <m:r>
                          <a:rPr sz="1650" i="1">
                            <a:solidFill>
                              <a:srgbClr val="1FD0B3"/>
                            </a:solidFill>
                            <a:latin typeface="Cambria Math" panose="02040503050406030204" pitchFamily="18" charset="0"/>
                          </a:rPr>
                          <m:t>𝑠𝑖𝑚𝑢𝑙𝑎𝑡𝑒𝑑</m:t>
                        </m:r>
                      </m:sub>
                    </m:sSub>
                  </m:oMath>
                </a14:m>
                <a:r>
                  <a:t> and </a:t>
                </a:r>
              </a:p>
              <a:p>
                <a:pPr algn="ctr">
                  <a:defRPr>
                    <a:solidFill>
                      <a:srgbClr val="1FD0B3"/>
                    </a:solidFill>
                  </a:defRPr>
                </a:pPr>
                <a14:m>
                  <m:oMathPara xmlns:m="http://schemas.openxmlformats.org/officeDocument/2006/math">
                    <m:oMathParaPr>
                      <m:jc m:val="center"/>
                    </m:oMathParaPr>
                    <m:oMath xmlns:m="http://schemas.openxmlformats.org/officeDocument/2006/math">
                      <m:sSub>
                        <m:sSubPr>
                          <m:ctrlPr>
                            <a:rPr sz="1650">
                              <a:solidFill>
                                <a:srgbClr val="1FD0B3"/>
                              </a:solidFill>
                              <a:latin typeface="Cambria Math" panose="02040503050406030204" pitchFamily="18" charset="0"/>
                            </a:rPr>
                          </m:ctrlPr>
                        </m:sSubPr>
                        <m:e>
                          <m:r>
                            <a:rPr sz="1650" i="1">
                              <a:solidFill>
                                <a:srgbClr val="1FD0B3"/>
                              </a:solidFill>
                              <a:latin typeface="Cambria Math" panose="02040503050406030204" pitchFamily="18" charset="0"/>
                            </a:rPr>
                            <m:t>𝛼</m:t>
                          </m:r>
                        </m:e>
                        <m:sub>
                          <m:r>
                            <a:rPr sz="1650" i="1">
                              <a:solidFill>
                                <a:srgbClr val="1FD0B3"/>
                              </a:solidFill>
                              <a:latin typeface="Cambria Math" panose="02040503050406030204" pitchFamily="18" charset="0"/>
                            </a:rPr>
                            <m:t>𝑠𝑖𝑚𝑢𝑙𝑎𝑡𝑒𝑑</m:t>
                          </m:r>
                        </m:sub>
                      </m:sSub>
                    </m:oMath>
                  </m:oMathPara>
                </a14:m>
                <a:endParaRPr/>
              </a:p>
            </p:txBody>
          </p:sp>
        </mc:Choice>
        <mc:Fallback>
          <p:sp>
            <p:nvSpPr>
              <p:cNvPr id="217" name="Simulate…"/>
              <p:cNvSpPr txBox="1">
                <a:spLocks noRot="1" noChangeAspect="1" noMove="1" noResize="1" noEditPoints="1" noAdjustHandles="1" noChangeArrowheads="1" noChangeShapeType="1" noTextEdit="1"/>
              </p:cNvSpPr>
              <p:nvPr/>
            </p:nvSpPr>
            <p:spPr>
              <a:xfrm>
                <a:off x="3552554" y="2868546"/>
                <a:ext cx="1911892" cy="1297451"/>
              </a:xfrm>
              <a:prstGeom prst="rect">
                <a:avLst/>
              </a:prstGeom>
              <a:blipFill>
                <a:blip r:embed="rId6"/>
                <a:stretch>
                  <a:fillRect/>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218" name="Google Shape;67;p13"/>
          <p:cNvSpPr/>
          <p:nvPr/>
        </p:nvSpPr>
        <p:spPr>
          <a:xfrm flipH="1" flipV="1">
            <a:off x="5404938" y="3187350"/>
            <a:ext cx="800821" cy="4592"/>
          </a:xfrm>
          <a:prstGeom prst="line">
            <a:avLst/>
          </a:prstGeom>
          <a:ln w="38100">
            <a:solidFill>
              <a:srgbClr val="B0FEF1"/>
            </a:solidFill>
            <a:headEnd type="triangle"/>
          </a:ln>
        </p:spPr>
        <p:txBody>
          <a:bodyPr lIns="45719" rIns="45719"/>
          <a:lstStyle/>
          <a:p>
            <a:endParaRPr/>
          </a:p>
        </p:txBody>
      </p:sp>
      <p:sp>
        <p:nvSpPr>
          <p:cNvPr id="219" name="Google Shape;55;p13"/>
          <p:cNvSpPr/>
          <p:nvPr/>
        </p:nvSpPr>
        <p:spPr>
          <a:xfrm>
            <a:off x="6280953" y="2877329"/>
            <a:ext cx="2453960" cy="1297451"/>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p:sp>
        <p:nvSpPr>
          <p:cNvPr id="220" name="Use simulated data to run"/>
          <p:cNvSpPr txBox="1"/>
          <p:nvPr/>
        </p:nvSpPr>
        <p:spPr>
          <a:xfrm>
            <a:off x="6281566" y="2900311"/>
            <a:ext cx="2452734" cy="48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288" tIns="50288" rIns="50288" bIns="50288" anchor="ctr"/>
          <a:lstStyle>
            <a:lvl1pPr algn="ctr">
              <a:defRPr>
                <a:solidFill>
                  <a:srgbClr val="1FD0B3"/>
                </a:solidFill>
              </a:defRPr>
            </a:lvl1pPr>
          </a:lstStyle>
          <a:p>
            <a:r>
              <a:t>Use simulated data to run</a:t>
            </a:r>
          </a:p>
        </p:txBody>
      </p:sp>
      <p:sp>
        <p:nvSpPr>
          <p:cNvPr id="221" name="Google Shape;55;p13"/>
          <p:cNvSpPr/>
          <p:nvPr/>
        </p:nvSpPr>
        <p:spPr>
          <a:xfrm>
            <a:off x="1004103" y="2868546"/>
            <a:ext cx="1704818" cy="1297451"/>
          </a:xfrm>
          <a:prstGeom prst="rect">
            <a:avLst/>
          </a:prstGeom>
          <a:solidFill>
            <a:srgbClr val="134F5C"/>
          </a:solidFill>
          <a:ln>
            <a:solidFill>
              <a:srgbClr val="B0FEF1"/>
            </a:solidFill>
          </a:ln>
        </p:spPr>
        <p:txBody>
          <a:bodyPr lIns="45719" rIns="45719" anchor="ctr"/>
          <a:lstStyle/>
          <a:p>
            <a:pPr algn="ctr">
              <a:defRPr sz="900">
                <a:solidFill>
                  <a:srgbClr val="1FD0B3"/>
                </a:solidFill>
              </a:defRPr>
            </a:pPr>
            <a:endParaRPr/>
          </a:p>
        </p:txBody>
      </p:sp>
      <p:sp>
        <p:nvSpPr>
          <p:cNvPr id="222" name="Known model with some parameters…"/>
          <p:cNvSpPr txBox="1"/>
          <p:nvPr/>
        </p:nvSpPr>
        <p:spPr>
          <a:xfrm>
            <a:off x="1004529" y="2868546"/>
            <a:ext cx="1703966" cy="1195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288" tIns="50288" rIns="50288" bIns="50288" anchor="ctr"/>
          <a:lstStyle/>
          <a:p>
            <a:pPr algn="ctr">
              <a:defRPr>
                <a:solidFill>
                  <a:srgbClr val="1FD0B3"/>
                </a:solidFill>
              </a:defRPr>
            </a:pPr>
            <a:r>
              <a:rPr>
                <a:solidFill>
                  <a:srgbClr val="FFFFFF"/>
                </a:solidFill>
              </a:rPr>
              <a:t>Known</a:t>
            </a:r>
            <a:r>
              <a:t> model with some parameters</a:t>
            </a:r>
          </a:p>
          <a:p>
            <a:pPr algn="ctr">
              <a:defRPr>
                <a:solidFill>
                  <a:srgbClr val="1FD0B3"/>
                </a:solidFill>
              </a:defRPr>
            </a:pPr>
            <a:r>
              <a:t>  (pilot, previous experiments)</a:t>
            </a:r>
          </a:p>
        </p:txBody>
      </p:sp>
      <p:sp>
        <p:nvSpPr>
          <p:cNvPr id="223" name="Google Shape;73;gb80e2ae2f7_1_19"/>
          <p:cNvSpPr txBox="1"/>
          <p:nvPr/>
        </p:nvSpPr>
        <p:spPr>
          <a:xfrm>
            <a:off x="1156295" y="4374277"/>
            <a:ext cx="6692921" cy="14261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t>You start with the </a:t>
            </a:r>
            <a:r>
              <a:rPr>
                <a:solidFill>
                  <a:srgbClr val="FFFFFF"/>
                </a:solidFill>
              </a:rPr>
              <a:t>known</a:t>
            </a:r>
            <a:r>
              <a:t> model &amp; parameters to generate “fake” data </a:t>
            </a:r>
          </a:p>
          <a:p>
            <a:pPr>
              <a:lnSpc>
                <a:spcPct val="115000"/>
              </a:lnSpc>
              <a:defRPr sz="1800" b="1">
                <a:solidFill>
                  <a:srgbClr val="B0FEF1"/>
                </a:solidFill>
                <a:latin typeface="Volkhov"/>
                <a:ea typeface="Volkhov"/>
                <a:cs typeface="Volkhov"/>
                <a:sym typeface="Volkhov"/>
              </a:defRPr>
            </a:pPr>
            <a:endParaRPr/>
          </a:p>
        </p:txBody>
      </p:sp>
      <p:sp>
        <p:nvSpPr>
          <p:cNvPr id="224" name="parameter recovery…"/>
          <p:cNvSpPr txBox="1"/>
          <p:nvPr/>
        </p:nvSpPr>
        <p:spPr>
          <a:xfrm>
            <a:off x="6471027" y="3222596"/>
            <a:ext cx="2452734" cy="952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288" tIns="50288" rIns="50288" bIns="50288" anchor="ctr"/>
          <a:lstStyle/>
          <a:p>
            <a:pPr marL="140368" indent="-140368">
              <a:buSzPct val="100000"/>
              <a:buChar char="•"/>
              <a:defRPr>
                <a:solidFill>
                  <a:srgbClr val="1FD0B3"/>
                </a:solidFill>
              </a:defRPr>
            </a:pPr>
            <a:r>
              <a:t>parameter recovery</a:t>
            </a:r>
          </a:p>
          <a:p>
            <a:pPr marL="140368" indent="-140368">
              <a:buSzPct val="100000"/>
              <a:buChar char="•"/>
              <a:defRPr>
                <a:solidFill>
                  <a:srgbClr val="1FD0B3"/>
                </a:solidFill>
              </a:defRPr>
            </a:pPr>
            <a:r>
              <a:t>model recovery </a:t>
            </a:r>
          </a:p>
          <a:p>
            <a:pPr marL="140368" indent="-140368">
              <a:buSzPct val="100000"/>
              <a:buChar char="•"/>
              <a:defRPr>
                <a:solidFill>
                  <a:srgbClr val="1FD0B3"/>
                </a:solidFill>
              </a:defRPr>
            </a:pPr>
            <a:r>
              <a:t>predictive checks </a:t>
            </a:r>
          </a:p>
        </p:txBody>
      </p:sp>
      <p:sp>
        <p:nvSpPr>
          <p:cNvPr id="225" name="Google Shape;73;gb80e2ae2f7_1_19"/>
          <p:cNvSpPr txBox="1"/>
          <p:nvPr/>
        </p:nvSpPr>
        <p:spPr>
          <a:xfrm>
            <a:off x="1135630" y="2305332"/>
            <a:ext cx="7472528" cy="1104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457200" indent="-323850">
              <a:lnSpc>
                <a:spcPct val="115000"/>
              </a:lnSpc>
              <a:buClr>
                <a:srgbClr val="FFFFFF"/>
              </a:buClr>
              <a:buSzPts val="1800"/>
              <a:buFont typeface="Helvetica"/>
              <a:buChar char="➔"/>
              <a:defRPr sz="1800" b="1">
                <a:solidFill>
                  <a:srgbClr val="B0FEF1"/>
                </a:solidFill>
                <a:latin typeface="Volkhov"/>
                <a:ea typeface="Volkhov"/>
                <a:cs typeface="Volkhov"/>
                <a:sym typeface="Volkhov"/>
              </a:defRPr>
            </a:pPr>
            <a:r>
              <a:t>You start with the data and </a:t>
            </a:r>
            <a:r>
              <a:rPr>
                <a:solidFill>
                  <a:srgbClr val="FFFFFF"/>
                </a:solidFill>
              </a:rPr>
              <a:t>unknown</a:t>
            </a:r>
            <a:r>
              <a:t> model &amp; parameters</a:t>
            </a:r>
          </a:p>
          <a:p>
            <a:pPr>
              <a:lnSpc>
                <a:spcPct val="115000"/>
              </a:lnSpc>
              <a:defRPr sz="1800" b="1">
                <a:solidFill>
                  <a:srgbClr val="B0FEF1"/>
                </a:solidFill>
                <a:latin typeface="Volkhov"/>
                <a:ea typeface="Volkhov"/>
                <a:cs typeface="Volkhov"/>
                <a:sym typeface="Volkhov"/>
              </a:defRP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3;gb80e2ae2f7_1_19">
            <a:extLst>
              <a:ext uri="{FF2B5EF4-FFF2-40B4-BE49-F238E27FC236}">
                <a16:creationId xmlns:a16="http://schemas.microsoft.com/office/drawing/2014/main" id="{01DEBCD2-A978-9D42-8564-EA320B23D8E9}"/>
              </a:ext>
            </a:extLst>
          </p:cNvPr>
          <p:cNvSpPr txBox="1"/>
          <p:nvPr/>
        </p:nvSpPr>
        <p:spPr>
          <a:xfrm>
            <a:off x="763699" y="1097292"/>
            <a:ext cx="6951300" cy="821733"/>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reliable are model parameters?</a:t>
            </a:r>
          </a:p>
          <a:p>
            <a:pPr marL="133350" lvl="0" algn="l" rtl="0">
              <a:lnSpc>
                <a:spcPct val="115000"/>
              </a:lnSpc>
              <a:spcBef>
                <a:spcPts val="0"/>
              </a:spcBef>
              <a:spcAft>
                <a:spcPts val="0"/>
              </a:spcAft>
              <a:buClr>
                <a:srgbClr val="1FD0B3"/>
              </a:buClr>
              <a:buSzPts val="1500"/>
            </a:pPr>
            <a:r>
              <a:rPr lang="en-US" sz="1800" i="1" dirty="0">
                <a:solidFill>
                  <a:srgbClr val="B0FEF1"/>
                </a:solidFill>
                <a:latin typeface="Volkhov"/>
                <a:ea typeface="Volkhov"/>
                <a:cs typeface="Volkhov"/>
                <a:sym typeface="Volkhov"/>
              </a:rPr>
              <a:t>How do parameters change relative to one another?</a:t>
            </a:r>
          </a:p>
        </p:txBody>
      </p:sp>
      <p:sp>
        <p:nvSpPr>
          <p:cNvPr id="13" name="Google Shape;73;gb80e2ae2f7_1_19">
            <a:extLst>
              <a:ext uri="{FF2B5EF4-FFF2-40B4-BE49-F238E27FC236}">
                <a16:creationId xmlns:a16="http://schemas.microsoft.com/office/drawing/2014/main" id="{2443A9D2-59DD-2C4E-BC1C-B07CE8AD35F6}"/>
              </a:ext>
            </a:extLst>
          </p:cNvPr>
          <p:cNvSpPr txBox="1"/>
          <p:nvPr/>
        </p:nvSpPr>
        <p:spPr>
          <a:xfrm>
            <a:off x="634509" y="2132207"/>
            <a:ext cx="6951300" cy="145883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We need to perform parameter recovery checks.</a:t>
            </a:r>
          </a:p>
          <a:p>
            <a:pPr marL="457200" lvl="0" indent="-323850" algn="l" rtl="0">
              <a:lnSpc>
                <a:spcPct val="115000"/>
              </a:lnSpc>
              <a:spcBef>
                <a:spcPts val="0"/>
              </a:spcBef>
              <a:spcAft>
                <a:spcPts val="0"/>
              </a:spcAft>
              <a:buClr>
                <a:srgbClr val="1FD0B3"/>
              </a:buClr>
              <a:buSzPts val="1500"/>
              <a:buFont typeface="Volkhov"/>
              <a:buChar char="➔"/>
            </a:pPr>
            <a:r>
              <a:rPr lang="en-US" sz="1800" b="1" dirty="0">
                <a:solidFill>
                  <a:srgbClr val="B0FEF1"/>
                </a:solidFill>
                <a:latin typeface="Volkhov"/>
                <a:ea typeface="Volkhov"/>
                <a:cs typeface="Volkhov"/>
                <a:sym typeface="Volkhov"/>
              </a:rPr>
              <a:t>For example, with current task and 1 LR model:</a:t>
            </a:r>
          </a:p>
          <a:p>
            <a:pPr marL="457200" lvl="1" indent="-323850">
              <a:lnSpc>
                <a:spcPct val="115000"/>
              </a:lnSpc>
              <a:buClr>
                <a:srgbClr val="1FD0B3"/>
              </a:buClr>
              <a:buSzPts val="1500"/>
              <a:buFont typeface="Volkhov"/>
              <a:buChar char="➔"/>
            </a:pPr>
            <a:endParaRPr lang="en-US" sz="1800" b="1" dirty="0">
              <a:solidFill>
                <a:srgbClr val="B0FEF1"/>
              </a:solidFill>
              <a:latin typeface="Volkhov"/>
              <a:ea typeface="Volkhov"/>
              <a:cs typeface="Volkhov"/>
              <a:sym typeface="Volkhov"/>
            </a:endParaRPr>
          </a:p>
          <a:p>
            <a:pPr marL="457200" lvl="0" indent="-323850" algn="l" rtl="0">
              <a:lnSpc>
                <a:spcPct val="115000"/>
              </a:lnSpc>
              <a:spcBef>
                <a:spcPts val="0"/>
              </a:spcBef>
              <a:spcAft>
                <a:spcPts val="0"/>
              </a:spcAft>
              <a:buClr>
                <a:srgbClr val="1FD0B3"/>
              </a:buClr>
              <a:buSzPts val="1500"/>
              <a:buFont typeface="Volkhov"/>
              <a:buChar char="➔"/>
            </a:pPr>
            <a:endParaRPr lang="en-US" sz="1800" b="1" dirty="0">
              <a:solidFill>
                <a:srgbClr val="B0FEF1"/>
              </a:solidFill>
              <a:latin typeface="Volkhov"/>
              <a:ea typeface="Volkhov"/>
              <a:cs typeface="Volkhov"/>
              <a:sym typeface="Volkhov"/>
            </a:endParaRPr>
          </a:p>
        </p:txBody>
      </p:sp>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4" name="Google Shape;73;gb80e2ae2f7_1_19">
            <a:extLst>
              <a:ext uri="{FF2B5EF4-FFF2-40B4-BE49-F238E27FC236}">
                <a16:creationId xmlns:a16="http://schemas.microsoft.com/office/drawing/2014/main" id="{5B6F9282-52A2-AC4B-B613-264455CDCCAB}"/>
              </a:ext>
            </a:extLst>
          </p:cNvPr>
          <p:cNvSpPr txBox="1"/>
          <p:nvPr/>
        </p:nvSpPr>
        <p:spPr>
          <a:xfrm>
            <a:off x="2706233" y="3020659"/>
            <a:ext cx="5162649" cy="81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marL="285750" indent="-285750">
              <a:lnSpc>
                <a:spcPct val="115000"/>
              </a:lnSpc>
              <a:buClr>
                <a:srgbClr val="AFFFF1"/>
              </a:buClr>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a:t>
            </a:r>
            <a:r>
              <a:rPr dirty="0" err="1"/>
              <a:t>softmax</a:t>
            </a:r>
            <a:r>
              <a:rPr dirty="0"/>
              <a:t> decision temperature</a:t>
            </a:r>
          </a:p>
          <a:p>
            <a:pPr marL="285750" indent="-285750">
              <a:lnSpc>
                <a:spcPct val="115000"/>
              </a:lnSpc>
              <a:buClr>
                <a:srgbClr val="AFFFF1"/>
              </a:buClr>
              <a:buSzPct val="100000"/>
              <a:buFont typeface="Arial" panose="020B0604020202020204" pitchFamily="34" charset="0"/>
              <a:buChar char="•"/>
              <a:defRPr sz="1800">
                <a:solidFill>
                  <a:srgbClr val="1BD1B3"/>
                </a:solidFill>
                <a:latin typeface="Volkhov"/>
                <a:ea typeface="Volkhov"/>
                <a:cs typeface="Volkhov"/>
                <a:sym typeface="Volkhov"/>
              </a:defRPr>
            </a:pPr>
            <a:r>
              <a:rPr dirty="0"/>
              <a:t>Recover learning rates</a:t>
            </a:r>
          </a:p>
        </p:txBody>
      </p:sp>
    </p:spTree>
    <p:extLst>
      <p:ext uri="{BB962C8B-B14F-4D97-AF65-F5344CB8AC3E}">
        <p14:creationId xmlns:p14="http://schemas.microsoft.com/office/powerpoint/2010/main" val="334189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5" name="Google Shape;73;gb80e2ae2f7_1_19">
            <a:extLst>
              <a:ext uri="{FF2B5EF4-FFF2-40B4-BE49-F238E27FC236}">
                <a16:creationId xmlns:a16="http://schemas.microsoft.com/office/drawing/2014/main" id="{74AACE52-7142-8D40-A46A-7318C26B40CC}"/>
              </a:ext>
            </a:extLst>
          </p:cNvPr>
          <p:cNvSpPr txBox="1"/>
          <p:nvPr/>
        </p:nvSpPr>
        <p:spPr>
          <a:xfrm>
            <a:off x="763699" y="1657030"/>
            <a:ext cx="7719136" cy="2711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Steps:</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the model to behavior and define parameters’ range (average/median/min-max)</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Simulate the model varying one of the parameter values while keeping other parameters fixed</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Fit simulated data with the same model used for the simulation </a:t>
            </a:r>
          </a:p>
          <a:p>
            <a:pPr marL="476250" lvl="1" indent="-342900">
              <a:lnSpc>
                <a:spcPct val="115000"/>
              </a:lnSpc>
              <a:buClr>
                <a:srgbClr val="1FD0B3"/>
              </a:buClr>
              <a:buSzPts val="1800"/>
              <a:buAutoNum type="arabicPeriod"/>
              <a:defRPr sz="1800" b="1">
                <a:solidFill>
                  <a:srgbClr val="B0FEF1"/>
                </a:solidFill>
                <a:latin typeface="Volkhov"/>
                <a:ea typeface="Volkhov"/>
                <a:cs typeface="Volkhov"/>
                <a:sym typeface="Volkhov"/>
              </a:defRPr>
            </a:pPr>
            <a:r>
              <a:rPr dirty="0"/>
              <a:t>Compare true and recovered parameters. </a:t>
            </a:r>
          </a:p>
        </p:txBody>
      </p:sp>
    </p:spTree>
    <p:extLst>
      <p:ext uri="{BB962C8B-B14F-4D97-AF65-F5344CB8AC3E}">
        <p14:creationId xmlns:p14="http://schemas.microsoft.com/office/powerpoint/2010/main" val="185473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9"/>
        <p:cNvGrpSpPr/>
        <p:nvPr/>
      </p:nvGrpSpPr>
      <p:grpSpPr>
        <a:xfrm>
          <a:off x="0" y="0"/>
          <a:ext cx="0" cy="0"/>
          <a:chOff x="0" y="0"/>
          <a:chExt cx="0" cy="0"/>
        </a:xfrm>
      </p:grpSpPr>
      <p:sp>
        <p:nvSpPr>
          <p:cNvPr id="70" name="Google Shape;70;gb80e2ae2f7_1_19"/>
          <p:cNvSpPr txBox="1">
            <a:spLocks noGrp="1"/>
          </p:cNvSpPr>
          <p:nvPr>
            <p:ph type="ctrTitle"/>
          </p:nvPr>
        </p:nvSpPr>
        <p:spPr>
          <a:xfrm>
            <a:off x="892889" y="701531"/>
            <a:ext cx="669292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Parameter recovery</a:t>
            </a:r>
            <a:endParaRPr sz="2500" b="1" dirty="0">
              <a:solidFill>
                <a:srgbClr val="1FD0B3"/>
              </a:solidFill>
              <a:latin typeface="Volkhov"/>
              <a:ea typeface="Volkhov"/>
              <a:cs typeface="Volkhov"/>
              <a:sym typeface="Volkhov"/>
            </a:endParaRPr>
          </a:p>
        </p:txBody>
      </p:sp>
      <p:pic>
        <p:nvPicPr>
          <p:cNvPr id="6" name="Picture 4">
            <a:extLst>
              <a:ext uri="{FF2B5EF4-FFF2-40B4-BE49-F238E27FC236}">
                <a16:creationId xmlns:a16="http://schemas.microsoft.com/office/drawing/2014/main" id="{E7C9AE3C-CAB2-7742-8AE5-DAC524D0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F316743-DB5E-3240-8FB7-789FEE05DECE}"/>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6BF4D20E-F67C-9543-9442-6D5160C27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CDCD23F-E6FA-2B4A-B5E9-9E96FEA57A8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 name="Picture 10" descr="Home - Flux Society">
            <a:extLst>
              <a:ext uri="{FF2B5EF4-FFF2-40B4-BE49-F238E27FC236}">
                <a16:creationId xmlns:a16="http://schemas.microsoft.com/office/drawing/2014/main" id="{3B93B20D-CDBD-1241-AFCB-7FC469D1D32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71;gb80e2ae2f7_1_19">
            <a:extLst>
              <a:ext uri="{FF2B5EF4-FFF2-40B4-BE49-F238E27FC236}">
                <a16:creationId xmlns:a16="http://schemas.microsoft.com/office/drawing/2014/main" id="{74495414-5B5A-8A4A-B0D3-7D8266880A7F}"/>
              </a:ext>
            </a:extLst>
          </p:cNvPr>
          <p:cNvSpPr txBox="1"/>
          <p:nvPr/>
        </p:nvSpPr>
        <p:spPr>
          <a:xfrm>
            <a:off x="838200" y="477525"/>
            <a:ext cx="59733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Modeling Flux | Part 4 | Model Comparison &amp; Recoverability</a:t>
            </a:r>
            <a:endParaRPr dirty="0">
              <a:solidFill>
                <a:srgbClr val="B0FEF1"/>
              </a:solidFill>
            </a:endParaRPr>
          </a:p>
        </p:txBody>
      </p:sp>
      <p:sp>
        <p:nvSpPr>
          <p:cNvPr id="11" name="Google Shape;73;gb80e2ae2f7_1_19">
            <a:extLst>
              <a:ext uri="{FF2B5EF4-FFF2-40B4-BE49-F238E27FC236}">
                <a16:creationId xmlns:a16="http://schemas.microsoft.com/office/drawing/2014/main" id="{14E2D452-5410-8646-9059-7CC631B8A0FE}"/>
              </a:ext>
            </a:extLst>
          </p:cNvPr>
          <p:cNvSpPr txBox="1"/>
          <p:nvPr/>
        </p:nvSpPr>
        <p:spPr>
          <a:xfrm>
            <a:off x="384313" y="1243748"/>
            <a:ext cx="8690875" cy="1447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a:spAutoFit/>
          </a:bodyPr>
          <a:lstStyle/>
          <a:p>
            <a:pPr indent="133350">
              <a:lnSpc>
                <a:spcPct val="115000"/>
              </a:lnSpc>
              <a:defRPr sz="1800" b="1">
                <a:solidFill>
                  <a:srgbClr val="B0FEF1"/>
                </a:solidFill>
                <a:latin typeface="Volkhov"/>
                <a:ea typeface="Volkhov"/>
                <a:cs typeface="Volkhov"/>
                <a:sym typeface="Volkhov"/>
              </a:defRPr>
            </a:pPr>
            <a:r>
              <a:rPr dirty="0"/>
              <a:t>Example: </a:t>
            </a:r>
          </a:p>
          <a:p>
            <a:pPr lvl="1" indent="228600">
              <a:lnSpc>
                <a:spcPct val="115000"/>
              </a:lnSpc>
              <a:defRPr sz="1800" b="1">
                <a:solidFill>
                  <a:srgbClr val="B0FEF1"/>
                </a:solidFill>
                <a:latin typeface="Volkhov"/>
                <a:ea typeface="Volkhov"/>
                <a:cs typeface="Volkhov"/>
                <a:sym typeface="Volkhov"/>
              </a:defRPr>
            </a:pPr>
            <a:endParaRPr dirty="0"/>
          </a:p>
          <a:p>
            <a:pPr lvl="1" indent="228600">
              <a:lnSpc>
                <a:spcPct val="115000"/>
              </a:lnSpc>
              <a:defRPr sz="1800" b="1">
                <a:solidFill>
                  <a:srgbClr val="B0FEF1"/>
                </a:solidFill>
                <a:latin typeface="Volkhov"/>
                <a:ea typeface="Volkhov"/>
                <a:cs typeface="Volkhov"/>
                <a:sym typeface="Volkhov"/>
              </a:defRPr>
            </a:pPr>
            <a:r>
              <a:rPr dirty="0"/>
              <a:t>2-arm bandit task with binary outcomes (reward</a:t>
            </a:r>
            <a:r>
              <a:rPr lang="en-US" dirty="0"/>
              <a:t>, </a:t>
            </a:r>
            <a:r>
              <a:rPr dirty="0"/>
              <a:t> no reward) </a:t>
            </a:r>
          </a:p>
          <a:p>
            <a:pPr lvl="1" indent="228600">
              <a:lnSpc>
                <a:spcPct val="115000"/>
              </a:lnSpc>
              <a:defRPr sz="1800" b="1">
                <a:solidFill>
                  <a:srgbClr val="B0FEF1"/>
                </a:solidFill>
                <a:latin typeface="Volkhov"/>
                <a:ea typeface="Volkhov"/>
                <a:cs typeface="Volkhov"/>
                <a:sym typeface="Volkhov"/>
              </a:defRPr>
            </a:pPr>
            <a:r>
              <a:rPr dirty="0"/>
              <a:t>Model with 1 learning rate and </a:t>
            </a:r>
            <a:r>
              <a:rPr dirty="0" err="1"/>
              <a:t>softmax</a:t>
            </a:r>
            <a:r>
              <a:rPr dirty="0"/>
              <a:t> decision rule  </a:t>
            </a:r>
          </a:p>
        </p:txBody>
      </p:sp>
      <mc:AlternateContent xmlns:mc="http://schemas.openxmlformats.org/markup-compatibility/2006" xmlns:a14="http://schemas.microsoft.com/office/drawing/2010/main">
        <mc:Choice Requires="a14">
          <p:sp>
            <p:nvSpPr>
              <p:cNvPr id="13" name="Google Shape;73;gb80e2ae2f7_1_19">
                <a:extLst>
                  <a:ext uri="{FF2B5EF4-FFF2-40B4-BE49-F238E27FC236}">
                    <a16:creationId xmlns:a16="http://schemas.microsoft.com/office/drawing/2014/main" id="{5EA8F997-B438-C24C-A30B-43F3EADE8208}"/>
                  </a:ext>
                </a:extLst>
              </p:cNvPr>
              <p:cNvSpPr txBox="1"/>
              <p:nvPr/>
            </p:nvSpPr>
            <p:spPr>
              <a:xfrm>
                <a:off x="912096" y="2799082"/>
                <a:ext cx="7620979" cy="179419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91424" tIns="91424" rIns="91424" bIns="91424">
                <a:spAutoFit/>
              </a:bodyPr>
              <a:lstStyle/>
              <a:p>
                <a:pPr>
                  <a:lnSpc>
                    <a:spcPct val="115000"/>
                  </a:lnSpc>
                  <a:defRPr sz="1800">
                    <a:solidFill>
                      <a:srgbClr val="1BD1B3"/>
                    </a:solidFill>
                    <a:latin typeface="Volkhov"/>
                    <a:ea typeface="Volkhov"/>
                    <a:cs typeface="Volkhov"/>
                    <a:sym typeface="Volkhov"/>
                  </a:defRPr>
                </a:pPr>
                <a:r>
                  <a:rPr dirty="0"/>
                  <a:t>N = 30 subjects</a:t>
                </a:r>
              </a:p>
              <a:p>
                <a:pPr>
                  <a:lnSpc>
                    <a:spcPct val="115000"/>
                  </a:lnSpc>
                  <a:defRPr sz="1800">
                    <a:solidFill>
                      <a:srgbClr val="1BD1B3"/>
                    </a:solidFill>
                    <a:latin typeface="Volkhov"/>
                    <a:ea typeface="Volkhov"/>
                    <a:cs typeface="Volkhov"/>
                    <a:sym typeface="Volkhov"/>
                  </a:defRPr>
                </a:pPr>
                <a:r>
                  <a:rPr dirty="0"/>
                  <a:t>T = 100 trials, </a:t>
                </a:r>
                <a14:m>
                  <m:oMath xmlns:m="http://schemas.openxmlformats.org/officeDocument/2006/math">
                    <m:sSub>
                      <m:sSubPr>
                        <m:ctrlPr>
                          <a:rPr sz="2150" i="1">
                            <a:solidFill>
                              <a:srgbClr val="1BD1B3"/>
                            </a:solidFill>
                            <a:latin typeface="Cambria Math" panose="02040503050406030204" pitchFamily="18" charset="0"/>
                          </a:rPr>
                        </m:ctrlPr>
                      </m:sSubPr>
                      <m:e>
                        <m:r>
                          <a:rPr sz="2150" i="1">
                            <a:solidFill>
                              <a:srgbClr val="1BD1B3"/>
                            </a:solidFill>
                            <a:latin typeface="Cambria Math" panose="02040503050406030204" pitchFamily="18" charset="0"/>
                          </a:rPr>
                          <m:t>𝑝</m:t>
                        </m:r>
                      </m:e>
                      <m:sub>
                        <m:r>
                          <a:rPr sz="2150" i="1">
                            <a:solidFill>
                              <a:srgbClr val="1BD1B3"/>
                            </a:solidFill>
                            <a:latin typeface="Cambria Math" panose="02040503050406030204" pitchFamily="18" charset="0"/>
                          </a:rPr>
                          <m:t>𝑟𝑒𝑤𝑎𝑟𝑑</m:t>
                        </m:r>
                      </m:sub>
                    </m:sSub>
                    <m:r>
                      <a:rPr sz="2150" i="1">
                        <a:solidFill>
                          <a:srgbClr val="1BD1B3"/>
                        </a:solidFill>
                        <a:latin typeface="Cambria Math" panose="02040503050406030204" pitchFamily="18" charset="0"/>
                      </a:rPr>
                      <m:t>=0.8</m:t>
                    </m:r>
                  </m:oMath>
                </a14:m>
                <a:r>
                  <a:rPr dirty="0"/>
                  <a:t>  </a:t>
                </a:r>
              </a:p>
              <a:p>
                <a:pPr>
                  <a:lnSpc>
                    <a:spcPct val="115000"/>
                  </a:lnSpc>
                  <a:defRPr sz="1800">
                    <a:solidFill>
                      <a:srgbClr val="1BD1B3"/>
                    </a:solidFill>
                    <a:latin typeface="Volkhov"/>
                    <a:ea typeface="Volkhov"/>
                    <a:cs typeface="Volkhov"/>
                    <a:sym typeface="Volkhov"/>
                  </a:defRPr>
                </a:pPr>
                <a:r>
                  <a:rPr dirty="0"/>
                  <a:t>Best fitted model group parameters: </a:t>
                </a:r>
              </a:p>
              <a:p>
                <a:pPr>
                  <a:lnSpc>
                    <a:spcPct val="115000"/>
                  </a:lnSpc>
                  <a:defRPr sz="1800">
                    <a:solidFill>
                      <a:srgbClr val="1BD1B3"/>
                    </a:solidFill>
                    <a:latin typeface="Volkhov"/>
                    <a:ea typeface="Volkhov"/>
                    <a:cs typeface="Volkhov"/>
                    <a:sym typeface="Volkhov"/>
                  </a:defRPr>
                </a:pPr>
                <a:r>
                  <a:rPr dirty="0"/>
                  <a:t>chosen learning rate </a:t>
                </a:r>
                <a14:m>
                  <m:oMath xmlns:m="http://schemas.openxmlformats.org/officeDocument/2006/math">
                    <m:sSub>
                      <m:sSubPr>
                        <m:ctrlPr>
                          <a:rPr sz="2200" i="1">
                            <a:solidFill>
                              <a:srgbClr val="1BD1B3"/>
                            </a:solidFill>
                            <a:latin typeface="Cambria Math" panose="02040503050406030204" pitchFamily="18" charset="0"/>
                          </a:rPr>
                        </m:ctrlPr>
                      </m:sSubPr>
                      <m:e>
                        <m:r>
                          <a:rPr sz="2200" i="1">
                            <a:solidFill>
                              <a:srgbClr val="1BD1B3"/>
                            </a:solidFill>
                            <a:latin typeface="Cambria Math" panose="02040503050406030204" pitchFamily="18" charset="0"/>
                          </a:rPr>
                          <m:t>𝛼</m:t>
                        </m:r>
                      </m:e>
                      <m:sub>
                        <m:r>
                          <a:rPr sz="2200" i="1">
                            <a:solidFill>
                              <a:srgbClr val="1BD1B3"/>
                            </a:solidFill>
                            <a:latin typeface="Cambria Math" panose="02040503050406030204" pitchFamily="18" charset="0"/>
                          </a:rPr>
                          <m:t>𝑐h𝑜𝑠𝑒𝑛</m:t>
                        </m:r>
                      </m:sub>
                    </m:sSub>
                    <m:r>
                      <a:rPr sz="2200" i="1">
                        <a:solidFill>
                          <a:srgbClr val="1BD1B3"/>
                        </a:solidFill>
                        <a:latin typeface="Cambria Math" panose="02040503050406030204" pitchFamily="18" charset="0"/>
                      </a:rPr>
                      <m:t>=0.5</m:t>
                    </m:r>
                  </m:oMath>
                </a14:m>
                <a:r>
                  <a:rPr dirty="0"/>
                  <a:t>, </a:t>
                </a:r>
              </a:p>
              <a:p>
                <a:pPr>
                  <a:lnSpc>
                    <a:spcPct val="115000"/>
                  </a:lnSpc>
                  <a:defRPr sz="1800">
                    <a:solidFill>
                      <a:srgbClr val="1BD1B3"/>
                    </a:solidFill>
                    <a:latin typeface="Volkhov"/>
                    <a:ea typeface="Volkhov"/>
                    <a:cs typeface="Volkhov"/>
                    <a:sym typeface="Volkhov"/>
                  </a:defRPr>
                </a:pPr>
                <a:r>
                  <a:rPr dirty="0" err="1"/>
                  <a:t>softmax</a:t>
                </a:r>
                <a:r>
                  <a:rPr dirty="0"/>
                  <a:t> temperature </a:t>
                </a:r>
                <a14:m>
                  <m:oMath xmlns:m="http://schemas.openxmlformats.org/officeDocument/2006/math">
                    <m:r>
                      <a:rPr sz="2200" i="1">
                        <a:solidFill>
                          <a:srgbClr val="1BD1B3"/>
                        </a:solidFill>
                        <a:latin typeface="Cambria Math" panose="02040503050406030204" pitchFamily="18" charset="0"/>
                      </a:rPr>
                      <m:t>𝜏</m:t>
                    </m:r>
                    <m:r>
                      <a:rPr sz="2200" i="1">
                        <a:solidFill>
                          <a:srgbClr val="1BD1B3"/>
                        </a:solidFill>
                        <a:latin typeface="Cambria Math" panose="02040503050406030204" pitchFamily="18" charset="0"/>
                      </a:rPr>
                      <m:t>=0.3</m:t>
                    </m:r>
                  </m:oMath>
                </a14:m>
                <a:r>
                  <a:rPr dirty="0"/>
                  <a:t> </a:t>
                </a:r>
              </a:p>
            </p:txBody>
          </p:sp>
        </mc:Choice>
        <mc:Fallback xmlns="">
          <p:sp>
            <p:nvSpPr>
              <p:cNvPr id="13" name="Google Shape;73;gb80e2ae2f7_1_19">
                <a:extLst>
                  <a:ext uri="{FF2B5EF4-FFF2-40B4-BE49-F238E27FC236}">
                    <a16:creationId xmlns:a16="http://schemas.microsoft.com/office/drawing/2014/main" id="{5EA8F997-B438-C24C-A30B-43F3EADE8208}"/>
                  </a:ext>
                </a:extLst>
              </p:cNvPr>
              <p:cNvSpPr txBox="1">
                <a:spLocks noRot="1" noChangeAspect="1" noMove="1" noResize="1" noEditPoints="1" noAdjustHandles="1" noChangeArrowheads="1" noChangeShapeType="1" noTextEdit="1"/>
              </p:cNvSpPr>
              <p:nvPr/>
            </p:nvSpPr>
            <p:spPr>
              <a:xfrm>
                <a:off x="912096" y="2799082"/>
                <a:ext cx="7620979" cy="1794195"/>
              </a:xfrm>
              <a:prstGeom prst="rect">
                <a:avLst/>
              </a:prstGeom>
              <a:blipFill>
                <a:blip r:embed="rId7"/>
                <a:stretch>
                  <a:fillRect l="-833" b="-8392"/>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extLst>
      <p:ext uri="{BB962C8B-B14F-4D97-AF65-F5344CB8AC3E}">
        <p14:creationId xmlns:p14="http://schemas.microsoft.com/office/powerpoint/2010/main" val="13774204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2616</Words>
  <Application>Microsoft Macintosh PowerPoint</Application>
  <PresentationFormat>On-screen Show (16:9)</PresentationFormat>
  <Paragraphs>406</Paragraphs>
  <Slides>57</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Roboto Mono</vt:lpstr>
      <vt:lpstr>Helvetica</vt:lpstr>
      <vt:lpstr>Cambria Math</vt:lpstr>
      <vt:lpstr>Volkhov</vt:lpstr>
      <vt:lpstr>Arial</vt:lpstr>
      <vt:lpstr>Simple Light</vt:lpstr>
      <vt:lpstr>Model selection, comparison, and validation</vt:lpstr>
      <vt:lpstr>PowerPoint Presentation</vt:lpstr>
      <vt:lpstr>PowerPoint Presentation</vt:lpstr>
      <vt:lpstr>PowerPoint Presentation</vt:lpstr>
      <vt:lpstr>Model simulation</vt:lpstr>
      <vt:lpstr>Model simulation</vt:lpstr>
      <vt:lpstr>Parameter recovery</vt:lpstr>
      <vt:lpstr>Parameter recovery</vt:lpstr>
      <vt:lpstr>Parameter recovery</vt:lpstr>
      <vt:lpstr>Parameter recovery</vt:lpstr>
      <vt:lpstr>Parameter recovery</vt:lpstr>
      <vt:lpstr>Parameter recovery</vt:lpstr>
      <vt:lpstr>Parameter recovery</vt:lpstr>
      <vt:lpstr>PowerPoint Presentation</vt:lpstr>
      <vt:lpstr>Model recovery</vt:lpstr>
      <vt:lpstr>Model recovery</vt:lpstr>
      <vt:lpstr>Model recovery</vt:lpstr>
      <vt:lpstr>What if there are multiple plausible models of behavior?</vt:lpstr>
      <vt:lpstr>What if there are multiple plausible models of behavior?</vt:lpstr>
      <vt:lpstr>Defining different models</vt:lpstr>
      <vt:lpstr>Defining different models</vt:lpstr>
      <vt:lpstr>Defining different models</vt:lpstr>
      <vt:lpstr>Model comparison: determining which model best captures data</vt:lpstr>
      <vt:lpstr>Model comparison: determining which model best captures data</vt:lpstr>
      <vt:lpstr>Model comparison: determining which model best captures data</vt:lpstr>
      <vt:lpstr>Model comparison: determining which model best captures data</vt:lpstr>
      <vt:lpstr>AIC and BIC</vt:lpstr>
      <vt:lpstr>Finding the best-fitting model</vt:lpstr>
      <vt:lpstr>Finding the best-fitting model</vt:lpstr>
      <vt:lpstr>Finding the best-fitting model</vt:lpstr>
      <vt:lpstr>Finding the best-fitting model</vt:lpstr>
      <vt:lpstr>Are our models ‘recoverable’?</vt:lpstr>
      <vt:lpstr>Are our models ‘recoverable’?</vt:lpstr>
      <vt:lpstr>How do we know whether our model-fitting results reflect reality?</vt:lpstr>
      <vt:lpstr>Model recoverability analyses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Confusion matrices</vt:lpstr>
      <vt:lpstr>Model recoverability analyses:  Dream vs. reality</vt:lpstr>
      <vt:lpstr>Task optimization</vt:lpstr>
      <vt:lpstr>PowerPoint Presentation</vt:lpstr>
      <vt:lpstr>Task optimization</vt:lpstr>
      <vt:lpstr>Task optimization</vt:lpstr>
      <vt:lpstr>Comparing task versions</vt:lpstr>
      <vt:lpstr>Comparing task versions</vt:lpstr>
      <vt:lpstr>Predictive performance and model checks</vt:lpstr>
      <vt:lpstr>Predictive performance and model checks</vt:lpstr>
      <vt:lpstr>Predictive performance and model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 </dc:title>
  <cp:lastModifiedBy>Kate Nussenbaum</cp:lastModifiedBy>
  <cp:revision>63</cp:revision>
  <dcterms:modified xsi:type="dcterms:W3CDTF">2021-09-15T13:25:25Z</dcterms:modified>
</cp:coreProperties>
</file>