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Google Shape;23;p13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36;p17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Google Shape;39;p17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83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728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71;gb80e2ae2f7_1_19"/>
          <p:cNvSpPr txBox="1"/>
          <p:nvPr/>
        </p:nvSpPr>
        <p:spPr>
          <a:xfrm>
            <a:off x="838199" y="477525"/>
            <a:ext cx="59733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Workshop  MODELING FLUX | Session 4 | Model comparison &amp; recoverability</a:t>
            </a:r>
          </a:p>
        </p:txBody>
      </p:sp>
      <p:sp>
        <p:nvSpPr>
          <p:cNvPr id="101" name="Google Shape;73;gb80e2ae2f7_1_19"/>
          <p:cNvSpPr txBox="1"/>
          <p:nvPr/>
        </p:nvSpPr>
        <p:spPr>
          <a:xfrm>
            <a:off x="817777" y="4205903"/>
            <a:ext cx="6951299" cy="783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23850">
              <a:lnSpc>
                <a:spcPct val="115000"/>
              </a:lnSpc>
              <a:buClr>
                <a:srgbClr val="1FD0B3"/>
              </a:buClr>
              <a:buSzPts val="1800"/>
              <a:buFont typeface="Helvetica"/>
              <a:buChar char="➔"/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How reliable are fitted model parameters?</a:t>
            </a:r>
          </a:p>
          <a:p>
            <a:pPr marL="457200" indent="-323850">
              <a:lnSpc>
                <a:spcPct val="115000"/>
              </a:lnSpc>
              <a:buClr>
                <a:srgbClr val="1FD0B3"/>
              </a:buClr>
              <a:buSzPts val="1800"/>
              <a:buFont typeface="Helvetica"/>
              <a:buChar char="➔"/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How do they change relative to each other? </a:t>
            </a:r>
          </a:p>
        </p:txBody>
      </p:sp>
      <p:pic>
        <p:nvPicPr>
          <p:cNvPr id="10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3429" y="233197"/>
            <a:ext cx="1494846" cy="5172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5" name="Group 6"/>
          <p:cNvGrpSpPr/>
          <p:nvPr/>
        </p:nvGrpSpPr>
        <p:grpSpPr>
          <a:xfrm>
            <a:off x="7631529" y="128476"/>
            <a:ext cx="1403406" cy="813717"/>
            <a:chOff x="0" y="0"/>
            <a:chExt cx="1403405" cy="813716"/>
          </a:xfrm>
        </p:grpSpPr>
        <p:pic>
          <p:nvPicPr>
            <p:cNvPr id="103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52" y="0"/>
              <a:ext cx="961539" cy="5698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4" name="Rectangle 8"/>
            <p:cNvSpPr txBox="1"/>
            <p:nvPr/>
          </p:nvSpPr>
          <p:spPr>
            <a:xfrm>
              <a:off x="0" y="569876"/>
              <a:ext cx="140340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BDBDBD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HARTLEY LAB</a:t>
              </a:r>
            </a:p>
          </p:txBody>
        </p:sp>
      </p:grpSp>
      <p:pic>
        <p:nvPicPr>
          <p:cNvPr id="10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75422" y="4445148"/>
            <a:ext cx="487211" cy="569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FLUX Workshop Flowchart (1).jpg" descr="FLUX Workshop Flowchart (1).jpg"/>
          <p:cNvPicPr>
            <a:picLocks noChangeAspect="1"/>
          </p:cNvPicPr>
          <p:nvPr/>
        </p:nvPicPr>
        <p:blipFill>
          <a:blip r:embed="rId5">
            <a:extLst/>
          </a:blip>
          <a:srcRect l="1046" t="11386" r="7092" b="11386"/>
          <a:stretch>
            <a:fillRect/>
          </a:stretch>
        </p:blipFill>
        <p:spPr>
          <a:xfrm>
            <a:off x="1099670" y="828552"/>
            <a:ext cx="6279354" cy="3299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728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70;gb80e2ae2f7_1_19"/>
          <p:cNvSpPr txBox="1"/>
          <p:nvPr>
            <p:ph type="ctrTitle"/>
          </p:nvPr>
        </p:nvSpPr>
        <p:spPr>
          <a:xfrm>
            <a:off x="892888" y="701531"/>
            <a:ext cx="6692922" cy="955501"/>
          </a:xfrm>
          <a:prstGeom prst="rect">
            <a:avLst/>
          </a:prstGeom>
        </p:spPr>
        <p:txBody>
          <a:bodyPr anchor="t"/>
          <a:lstStyle>
            <a:lvl1pPr algn="l">
              <a:defRPr b="1" sz="2500">
                <a:solidFill>
                  <a:srgbClr val="1FD0B3"/>
                </a:solidFill>
                <a:latin typeface="Volkhov"/>
                <a:ea typeface="Volkhov"/>
                <a:cs typeface="Volkhov"/>
                <a:sym typeface="Volkhov"/>
              </a:defRPr>
            </a:lvl1pPr>
          </a:lstStyle>
          <a:p>
            <a:pPr/>
            <a:r>
              <a:t>What is a “good” recoverability?</a:t>
            </a:r>
          </a:p>
        </p:txBody>
      </p:sp>
      <p:sp>
        <p:nvSpPr>
          <p:cNvPr id="192" name="Google Shape;71;gb80e2ae2f7_1_19"/>
          <p:cNvSpPr txBox="1"/>
          <p:nvPr/>
        </p:nvSpPr>
        <p:spPr>
          <a:xfrm>
            <a:off x="838199" y="477525"/>
            <a:ext cx="59733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Workshop No.  | Session Length | Title title title </a:t>
            </a:r>
          </a:p>
        </p:txBody>
      </p:sp>
      <p:pic>
        <p:nvPicPr>
          <p:cNvPr id="19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3429" y="233197"/>
            <a:ext cx="1494846" cy="5172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6" name="Group 6"/>
          <p:cNvGrpSpPr/>
          <p:nvPr/>
        </p:nvGrpSpPr>
        <p:grpSpPr>
          <a:xfrm>
            <a:off x="7631528" y="128476"/>
            <a:ext cx="1403406" cy="813717"/>
            <a:chOff x="0" y="0"/>
            <a:chExt cx="1403405" cy="813716"/>
          </a:xfrm>
        </p:grpSpPr>
        <p:pic>
          <p:nvPicPr>
            <p:cNvPr id="194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52" y="0"/>
              <a:ext cx="961539" cy="5698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5" name="Rectangle 8"/>
            <p:cNvSpPr txBox="1"/>
            <p:nvPr/>
          </p:nvSpPr>
          <p:spPr>
            <a:xfrm>
              <a:off x="0" y="569876"/>
              <a:ext cx="14034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BDBDBD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HARTLEY LAB</a:t>
              </a:r>
            </a:p>
          </p:txBody>
        </p:sp>
      </p:grpSp>
      <p:pic>
        <p:nvPicPr>
          <p:cNvPr id="19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75422" y="4445148"/>
            <a:ext cx="487211" cy="569877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Google Shape;73;gb80e2ae2f7_1_19"/>
          <p:cNvSpPr txBox="1"/>
          <p:nvPr/>
        </p:nvSpPr>
        <p:spPr>
          <a:xfrm>
            <a:off x="902340" y="1500672"/>
            <a:ext cx="7785921" cy="46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23850">
              <a:lnSpc>
                <a:spcPct val="115000"/>
              </a:lnSpc>
              <a:buClr>
                <a:srgbClr val="1FD0B3"/>
              </a:buClr>
              <a:buSzPts val="1800"/>
              <a:buFont typeface="Helvetica"/>
              <a:buChar char="➔"/>
              <a:defRPr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lvl1pPr>
          </a:lstStyle>
          <a:p>
            <a:pPr/>
            <a:r>
              <a:t>No hard rule or accepted values</a:t>
            </a:r>
          </a:p>
        </p:txBody>
      </p:sp>
      <p:sp>
        <p:nvSpPr>
          <p:cNvPr id="199" name="Google Shape;73;gb80e2ae2f7_1_19"/>
          <p:cNvSpPr txBox="1"/>
          <p:nvPr/>
        </p:nvSpPr>
        <p:spPr>
          <a:xfrm>
            <a:off x="902340" y="1946545"/>
            <a:ext cx="7785921" cy="783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23850">
              <a:lnSpc>
                <a:spcPct val="115000"/>
              </a:lnSpc>
              <a:buClr>
                <a:srgbClr val="1FD0B3"/>
              </a:buClr>
              <a:buSzPts val="1800"/>
              <a:buFont typeface="Helvetica"/>
              <a:buChar char="➔"/>
              <a:defRPr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lvl1pPr>
          </a:lstStyle>
          <a:p>
            <a:pPr/>
            <a:r>
              <a:t>Experimental design and nature of the data: example laboratory well-controlled study vs. online experiment with much noisier data</a:t>
            </a:r>
          </a:p>
        </p:txBody>
      </p:sp>
      <p:sp>
        <p:nvSpPr>
          <p:cNvPr id="200" name="Google Shape;73;gb80e2ae2f7_1_19"/>
          <p:cNvSpPr txBox="1"/>
          <p:nvPr/>
        </p:nvSpPr>
        <p:spPr>
          <a:xfrm>
            <a:off x="902340" y="2711292"/>
            <a:ext cx="7785921" cy="46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23850">
              <a:lnSpc>
                <a:spcPct val="115000"/>
              </a:lnSpc>
              <a:buClr>
                <a:srgbClr val="1FD0B3"/>
              </a:buClr>
              <a:buSzPts val="1800"/>
              <a:buFont typeface="Helvetica"/>
              <a:buChar char="➔"/>
              <a:defRPr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lvl1pPr>
          </a:lstStyle>
          <a:p>
            <a:pPr/>
            <a:r>
              <a:t>Simulations help setting a benchmark &amp; optimise the design </a:t>
            </a:r>
          </a:p>
        </p:txBody>
      </p:sp>
      <p:sp>
        <p:nvSpPr>
          <p:cNvPr id="201" name="Google Shape;73;gb80e2ae2f7_1_19"/>
          <p:cNvSpPr txBox="1"/>
          <p:nvPr/>
        </p:nvSpPr>
        <p:spPr>
          <a:xfrm>
            <a:off x="1791863" y="3103108"/>
            <a:ext cx="7785921" cy="783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23850">
              <a:lnSpc>
                <a:spcPct val="115000"/>
              </a:lnSpc>
              <a:buClr>
                <a:srgbClr val="1FD0B3"/>
              </a:buClr>
              <a:buSzPts val="1800"/>
              <a:buFont typeface="Helvetica"/>
              <a:buChar char="➔"/>
              <a:defRPr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Vary number of trials </a:t>
            </a:r>
          </a:p>
          <a:p>
            <a:pPr marL="457200" indent="-323850">
              <a:lnSpc>
                <a:spcPct val="115000"/>
              </a:lnSpc>
              <a:buClr>
                <a:srgbClr val="1FD0B3"/>
              </a:buClr>
              <a:buSzPts val="1800"/>
              <a:buFont typeface="Helvetica"/>
              <a:buChar char="➔"/>
              <a:defRPr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Vary parameter ranges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728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73;gb80e2ae2f7_1_19"/>
          <p:cNvSpPr txBox="1"/>
          <p:nvPr/>
        </p:nvSpPr>
        <p:spPr>
          <a:xfrm>
            <a:off x="115661" y="1303497"/>
            <a:ext cx="8247377" cy="1104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133350">
              <a:lnSpc>
                <a:spcPct val="115000"/>
              </a:lnSpc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</a:p>
          <a:p>
            <a:pPr lvl="1" marL="476250" indent="-342900">
              <a:lnSpc>
                <a:spcPct val="115000"/>
              </a:lnSpc>
              <a:buClr>
                <a:srgbClr val="1FD0B3"/>
              </a:buClr>
              <a:buSzPts val="1800"/>
              <a:buAutoNum type="arabicPeriod" startAt="1"/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 All models could be wrong — </a:t>
            </a:r>
            <a:r>
              <a:rPr i="1">
                <a:solidFill>
                  <a:srgbClr val="1BD1B3"/>
                </a:solidFill>
              </a:rPr>
              <a:t>the model comparisons are </a:t>
            </a:r>
            <a:r>
              <a:rPr i="1">
                <a:solidFill>
                  <a:srgbClr val="FFFFFF"/>
                </a:solidFill>
              </a:rPr>
              <a:t>relative</a:t>
            </a:r>
          </a:p>
        </p:txBody>
      </p:sp>
      <p:sp>
        <p:nvSpPr>
          <p:cNvPr id="204" name="Google Shape;70;gb80e2ae2f7_1_19"/>
          <p:cNvSpPr txBox="1"/>
          <p:nvPr>
            <p:ph type="ctrTitle"/>
          </p:nvPr>
        </p:nvSpPr>
        <p:spPr>
          <a:xfrm>
            <a:off x="892888" y="701531"/>
            <a:ext cx="6692922" cy="955501"/>
          </a:xfrm>
          <a:prstGeom prst="rect">
            <a:avLst/>
          </a:prstGeom>
        </p:spPr>
        <p:txBody>
          <a:bodyPr anchor="t"/>
          <a:lstStyle>
            <a:lvl1pPr algn="l">
              <a:defRPr b="1" sz="2500">
                <a:solidFill>
                  <a:srgbClr val="1FD0B3"/>
                </a:solidFill>
                <a:latin typeface="Volkhov"/>
                <a:ea typeface="Volkhov"/>
                <a:cs typeface="Volkhov"/>
                <a:sym typeface="Volkhov"/>
              </a:defRPr>
            </a:lvl1pPr>
          </a:lstStyle>
          <a:p>
            <a:pPr/>
            <a:r>
              <a:t>Predictive performance and model checks</a:t>
            </a:r>
          </a:p>
        </p:txBody>
      </p:sp>
      <p:sp>
        <p:nvSpPr>
          <p:cNvPr id="205" name="Google Shape;71;gb80e2ae2f7_1_19"/>
          <p:cNvSpPr txBox="1"/>
          <p:nvPr/>
        </p:nvSpPr>
        <p:spPr>
          <a:xfrm>
            <a:off x="838199" y="477525"/>
            <a:ext cx="59733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Workshop No.  | Session Length | Title title title </a:t>
            </a:r>
          </a:p>
        </p:txBody>
      </p:sp>
      <p:pic>
        <p:nvPicPr>
          <p:cNvPr id="20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3429" y="233197"/>
            <a:ext cx="1494846" cy="5172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9" name="Group 6"/>
          <p:cNvGrpSpPr/>
          <p:nvPr/>
        </p:nvGrpSpPr>
        <p:grpSpPr>
          <a:xfrm>
            <a:off x="7631529" y="128476"/>
            <a:ext cx="1403406" cy="813717"/>
            <a:chOff x="0" y="0"/>
            <a:chExt cx="1403405" cy="813716"/>
          </a:xfrm>
        </p:grpSpPr>
        <p:pic>
          <p:nvPicPr>
            <p:cNvPr id="207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52" y="0"/>
              <a:ext cx="961539" cy="5698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8" name="Rectangle 8"/>
            <p:cNvSpPr txBox="1"/>
            <p:nvPr/>
          </p:nvSpPr>
          <p:spPr>
            <a:xfrm>
              <a:off x="0" y="569876"/>
              <a:ext cx="140340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BDBDBD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HARTLEY LAB</a:t>
              </a:r>
            </a:p>
          </p:txBody>
        </p:sp>
      </p:grpSp>
      <p:pic>
        <p:nvPicPr>
          <p:cNvPr id="21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75422" y="4445148"/>
            <a:ext cx="487211" cy="569877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Google Shape;73;gb80e2ae2f7_1_19"/>
          <p:cNvSpPr txBox="1"/>
          <p:nvPr/>
        </p:nvSpPr>
        <p:spPr>
          <a:xfrm>
            <a:off x="909272" y="2558464"/>
            <a:ext cx="7785921" cy="46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23850">
              <a:lnSpc>
                <a:spcPct val="115000"/>
              </a:lnSpc>
              <a:buClr>
                <a:srgbClr val="1FD0B3"/>
              </a:buClr>
              <a:buSzPts val="1800"/>
              <a:buFont typeface="Helvetica"/>
              <a:buChar char="➔"/>
              <a:defRPr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lvl1pPr>
          </a:lstStyle>
          <a:p>
            <a:pPr/>
            <a:r>
              <a:t>Better “fit” does not guarantee the model could be recovered</a:t>
            </a:r>
          </a:p>
        </p:txBody>
      </p:sp>
      <p:sp>
        <p:nvSpPr>
          <p:cNvPr id="212" name="Google Shape;73;gb80e2ae2f7_1_19"/>
          <p:cNvSpPr txBox="1"/>
          <p:nvPr/>
        </p:nvSpPr>
        <p:spPr>
          <a:xfrm>
            <a:off x="909272" y="2082378"/>
            <a:ext cx="7785921" cy="46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23850">
              <a:lnSpc>
                <a:spcPct val="115000"/>
              </a:lnSpc>
              <a:buClr>
                <a:srgbClr val="1FD0B3"/>
              </a:buClr>
              <a:buSzPts val="1800"/>
              <a:buFont typeface="Helvetica"/>
              <a:buChar char="➔"/>
              <a:defRPr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lvl1pPr>
          </a:lstStyle>
          <a:p>
            <a:pPr/>
            <a:r>
              <a:t>Better “fit” does not guarantee the model reproduces behaviour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728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73;gb80e2ae2f7_1_19"/>
          <p:cNvSpPr txBox="1"/>
          <p:nvPr/>
        </p:nvSpPr>
        <p:spPr>
          <a:xfrm>
            <a:off x="115661" y="1303497"/>
            <a:ext cx="8247377" cy="1104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133350">
              <a:lnSpc>
                <a:spcPct val="115000"/>
              </a:lnSpc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</a:p>
          <a:p>
            <a:pPr lvl="1" marL="476250" indent="-342900">
              <a:lnSpc>
                <a:spcPct val="115000"/>
              </a:lnSpc>
              <a:buClr>
                <a:srgbClr val="1FD0B3"/>
              </a:buClr>
              <a:buSzPts val="1800"/>
              <a:buAutoNum type="arabicPeriod" startAt="1"/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 All models could be wrong — </a:t>
            </a:r>
            <a:r>
              <a:rPr i="1">
                <a:solidFill>
                  <a:srgbClr val="1BD1B3"/>
                </a:solidFill>
              </a:rPr>
              <a:t>the model comparisons are </a:t>
            </a:r>
            <a:r>
              <a:rPr i="1">
                <a:solidFill>
                  <a:srgbClr val="FFFFFF"/>
                </a:solidFill>
              </a:rPr>
              <a:t>relative</a:t>
            </a:r>
          </a:p>
        </p:txBody>
      </p:sp>
      <p:sp>
        <p:nvSpPr>
          <p:cNvPr id="215" name="Google Shape;70;gb80e2ae2f7_1_19"/>
          <p:cNvSpPr txBox="1"/>
          <p:nvPr>
            <p:ph type="ctrTitle"/>
          </p:nvPr>
        </p:nvSpPr>
        <p:spPr>
          <a:xfrm>
            <a:off x="892888" y="701531"/>
            <a:ext cx="6692922" cy="955501"/>
          </a:xfrm>
          <a:prstGeom prst="rect">
            <a:avLst/>
          </a:prstGeom>
        </p:spPr>
        <p:txBody>
          <a:bodyPr anchor="t"/>
          <a:lstStyle>
            <a:lvl1pPr algn="l">
              <a:defRPr b="1" sz="2500">
                <a:solidFill>
                  <a:srgbClr val="1FD0B3"/>
                </a:solidFill>
                <a:latin typeface="Volkhov"/>
                <a:ea typeface="Volkhov"/>
                <a:cs typeface="Volkhov"/>
                <a:sym typeface="Volkhov"/>
              </a:defRPr>
            </a:lvl1pPr>
          </a:lstStyle>
          <a:p>
            <a:pPr/>
            <a:r>
              <a:t>Predictive performance and model checks</a:t>
            </a:r>
          </a:p>
        </p:txBody>
      </p:sp>
      <p:sp>
        <p:nvSpPr>
          <p:cNvPr id="216" name="Google Shape;71;gb80e2ae2f7_1_19"/>
          <p:cNvSpPr txBox="1"/>
          <p:nvPr/>
        </p:nvSpPr>
        <p:spPr>
          <a:xfrm>
            <a:off x="838199" y="477525"/>
            <a:ext cx="59733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Workshop No.  | Session Length | Title title title </a:t>
            </a:r>
          </a:p>
        </p:txBody>
      </p:sp>
      <p:pic>
        <p:nvPicPr>
          <p:cNvPr id="21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3429" y="233197"/>
            <a:ext cx="1494846" cy="5172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0" name="Group 6"/>
          <p:cNvGrpSpPr/>
          <p:nvPr/>
        </p:nvGrpSpPr>
        <p:grpSpPr>
          <a:xfrm>
            <a:off x="7631528" y="128476"/>
            <a:ext cx="1403406" cy="813717"/>
            <a:chOff x="0" y="0"/>
            <a:chExt cx="1403405" cy="813716"/>
          </a:xfrm>
        </p:grpSpPr>
        <p:pic>
          <p:nvPicPr>
            <p:cNvPr id="218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52" y="0"/>
              <a:ext cx="961539" cy="5698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9" name="Rectangle 8"/>
            <p:cNvSpPr txBox="1"/>
            <p:nvPr/>
          </p:nvSpPr>
          <p:spPr>
            <a:xfrm>
              <a:off x="0" y="569876"/>
              <a:ext cx="14034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BDBDBD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HARTLEY LAB</a:t>
              </a:r>
            </a:p>
          </p:txBody>
        </p:sp>
      </p:grpSp>
      <p:pic>
        <p:nvPicPr>
          <p:cNvPr id="22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75422" y="4445148"/>
            <a:ext cx="487211" cy="569877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Google Shape;73;gb80e2ae2f7_1_19"/>
          <p:cNvSpPr txBox="1"/>
          <p:nvPr/>
        </p:nvSpPr>
        <p:spPr>
          <a:xfrm>
            <a:off x="909272" y="2558464"/>
            <a:ext cx="7785921" cy="46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23850">
              <a:lnSpc>
                <a:spcPct val="115000"/>
              </a:lnSpc>
              <a:buClr>
                <a:srgbClr val="1FD0B3"/>
              </a:buClr>
              <a:buSzPts val="1800"/>
              <a:buFont typeface="Helvetica"/>
              <a:buChar char="➔"/>
              <a:defRPr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lvl1pPr>
          </a:lstStyle>
          <a:p>
            <a:pPr/>
            <a:r>
              <a:t>Better “fit” does not guarantee the model could be recovered</a:t>
            </a:r>
          </a:p>
        </p:txBody>
      </p:sp>
      <p:sp>
        <p:nvSpPr>
          <p:cNvPr id="223" name="Google Shape;73;gb80e2ae2f7_1_19"/>
          <p:cNvSpPr txBox="1"/>
          <p:nvPr/>
        </p:nvSpPr>
        <p:spPr>
          <a:xfrm>
            <a:off x="909272" y="2082378"/>
            <a:ext cx="7785921" cy="46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23850">
              <a:lnSpc>
                <a:spcPct val="115000"/>
              </a:lnSpc>
              <a:buClr>
                <a:srgbClr val="1FD0B3"/>
              </a:buClr>
              <a:buSzPts val="1800"/>
              <a:buFont typeface="Helvetica"/>
              <a:buChar char="➔"/>
              <a:defRPr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lvl1pPr>
          </a:lstStyle>
          <a:p>
            <a:pPr/>
            <a:r>
              <a:t>Better “fit” does not guarantee the model reproduces behaviour</a:t>
            </a:r>
          </a:p>
        </p:txBody>
      </p:sp>
      <p:sp>
        <p:nvSpPr>
          <p:cNvPr id="224" name="Google Shape;73;gb80e2ae2f7_1_19"/>
          <p:cNvSpPr txBox="1"/>
          <p:nvPr/>
        </p:nvSpPr>
        <p:spPr>
          <a:xfrm>
            <a:off x="115661" y="2769672"/>
            <a:ext cx="8776926" cy="1104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133350">
              <a:lnSpc>
                <a:spcPct val="115000"/>
              </a:lnSpc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</a:p>
          <a:p>
            <a:pPr lvl="1" marL="476250" indent="-342900">
              <a:lnSpc>
                <a:spcPct val="115000"/>
              </a:lnSpc>
              <a:buClr>
                <a:schemeClr val="accent5">
                  <a:satOff val="-51311"/>
                  <a:lumOff val="33627"/>
                </a:schemeClr>
              </a:buClr>
              <a:buSzPts val="1800"/>
              <a:buAutoNum type="arabicPeriod" startAt="2"/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 Generative performance of the model: how well the model can reproduce behaviour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728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73;gb80e2ae2f7_1_19"/>
          <p:cNvSpPr txBox="1"/>
          <p:nvPr/>
        </p:nvSpPr>
        <p:spPr>
          <a:xfrm>
            <a:off x="115661" y="1303497"/>
            <a:ext cx="8247377" cy="1104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133350">
              <a:lnSpc>
                <a:spcPct val="115000"/>
              </a:lnSpc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</a:p>
          <a:p>
            <a:pPr lvl="1" marL="476250" indent="-342900">
              <a:lnSpc>
                <a:spcPct val="115000"/>
              </a:lnSpc>
              <a:buClr>
                <a:srgbClr val="1FD0B3"/>
              </a:buClr>
              <a:buSzPts val="1800"/>
              <a:buAutoNum type="arabicPeriod" startAt="1"/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 All models could be wrong — </a:t>
            </a:r>
            <a:r>
              <a:rPr i="1">
                <a:solidFill>
                  <a:srgbClr val="1BD1B3"/>
                </a:solidFill>
              </a:rPr>
              <a:t>the model comparisons are </a:t>
            </a:r>
            <a:r>
              <a:rPr i="1">
                <a:solidFill>
                  <a:srgbClr val="FFFFFF"/>
                </a:solidFill>
              </a:rPr>
              <a:t>relative</a:t>
            </a:r>
          </a:p>
        </p:txBody>
      </p:sp>
      <p:sp>
        <p:nvSpPr>
          <p:cNvPr id="227" name="Google Shape;70;gb80e2ae2f7_1_19"/>
          <p:cNvSpPr txBox="1"/>
          <p:nvPr>
            <p:ph type="ctrTitle"/>
          </p:nvPr>
        </p:nvSpPr>
        <p:spPr>
          <a:xfrm>
            <a:off x="892888" y="701531"/>
            <a:ext cx="6692922" cy="955501"/>
          </a:xfrm>
          <a:prstGeom prst="rect">
            <a:avLst/>
          </a:prstGeom>
        </p:spPr>
        <p:txBody>
          <a:bodyPr anchor="t"/>
          <a:lstStyle>
            <a:lvl1pPr algn="l">
              <a:defRPr b="1" sz="2500">
                <a:solidFill>
                  <a:srgbClr val="1FD0B3"/>
                </a:solidFill>
                <a:latin typeface="Volkhov"/>
                <a:ea typeface="Volkhov"/>
                <a:cs typeface="Volkhov"/>
                <a:sym typeface="Volkhov"/>
              </a:defRPr>
            </a:lvl1pPr>
          </a:lstStyle>
          <a:p>
            <a:pPr/>
            <a:r>
              <a:t>Predictive performance and model checks</a:t>
            </a:r>
          </a:p>
        </p:txBody>
      </p:sp>
      <p:sp>
        <p:nvSpPr>
          <p:cNvPr id="228" name="Google Shape;71;gb80e2ae2f7_1_19"/>
          <p:cNvSpPr txBox="1"/>
          <p:nvPr/>
        </p:nvSpPr>
        <p:spPr>
          <a:xfrm>
            <a:off x="838199" y="477525"/>
            <a:ext cx="59733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Workshop No.  | Session Length | Title title title </a:t>
            </a:r>
          </a:p>
        </p:txBody>
      </p:sp>
      <p:pic>
        <p:nvPicPr>
          <p:cNvPr id="22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3429" y="233197"/>
            <a:ext cx="1494846" cy="5172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2" name="Group 6"/>
          <p:cNvGrpSpPr/>
          <p:nvPr/>
        </p:nvGrpSpPr>
        <p:grpSpPr>
          <a:xfrm>
            <a:off x="7631528" y="128476"/>
            <a:ext cx="1403406" cy="813717"/>
            <a:chOff x="0" y="0"/>
            <a:chExt cx="1403405" cy="813716"/>
          </a:xfrm>
        </p:grpSpPr>
        <p:pic>
          <p:nvPicPr>
            <p:cNvPr id="230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52" y="0"/>
              <a:ext cx="961539" cy="5698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1" name="Rectangle 8"/>
            <p:cNvSpPr txBox="1"/>
            <p:nvPr/>
          </p:nvSpPr>
          <p:spPr>
            <a:xfrm>
              <a:off x="0" y="569876"/>
              <a:ext cx="14034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BDBDBD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HARTLEY LAB</a:t>
              </a:r>
            </a:p>
          </p:txBody>
        </p:sp>
      </p:grpSp>
      <p:pic>
        <p:nvPicPr>
          <p:cNvPr id="23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75422" y="4445148"/>
            <a:ext cx="487211" cy="569877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Google Shape;73;gb80e2ae2f7_1_19"/>
          <p:cNvSpPr txBox="1"/>
          <p:nvPr/>
        </p:nvSpPr>
        <p:spPr>
          <a:xfrm>
            <a:off x="909272" y="2558464"/>
            <a:ext cx="7785921" cy="46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23850">
              <a:lnSpc>
                <a:spcPct val="115000"/>
              </a:lnSpc>
              <a:buClr>
                <a:srgbClr val="1FD0B3"/>
              </a:buClr>
              <a:buSzPts val="1800"/>
              <a:buFont typeface="Helvetica"/>
              <a:buChar char="➔"/>
              <a:defRPr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lvl1pPr>
          </a:lstStyle>
          <a:p>
            <a:pPr/>
            <a:r>
              <a:t>Better “fit” does not guarantee the model could be recovered</a:t>
            </a:r>
          </a:p>
        </p:txBody>
      </p:sp>
      <p:sp>
        <p:nvSpPr>
          <p:cNvPr id="235" name="Google Shape;73;gb80e2ae2f7_1_19"/>
          <p:cNvSpPr txBox="1"/>
          <p:nvPr/>
        </p:nvSpPr>
        <p:spPr>
          <a:xfrm>
            <a:off x="909272" y="2082378"/>
            <a:ext cx="7785921" cy="46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23850">
              <a:lnSpc>
                <a:spcPct val="115000"/>
              </a:lnSpc>
              <a:buClr>
                <a:srgbClr val="1FD0B3"/>
              </a:buClr>
              <a:buSzPts val="1800"/>
              <a:buFont typeface="Helvetica"/>
              <a:buChar char="➔"/>
              <a:defRPr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lvl1pPr>
          </a:lstStyle>
          <a:p>
            <a:pPr/>
            <a:r>
              <a:t>Better “fit” does not guarantee the model reproduces behaviour</a:t>
            </a:r>
          </a:p>
        </p:txBody>
      </p:sp>
      <p:sp>
        <p:nvSpPr>
          <p:cNvPr id="236" name="Google Shape;73;gb80e2ae2f7_1_19"/>
          <p:cNvSpPr txBox="1"/>
          <p:nvPr/>
        </p:nvSpPr>
        <p:spPr>
          <a:xfrm>
            <a:off x="115661" y="2769672"/>
            <a:ext cx="8846308" cy="1104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133350">
              <a:lnSpc>
                <a:spcPct val="115000"/>
              </a:lnSpc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</a:p>
          <a:p>
            <a:pPr lvl="1" marL="476250" indent="-342900">
              <a:lnSpc>
                <a:spcPct val="115000"/>
              </a:lnSpc>
              <a:buClr>
                <a:schemeClr val="accent5">
                  <a:satOff val="-51311"/>
                  <a:lumOff val="33627"/>
                </a:schemeClr>
              </a:buClr>
              <a:buSzPts val="1800"/>
              <a:buAutoNum type="arabicPeriod" startAt="2"/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 Generative performance of the model: how well the model can reproduce behaviour </a:t>
            </a:r>
          </a:p>
        </p:txBody>
      </p:sp>
      <p:sp>
        <p:nvSpPr>
          <p:cNvPr id="237" name="Google Shape;73;gb80e2ae2f7_1_19"/>
          <p:cNvSpPr txBox="1"/>
          <p:nvPr/>
        </p:nvSpPr>
        <p:spPr>
          <a:xfrm>
            <a:off x="645854" y="3801531"/>
            <a:ext cx="7785922" cy="46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23850">
              <a:lnSpc>
                <a:spcPct val="115000"/>
              </a:lnSpc>
              <a:buClr>
                <a:srgbClr val="1FD0B3"/>
              </a:buClr>
              <a:buSzPts val="1800"/>
              <a:buFont typeface="Helvetica"/>
              <a:buChar char="➔"/>
              <a:defRPr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Check model performance against behavioural data </a:t>
            </a:r>
            <a:r>
              <a:rPr b="1">
                <a:solidFill>
                  <a:srgbClr val="FFFFFF"/>
                </a:solidFill>
              </a:rPr>
              <a:t>qualitatively</a:t>
            </a:r>
          </a:p>
        </p:txBody>
      </p:sp>
      <p:sp>
        <p:nvSpPr>
          <p:cNvPr id="238" name="Google Shape;73;gb80e2ae2f7_1_19"/>
          <p:cNvSpPr txBox="1"/>
          <p:nvPr/>
        </p:nvSpPr>
        <p:spPr>
          <a:xfrm>
            <a:off x="645854" y="4321328"/>
            <a:ext cx="7785922" cy="46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23850">
              <a:lnSpc>
                <a:spcPct val="115000"/>
              </a:lnSpc>
              <a:buClr>
                <a:srgbClr val="1FD0B3"/>
              </a:buClr>
              <a:buSzPts val="1800"/>
              <a:buFont typeface="Helvetica"/>
              <a:buChar char="➔"/>
              <a:defRPr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Try to find a behavioural pattern that </a:t>
            </a:r>
            <a:r>
              <a:rPr b="1">
                <a:solidFill>
                  <a:srgbClr val="FFFFFF"/>
                </a:solidFill>
              </a:rPr>
              <a:t>dissociates</a:t>
            </a:r>
            <a:r>
              <a:t> between the models</a:t>
            </a:r>
          </a:p>
        </p:txBody>
      </p:sp>
      <p:sp>
        <p:nvSpPr>
          <p:cNvPr id="239" name="Google Shape;73;gb80e2ae2f7_1_19"/>
          <p:cNvSpPr txBox="1"/>
          <p:nvPr/>
        </p:nvSpPr>
        <p:spPr>
          <a:xfrm>
            <a:off x="2619166" y="4753704"/>
            <a:ext cx="8480809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228600">
              <a:lnSpc>
                <a:spcPct val="115000"/>
              </a:lnSpc>
              <a:buClr>
                <a:srgbClr val="1FD0B3"/>
              </a:buClr>
              <a:buFont typeface="Helvetica"/>
              <a:defRPr i="1" sz="1200">
                <a:solidFill>
                  <a:srgbClr val="1BD1B3"/>
                </a:solidFill>
                <a:latin typeface="Volkhov"/>
                <a:ea typeface="Volkhov"/>
                <a:cs typeface="Volkhov"/>
                <a:sym typeface="Volkhov"/>
              </a:defRPr>
            </a:lvl1pPr>
          </a:lstStyle>
          <a:p>
            <a:pPr>
              <a:defRPr i="0">
                <a:solidFill>
                  <a:srgbClr val="B0FEF1"/>
                </a:solidFill>
              </a:defRPr>
            </a:pPr>
            <a:r>
              <a:rPr i="1">
                <a:solidFill>
                  <a:srgbClr val="1BD1B3"/>
                </a:solidFill>
              </a:rPr>
              <a:t>The importance of model falsification (Palminteri et al., Trends Cog Sci 2017)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728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70;gb80e2ae2f7_1_19"/>
          <p:cNvSpPr txBox="1"/>
          <p:nvPr>
            <p:ph type="ctrTitle"/>
          </p:nvPr>
        </p:nvSpPr>
        <p:spPr>
          <a:xfrm>
            <a:off x="892888" y="701531"/>
            <a:ext cx="6692922" cy="955501"/>
          </a:xfrm>
          <a:prstGeom prst="rect">
            <a:avLst/>
          </a:prstGeom>
        </p:spPr>
        <p:txBody>
          <a:bodyPr anchor="t"/>
          <a:lstStyle>
            <a:lvl1pPr algn="l">
              <a:defRPr b="1" sz="2500">
                <a:solidFill>
                  <a:srgbClr val="1FD0B3"/>
                </a:solidFill>
                <a:latin typeface="Volkhov"/>
                <a:ea typeface="Volkhov"/>
                <a:cs typeface="Volkhov"/>
                <a:sym typeface="Volkhov"/>
              </a:defRPr>
            </a:lvl1pPr>
          </a:lstStyle>
          <a:p>
            <a:pPr/>
            <a:r>
              <a:t>Generative performance of the model</a:t>
            </a:r>
          </a:p>
        </p:txBody>
      </p:sp>
      <p:pic>
        <p:nvPicPr>
          <p:cNvPr id="24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3429" y="233197"/>
            <a:ext cx="1494846" cy="5172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5" name="Group 6"/>
          <p:cNvGrpSpPr/>
          <p:nvPr/>
        </p:nvGrpSpPr>
        <p:grpSpPr>
          <a:xfrm>
            <a:off x="7631528" y="128476"/>
            <a:ext cx="1403406" cy="813717"/>
            <a:chOff x="0" y="0"/>
            <a:chExt cx="1403405" cy="813716"/>
          </a:xfrm>
        </p:grpSpPr>
        <p:pic>
          <p:nvPicPr>
            <p:cNvPr id="243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52" y="0"/>
              <a:ext cx="961539" cy="5698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4" name="Rectangle 8"/>
            <p:cNvSpPr txBox="1"/>
            <p:nvPr/>
          </p:nvSpPr>
          <p:spPr>
            <a:xfrm>
              <a:off x="0" y="569876"/>
              <a:ext cx="14034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BDBDBD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HARTLEY LAB</a:t>
              </a:r>
            </a:p>
          </p:txBody>
        </p:sp>
      </p:grpSp>
      <p:pic>
        <p:nvPicPr>
          <p:cNvPr id="24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75422" y="4445148"/>
            <a:ext cx="487211" cy="569877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Google Shape;71;gb80e2ae2f7_1_19"/>
          <p:cNvSpPr txBox="1"/>
          <p:nvPr/>
        </p:nvSpPr>
        <p:spPr>
          <a:xfrm>
            <a:off x="838199" y="477525"/>
            <a:ext cx="59733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Workshop  MODELING FLUX | Session 4 | Model comparison &amp; recoverability</a:t>
            </a:r>
          </a:p>
        </p:txBody>
      </p:sp>
      <p:sp>
        <p:nvSpPr>
          <p:cNvPr id="248" name="Google Shape;73;gb80e2ae2f7_1_19"/>
          <p:cNvSpPr txBox="1"/>
          <p:nvPr/>
        </p:nvSpPr>
        <p:spPr>
          <a:xfrm>
            <a:off x="350427" y="1657031"/>
            <a:ext cx="8779655" cy="20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133350">
              <a:lnSpc>
                <a:spcPct val="115000"/>
              </a:lnSpc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Steps:</a:t>
            </a:r>
          </a:p>
          <a:p>
            <a:pPr lvl="1" marL="476250" indent="-342900">
              <a:lnSpc>
                <a:spcPct val="115000"/>
              </a:lnSpc>
              <a:buClr>
                <a:srgbClr val="1FD0B3"/>
              </a:buClr>
              <a:buSzPts val="1800"/>
              <a:buAutoNum type="arabicPeriod" startAt="1"/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Simulate the models with the best fitted parameters</a:t>
            </a:r>
          </a:p>
          <a:p>
            <a:pPr lvl="1" marL="476250" indent="-342900">
              <a:lnSpc>
                <a:spcPct val="115000"/>
              </a:lnSpc>
              <a:buClr>
                <a:srgbClr val="1FD0B3"/>
              </a:buClr>
              <a:buSzPts val="1800"/>
              <a:buAutoNum type="arabicPeriod" startAt="1"/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Define a behavioural marker:  where models’ behaviour won’t generate the same predictions  </a:t>
            </a:r>
          </a:p>
          <a:p>
            <a:pPr lvl="1" marL="476250" indent="-342900">
              <a:lnSpc>
                <a:spcPct val="115000"/>
              </a:lnSpc>
              <a:buClr>
                <a:srgbClr val="1FD0B3"/>
              </a:buClr>
              <a:buSzPts val="1800"/>
              <a:buAutoNum type="arabicPeriod" startAt="1"/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Compare model performance to subjects’ actual behaviour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728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70;gb80e2ae2f7_1_19"/>
          <p:cNvSpPr txBox="1"/>
          <p:nvPr>
            <p:ph type="ctrTitle"/>
          </p:nvPr>
        </p:nvSpPr>
        <p:spPr>
          <a:xfrm>
            <a:off x="892888" y="701531"/>
            <a:ext cx="6692922" cy="955501"/>
          </a:xfrm>
          <a:prstGeom prst="rect">
            <a:avLst/>
          </a:prstGeom>
        </p:spPr>
        <p:txBody>
          <a:bodyPr anchor="t"/>
          <a:lstStyle>
            <a:lvl1pPr algn="l">
              <a:defRPr b="1" sz="2500">
                <a:solidFill>
                  <a:srgbClr val="1FD0B3"/>
                </a:solidFill>
                <a:latin typeface="Volkhov"/>
                <a:ea typeface="Volkhov"/>
                <a:cs typeface="Volkhov"/>
                <a:sym typeface="Volkhov"/>
              </a:defRPr>
            </a:lvl1pPr>
          </a:lstStyle>
          <a:p>
            <a:pPr/>
            <a:r>
              <a:t>Generative performance of the model</a:t>
            </a:r>
          </a:p>
        </p:txBody>
      </p:sp>
      <p:pic>
        <p:nvPicPr>
          <p:cNvPr id="25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3429" y="233197"/>
            <a:ext cx="1494846" cy="5172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4" name="Group 6"/>
          <p:cNvGrpSpPr/>
          <p:nvPr/>
        </p:nvGrpSpPr>
        <p:grpSpPr>
          <a:xfrm>
            <a:off x="7631528" y="128476"/>
            <a:ext cx="1403406" cy="813717"/>
            <a:chOff x="0" y="0"/>
            <a:chExt cx="1403405" cy="813716"/>
          </a:xfrm>
        </p:grpSpPr>
        <p:pic>
          <p:nvPicPr>
            <p:cNvPr id="252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52" y="0"/>
              <a:ext cx="961539" cy="5698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3" name="Rectangle 8"/>
            <p:cNvSpPr txBox="1"/>
            <p:nvPr/>
          </p:nvSpPr>
          <p:spPr>
            <a:xfrm>
              <a:off x="0" y="569876"/>
              <a:ext cx="14034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BDBDBD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HARTLEY LAB</a:t>
              </a:r>
            </a:p>
          </p:txBody>
        </p:sp>
      </p:grpSp>
      <p:pic>
        <p:nvPicPr>
          <p:cNvPr id="25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75422" y="4445148"/>
            <a:ext cx="487211" cy="569877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Google Shape;71;gb80e2ae2f7_1_19"/>
          <p:cNvSpPr txBox="1"/>
          <p:nvPr/>
        </p:nvSpPr>
        <p:spPr>
          <a:xfrm>
            <a:off x="838199" y="477525"/>
            <a:ext cx="59733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Workshop  MODELING FLUX | Session 4 | Model comparison &amp; recoverability</a:t>
            </a:r>
          </a:p>
        </p:txBody>
      </p:sp>
      <p:sp>
        <p:nvSpPr>
          <p:cNvPr id="257" name="Google Shape;73;gb80e2ae2f7_1_19"/>
          <p:cNvSpPr txBox="1"/>
          <p:nvPr/>
        </p:nvSpPr>
        <p:spPr>
          <a:xfrm>
            <a:off x="481374" y="1243748"/>
            <a:ext cx="8482423" cy="3045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133350">
              <a:lnSpc>
                <a:spcPct val="115000"/>
              </a:lnSpc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Example: </a:t>
            </a:r>
          </a:p>
          <a:p>
            <a:pPr lvl="1" indent="228600">
              <a:lnSpc>
                <a:spcPct val="115000"/>
              </a:lnSpc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</a:p>
          <a:p>
            <a:pPr lvl="1" indent="228600">
              <a:lnSpc>
                <a:spcPct val="115000"/>
              </a:lnSpc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Model 1:  </a:t>
            </a:r>
            <a:r>
              <a:rPr i="1">
                <a:solidFill>
                  <a:srgbClr val="FFFFFF"/>
                </a:solidFill>
              </a:rPr>
              <a:t>fixed</a:t>
            </a:r>
            <a:r>
              <a:t> learning rate and softmax decision rule</a:t>
            </a:r>
          </a:p>
          <a:p>
            <a:pPr lvl="1" indent="228600">
              <a:lnSpc>
                <a:spcPct val="115000"/>
              </a:lnSpc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Model 2: </a:t>
            </a:r>
            <a:r>
              <a:rPr i="1">
                <a:solidFill>
                  <a:srgbClr val="FFFFFF"/>
                </a:solidFill>
              </a:rPr>
              <a:t>decaying</a:t>
            </a:r>
            <a:r>
              <a:t> learning rate and softmax decision rule: the agent progressively decreases the update of the option values and “ignores” the irrelevant non-rewarding events</a:t>
            </a:r>
          </a:p>
          <a:p>
            <a:pPr lvl="1" indent="228600">
              <a:lnSpc>
                <a:spcPct val="115000"/>
              </a:lnSpc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The agent is </a:t>
            </a:r>
            <a:r>
              <a:rPr i="1">
                <a:solidFill>
                  <a:srgbClr val="FFFFFF"/>
                </a:solidFill>
              </a:rPr>
              <a:t>less likely</a:t>
            </a:r>
            <a:r>
              <a:t> to switch choice after a negative prediction error</a:t>
            </a:r>
          </a:p>
          <a:p>
            <a:pPr lvl="1" indent="228600">
              <a:lnSpc>
                <a:spcPct val="115000"/>
              </a:lnSpc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</a:p>
          <a:p>
            <a:pPr lvl="1" indent="228600">
              <a:lnSpc>
                <a:spcPct val="115000"/>
              </a:lnSpc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Benchmark behaviour: </a:t>
            </a:r>
            <a14:m>
              <m:oMath>
                <m:r>
                  <a:rPr xmlns:a="http://schemas.openxmlformats.org/drawingml/2006/main" sz="2200" i="1">
                    <a:solidFill>
                      <a:srgbClr val="B0FEF1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2200" i="1">
                    <a:solidFill>
                      <a:srgbClr val="B0FEF1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200" i="1">
                    <a:solidFill>
                      <a:srgbClr val="B0FEF1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2200" i="1">
                    <a:solidFill>
                      <a:srgbClr val="B0FEF1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2200" i="1">
                    <a:solidFill>
                      <a:srgbClr val="B0FEF1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2200" i="1">
                    <a:solidFill>
                      <a:srgbClr val="B0FEF1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2200" i="1">
                    <a:solidFill>
                      <a:srgbClr val="B0FEF1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2200" i="1">
                    <a:solidFill>
                      <a:srgbClr val="B0FEF1"/>
                    </a:solidFill>
                    <a:latin typeface="Cambria Math" panose="02040503050406030204" pitchFamily="18" charset="0"/>
                  </a:rPr>
                  <m:t>h</m:t>
                </m:r>
                <m:r>
                  <a:rPr xmlns:a="http://schemas.openxmlformats.org/drawingml/2006/main" sz="2200" i="1">
                    <a:solidFill>
                      <a:srgbClr val="B0FEF1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after a </a:t>
            </a:r>
            <a:r>
              <a:rPr i="1"/>
              <a:t>negative</a:t>
            </a:r>
            <a:r>
              <a:t> prediction error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728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70;gb80e2ae2f7_1_19"/>
          <p:cNvSpPr txBox="1"/>
          <p:nvPr>
            <p:ph type="ctrTitle"/>
          </p:nvPr>
        </p:nvSpPr>
        <p:spPr>
          <a:xfrm>
            <a:off x="892888" y="701531"/>
            <a:ext cx="6692922" cy="955501"/>
          </a:xfrm>
          <a:prstGeom prst="rect">
            <a:avLst/>
          </a:prstGeom>
        </p:spPr>
        <p:txBody>
          <a:bodyPr anchor="t"/>
          <a:lstStyle>
            <a:lvl1pPr algn="l">
              <a:defRPr b="1" sz="2500">
                <a:solidFill>
                  <a:srgbClr val="1FD0B3"/>
                </a:solidFill>
                <a:latin typeface="Volkhov"/>
                <a:ea typeface="Volkhov"/>
                <a:cs typeface="Volkhov"/>
                <a:sym typeface="Volkhov"/>
              </a:defRPr>
            </a:lvl1pPr>
          </a:lstStyle>
          <a:p>
            <a:pPr/>
            <a:r>
              <a:t>Generative performance of the model</a:t>
            </a:r>
          </a:p>
        </p:txBody>
      </p:sp>
      <p:pic>
        <p:nvPicPr>
          <p:cNvPr id="26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3429" y="233197"/>
            <a:ext cx="1494846" cy="5172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3" name="Group 6"/>
          <p:cNvGrpSpPr/>
          <p:nvPr/>
        </p:nvGrpSpPr>
        <p:grpSpPr>
          <a:xfrm>
            <a:off x="7631528" y="128476"/>
            <a:ext cx="1403406" cy="813717"/>
            <a:chOff x="0" y="0"/>
            <a:chExt cx="1403405" cy="813716"/>
          </a:xfrm>
        </p:grpSpPr>
        <p:pic>
          <p:nvPicPr>
            <p:cNvPr id="261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52" y="0"/>
              <a:ext cx="961539" cy="5698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2" name="Rectangle 8"/>
            <p:cNvSpPr txBox="1"/>
            <p:nvPr/>
          </p:nvSpPr>
          <p:spPr>
            <a:xfrm>
              <a:off x="0" y="569876"/>
              <a:ext cx="14034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BDBDBD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HARTLEY LAB</a:t>
              </a:r>
            </a:p>
          </p:txBody>
        </p:sp>
      </p:grpSp>
      <p:pic>
        <p:nvPicPr>
          <p:cNvPr id="26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75422" y="4445148"/>
            <a:ext cx="487211" cy="569877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Google Shape;71;gb80e2ae2f7_1_19"/>
          <p:cNvSpPr txBox="1"/>
          <p:nvPr/>
        </p:nvSpPr>
        <p:spPr>
          <a:xfrm>
            <a:off x="838199" y="477525"/>
            <a:ext cx="59733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Workshop  MODELING FLUX | Session 4 | Model comparison &amp; recoverability</a:t>
            </a:r>
          </a:p>
        </p:txBody>
      </p:sp>
      <p:sp>
        <p:nvSpPr>
          <p:cNvPr id="266" name="Google Shape;73;gb80e2ae2f7_1_19"/>
          <p:cNvSpPr txBox="1"/>
          <p:nvPr/>
        </p:nvSpPr>
        <p:spPr>
          <a:xfrm>
            <a:off x="481374" y="1243748"/>
            <a:ext cx="8482423" cy="46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133350">
              <a:lnSpc>
                <a:spcPct val="115000"/>
              </a:lnSpc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lvl1pPr>
          </a:lstStyle>
          <a:p>
            <a:pPr/>
            <a:r>
              <a:t>Example: </a:t>
            </a:r>
          </a:p>
        </p:txBody>
      </p:sp>
      <p:sp>
        <p:nvSpPr>
          <p:cNvPr id="267" name="Google Shape;73;gb80e2ae2f7_1_19"/>
          <p:cNvSpPr txBox="1"/>
          <p:nvPr/>
        </p:nvSpPr>
        <p:spPr>
          <a:xfrm>
            <a:off x="181313" y="1831223"/>
            <a:ext cx="4887775" cy="2773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800">
                <a:solidFill>
                  <a:srgbClr val="1BD1B3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N = 30 subjects who played 2-arm bandit task, T = 100 trials, </a:t>
            </a:r>
            <a14:m>
              <m:oMath>
                <m:sSub>
                  <m:e>
                    <m:r>
                      <a:rPr xmlns:a="http://schemas.openxmlformats.org/drawingml/2006/main" sz="215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15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215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215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xmlns:a="http://schemas.openxmlformats.org/drawingml/2006/main" sz="215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215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215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d</m:t>
                    </m:r>
                  </m:sub>
                </m:sSub>
                <m:r>
                  <a:rPr xmlns:a="http://schemas.openxmlformats.org/drawingml/2006/main" sz="215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15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0.8</m:t>
                </m:r>
              </m:oMath>
            </a14:m>
            <a:r>
              <a:t>  </a:t>
            </a:r>
          </a:p>
          <a:p>
            <a:pPr>
              <a:lnSpc>
                <a:spcPct val="115000"/>
              </a:lnSpc>
              <a:defRPr sz="1800">
                <a:solidFill>
                  <a:srgbClr val="1BD1B3"/>
                </a:solidFill>
                <a:latin typeface="Volkhov"/>
                <a:ea typeface="Volkhov"/>
                <a:cs typeface="Volkhov"/>
                <a:sym typeface="Volkhov"/>
              </a:defRPr>
            </a:pPr>
          </a:p>
          <a:p>
            <a:pPr>
              <a:lnSpc>
                <a:spcPct val="115000"/>
              </a:lnSpc>
              <a:defRPr sz="1800">
                <a:solidFill>
                  <a:srgbClr val="1BD1B3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Best fitted model group parameters: </a:t>
            </a:r>
          </a:p>
          <a:p>
            <a:pPr>
              <a:lnSpc>
                <a:spcPct val="115000"/>
              </a:lnSpc>
              <a:defRPr sz="1800">
                <a:solidFill>
                  <a:srgbClr val="1BD1B3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Model 1: chosen learning rate </a:t>
            </a:r>
            <a14:m>
              <m:oMath>
                <m:sSub>
                  <m:e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α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220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20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0.7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220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220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20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0.2</m:t>
                </m:r>
              </m:oMath>
            </a14:m>
          </a:p>
          <a:p>
            <a:pPr>
              <a:lnSpc>
                <a:spcPct val="115000"/>
              </a:lnSpc>
              <a:defRPr sz="1800">
                <a:solidFill>
                  <a:srgbClr val="1BD1B3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Model 2: initial chosen learning rate </a:t>
            </a:r>
            <a14:m>
              <m:oMath>
                <m:sSub>
                  <m:e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α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220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20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0.7</m:t>
                </m:r>
              </m:oMath>
            </a14:m>
            <a:r>
              <a:t>, decay parameter </a:t>
            </a:r>
            <a14:m>
              <m:oMath>
                <m:r>
                  <a:rPr xmlns:a="http://schemas.openxmlformats.org/drawingml/2006/main" sz="220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η</m:t>
                </m:r>
                <m:r>
                  <a:rPr xmlns:a="http://schemas.openxmlformats.org/drawingml/2006/main" sz="220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20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0.02</m:t>
                </m:r>
              </m:oMath>
            </a14:m>
          </a:p>
        </p:txBody>
      </p:sp>
      <p:pic>
        <p:nvPicPr>
          <p:cNvPr id="268" name="decay_learningrate.png" descr="decay_learningrat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46109" y="1888309"/>
            <a:ext cx="3166038" cy="23745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728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70;gb80e2ae2f7_1_19"/>
          <p:cNvSpPr txBox="1"/>
          <p:nvPr>
            <p:ph type="ctrTitle"/>
          </p:nvPr>
        </p:nvSpPr>
        <p:spPr>
          <a:xfrm>
            <a:off x="892888" y="701531"/>
            <a:ext cx="6692922" cy="955501"/>
          </a:xfrm>
          <a:prstGeom prst="rect">
            <a:avLst/>
          </a:prstGeom>
        </p:spPr>
        <p:txBody>
          <a:bodyPr anchor="t"/>
          <a:lstStyle>
            <a:lvl1pPr algn="l">
              <a:defRPr b="1" sz="2500">
                <a:solidFill>
                  <a:srgbClr val="1FD0B3"/>
                </a:solidFill>
                <a:latin typeface="Volkhov"/>
                <a:ea typeface="Volkhov"/>
                <a:cs typeface="Volkhov"/>
                <a:sym typeface="Volkhov"/>
              </a:defRPr>
            </a:lvl1pPr>
          </a:lstStyle>
          <a:p>
            <a:pPr/>
            <a:r>
              <a:t>Generative performance of the model</a:t>
            </a:r>
          </a:p>
        </p:txBody>
      </p:sp>
      <p:pic>
        <p:nvPicPr>
          <p:cNvPr id="27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3429" y="233197"/>
            <a:ext cx="1494846" cy="5172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4" name="Group 6"/>
          <p:cNvGrpSpPr/>
          <p:nvPr/>
        </p:nvGrpSpPr>
        <p:grpSpPr>
          <a:xfrm>
            <a:off x="7631528" y="128476"/>
            <a:ext cx="1403406" cy="813717"/>
            <a:chOff x="0" y="0"/>
            <a:chExt cx="1403405" cy="813716"/>
          </a:xfrm>
        </p:grpSpPr>
        <p:pic>
          <p:nvPicPr>
            <p:cNvPr id="272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52" y="0"/>
              <a:ext cx="961539" cy="5698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3" name="Rectangle 8"/>
            <p:cNvSpPr txBox="1"/>
            <p:nvPr/>
          </p:nvSpPr>
          <p:spPr>
            <a:xfrm>
              <a:off x="0" y="569876"/>
              <a:ext cx="14034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BDBDBD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HARTLEY LAB</a:t>
              </a:r>
            </a:p>
          </p:txBody>
        </p:sp>
      </p:grpSp>
      <p:pic>
        <p:nvPicPr>
          <p:cNvPr id="27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75422" y="4445148"/>
            <a:ext cx="487211" cy="569877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Google Shape;71;gb80e2ae2f7_1_19"/>
          <p:cNvSpPr txBox="1"/>
          <p:nvPr/>
        </p:nvSpPr>
        <p:spPr>
          <a:xfrm>
            <a:off x="838199" y="477525"/>
            <a:ext cx="59733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Workshop  MODELING FLUX | Session 4 | Model comparison &amp; recoverability</a:t>
            </a:r>
          </a:p>
        </p:txBody>
      </p:sp>
      <p:sp>
        <p:nvSpPr>
          <p:cNvPr id="277" name="Google Shape;73;gb80e2ae2f7_1_19"/>
          <p:cNvSpPr txBox="1"/>
          <p:nvPr/>
        </p:nvSpPr>
        <p:spPr>
          <a:xfrm>
            <a:off x="481374" y="1243748"/>
            <a:ext cx="8482423" cy="46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133350">
              <a:lnSpc>
                <a:spcPct val="115000"/>
              </a:lnSpc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lvl1pPr>
          </a:lstStyle>
          <a:p>
            <a:pPr/>
            <a:r>
              <a:t>Example: </a:t>
            </a:r>
          </a:p>
        </p:txBody>
      </p:sp>
      <p:pic>
        <p:nvPicPr>
          <p:cNvPr id="278" name="model_falsification.png" descr="model_falsificatio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00600" y="1551703"/>
            <a:ext cx="3482292" cy="32937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728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71;gb80e2ae2f7_1_19"/>
          <p:cNvSpPr txBox="1"/>
          <p:nvPr/>
        </p:nvSpPr>
        <p:spPr>
          <a:xfrm>
            <a:off x="838199" y="477525"/>
            <a:ext cx="59733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Workshop  MODELING FLUX | Session 4 | Model comparison &amp; recoverability</a:t>
            </a:r>
          </a:p>
        </p:txBody>
      </p:sp>
      <p:sp>
        <p:nvSpPr>
          <p:cNvPr id="110" name="Google Shape;73;gb80e2ae2f7_1_19"/>
          <p:cNvSpPr txBox="1"/>
          <p:nvPr/>
        </p:nvSpPr>
        <p:spPr>
          <a:xfrm>
            <a:off x="824398" y="1014442"/>
            <a:ext cx="6951300" cy="783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23850">
              <a:lnSpc>
                <a:spcPct val="115000"/>
              </a:lnSpc>
              <a:buClr>
                <a:srgbClr val="1FD0B3"/>
              </a:buClr>
              <a:buSzPts val="1800"/>
              <a:buFont typeface="Helvetica"/>
              <a:buChar char="➔"/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How reliable are model parameters?</a:t>
            </a:r>
          </a:p>
          <a:p>
            <a:pPr marL="457200" indent="-323850">
              <a:lnSpc>
                <a:spcPct val="115000"/>
              </a:lnSpc>
              <a:buClr>
                <a:srgbClr val="1FD0B3"/>
              </a:buClr>
              <a:buSzPts val="1800"/>
              <a:buFont typeface="Helvetica"/>
              <a:buChar char="➔"/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How do they change relative to each other? </a:t>
            </a:r>
          </a:p>
        </p:txBody>
      </p:sp>
      <p:pic>
        <p:nvPicPr>
          <p:cNvPr id="11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3429" y="233197"/>
            <a:ext cx="1494846" cy="5172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4" name="Group 6"/>
          <p:cNvGrpSpPr/>
          <p:nvPr/>
        </p:nvGrpSpPr>
        <p:grpSpPr>
          <a:xfrm>
            <a:off x="7631528" y="128476"/>
            <a:ext cx="1403406" cy="813717"/>
            <a:chOff x="0" y="0"/>
            <a:chExt cx="1403405" cy="813716"/>
          </a:xfrm>
        </p:grpSpPr>
        <p:pic>
          <p:nvPicPr>
            <p:cNvPr id="112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52" y="0"/>
              <a:ext cx="961539" cy="5698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3" name="Rectangle 8"/>
            <p:cNvSpPr txBox="1"/>
            <p:nvPr/>
          </p:nvSpPr>
          <p:spPr>
            <a:xfrm>
              <a:off x="0" y="569876"/>
              <a:ext cx="14034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BDBDBD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HARTLEY LAB</a:t>
              </a:r>
            </a:p>
          </p:txBody>
        </p:sp>
      </p:grpSp>
      <p:pic>
        <p:nvPicPr>
          <p:cNvPr id="11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75422" y="4445148"/>
            <a:ext cx="487211" cy="569877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Google Shape;73;gb80e2ae2f7_1_19"/>
          <p:cNvSpPr txBox="1"/>
          <p:nvPr/>
        </p:nvSpPr>
        <p:spPr>
          <a:xfrm>
            <a:off x="817777" y="1865874"/>
            <a:ext cx="6951299" cy="1104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23850">
              <a:lnSpc>
                <a:spcPct val="115000"/>
              </a:lnSpc>
              <a:buClr>
                <a:srgbClr val="1FD0B3"/>
              </a:buClr>
              <a:buSzPts val="1800"/>
              <a:buFont typeface="Helvetica"/>
              <a:buChar char="➔"/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We need to perform </a:t>
            </a:r>
            <a:r>
              <a:rPr i="1"/>
              <a:t>parameter recovery checks</a:t>
            </a:r>
          </a:p>
          <a:p>
            <a:pPr marL="457200" indent="-323850">
              <a:lnSpc>
                <a:spcPct val="115000"/>
              </a:lnSpc>
              <a:buClr>
                <a:srgbClr val="1FD0B3"/>
              </a:buClr>
              <a:buSzPts val="1800"/>
              <a:buFont typeface="Helvetica"/>
              <a:buChar char="➔"/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For example, with task described earlier:</a:t>
            </a:r>
          </a:p>
        </p:txBody>
      </p:sp>
      <p:sp>
        <p:nvSpPr>
          <p:cNvPr id="117" name="Google Shape;73;gb80e2ae2f7_1_19"/>
          <p:cNvSpPr txBox="1"/>
          <p:nvPr/>
        </p:nvSpPr>
        <p:spPr>
          <a:xfrm>
            <a:off x="2805785" y="2732869"/>
            <a:ext cx="5162649" cy="783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40631" indent="-240631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BD1B3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Recover softmax decision temperature</a:t>
            </a:r>
          </a:p>
          <a:p>
            <a:pPr marL="240631" indent="-240631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BD1B3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Recover learning rates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728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70;gb80e2ae2f7_1_19"/>
          <p:cNvSpPr txBox="1"/>
          <p:nvPr>
            <p:ph type="ctrTitle"/>
          </p:nvPr>
        </p:nvSpPr>
        <p:spPr>
          <a:xfrm>
            <a:off x="892888" y="701531"/>
            <a:ext cx="6692922" cy="955501"/>
          </a:xfrm>
          <a:prstGeom prst="rect">
            <a:avLst/>
          </a:prstGeom>
        </p:spPr>
        <p:txBody>
          <a:bodyPr anchor="t"/>
          <a:lstStyle>
            <a:lvl1pPr algn="l">
              <a:defRPr b="1" sz="2500">
                <a:solidFill>
                  <a:srgbClr val="1FD0B3"/>
                </a:solidFill>
                <a:latin typeface="Volkhov"/>
                <a:ea typeface="Volkhov"/>
                <a:cs typeface="Volkhov"/>
                <a:sym typeface="Volkhov"/>
              </a:defRPr>
            </a:lvl1pPr>
          </a:lstStyle>
          <a:p>
            <a:pPr/>
            <a:r>
              <a:t>Parameter recovery</a:t>
            </a:r>
          </a:p>
        </p:txBody>
      </p:sp>
      <p:sp>
        <p:nvSpPr>
          <p:cNvPr id="120" name="Google Shape;73;gb80e2ae2f7_1_19"/>
          <p:cNvSpPr txBox="1"/>
          <p:nvPr/>
        </p:nvSpPr>
        <p:spPr>
          <a:xfrm>
            <a:off x="763699" y="1657030"/>
            <a:ext cx="7719136" cy="2711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133350">
              <a:lnSpc>
                <a:spcPct val="115000"/>
              </a:lnSpc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Steps:</a:t>
            </a:r>
          </a:p>
          <a:p>
            <a:pPr lvl="1" marL="476250" indent="-342900">
              <a:lnSpc>
                <a:spcPct val="115000"/>
              </a:lnSpc>
              <a:buClr>
                <a:srgbClr val="1FD0B3"/>
              </a:buClr>
              <a:buSzPts val="1800"/>
              <a:buAutoNum type="arabicPeriod" startAt="1"/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Fit the model to behaviour and define parameters’ range (average/median/min-max)</a:t>
            </a:r>
          </a:p>
          <a:p>
            <a:pPr lvl="1" marL="476250" indent="-342900">
              <a:lnSpc>
                <a:spcPct val="115000"/>
              </a:lnSpc>
              <a:buClr>
                <a:srgbClr val="1FD0B3"/>
              </a:buClr>
              <a:buSzPts val="1800"/>
              <a:buAutoNum type="arabicPeriod" startAt="1"/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Simulate the model varying one of the parameter values while keeping other parameters fixed</a:t>
            </a:r>
          </a:p>
          <a:p>
            <a:pPr lvl="1" marL="476250" indent="-342900">
              <a:lnSpc>
                <a:spcPct val="115000"/>
              </a:lnSpc>
              <a:buClr>
                <a:srgbClr val="1FD0B3"/>
              </a:buClr>
              <a:buSzPts val="1800"/>
              <a:buAutoNum type="arabicPeriod" startAt="1"/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Fit simulated data with the same model used for the simulation </a:t>
            </a:r>
          </a:p>
          <a:p>
            <a:pPr lvl="1" marL="476250" indent="-342900">
              <a:lnSpc>
                <a:spcPct val="115000"/>
              </a:lnSpc>
              <a:buClr>
                <a:srgbClr val="1FD0B3"/>
              </a:buClr>
              <a:buSzPts val="1800"/>
              <a:buAutoNum type="arabicPeriod" startAt="1"/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Compare true and recovered parameters. </a:t>
            </a:r>
          </a:p>
        </p:txBody>
      </p:sp>
      <p:pic>
        <p:nvPicPr>
          <p:cNvPr id="12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3429" y="233197"/>
            <a:ext cx="1494846" cy="5172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4" name="Group 6"/>
          <p:cNvGrpSpPr/>
          <p:nvPr/>
        </p:nvGrpSpPr>
        <p:grpSpPr>
          <a:xfrm>
            <a:off x="7631529" y="128476"/>
            <a:ext cx="1403406" cy="813717"/>
            <a:chOff x="0" y="0"/>
            <a:chExt cx="1403405" cy="813716"/>
          </a:xfrm>
        </p:grpSpPr>
        <p:pic>
          <p:nvPicPr>
            <p:cNvPr id="122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52" y="0"/>
              <a:ext cx="961539" cy="5698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3" name="Rectangle 8"/>
            <p:cNvSpPr txBox="1"/>
            <p:nvPr/>
          </p:nvSpPr>
          <p:spPr>
            <a:xfrm>
              <a:off x="0" y="569876"/>
              <a:ext cx="140340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BDBDBD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HARTLEY LAB</a:t>
              </a:r>
            </a:p>
          </p:txBody>
        </p:sp>
      </p:grpSp>
      <p:pic>
        <p:nvPicPr>
          <p:cNvPr id="12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75422" y="4445148"/>
            <a:ext cx="487211" cy="569877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Google Shape;71;gb80e2ae2f7_1_19"/>
          <p:cNvSpPr txBox="1"/>
          <p:nvPr/>
        </p:nvSpPr>
        <p:spPr>
          <a:xfrm>
            <a:off x="838199" y="477525"/>
            <a:ext cx="59733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Workshop  MODELING FLUX | Session 4 | Model comparison &amp; recoverability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728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70;gb80e2ae2f7_1_19"/>
          <p:cNvSpPr txBox="1"/>
          <p:nvPr>
            <p:ph type="ctrTitle"/>
          </p:nvPr>
        </p:nvSpPr>
        <p:spPr>
          <a:xfrm>
            <a:off x="892888" y="701531"/>
            <a:ext cx="6692922" cy="955501"/>
          </a:xfrm>
          <a:prstGeom prst="rect">
            <a:avLst/>
          </a:prstGeom>
        </p:spPr>
        <p:txBody>
          <a:bodyPr anchor="t"/>
          <a:lstStyle>
            <a:lvl1pPr algn="l">
              <a:defRPr b="1" sz="2500">
                <a:solidFill>
                  <a:srgbClr val="1FD0B3"/>
                </a:solidFill>
                <a:latin typeface="Volkhov"/>
                <a:ea typeface="Volkhov"/>
                <a:cs typeface="Volkhov"/>
                <a:sym typeface="Volkhov"/>
              </a:defRPr>
            </a:lvl1pPr>
          </a:lstStyle>
          <a:p>
            <a:pPr/>
            <a:r>
              <a:t>Parameter recovery</a:t>
            </a:r>
          </a:p>
        </p:txBody>
      </p:sp>
      <p:sp>
        <p:nvSpPr>
          <p:cNvPr id="129" name="Google Shape;73;gb80e2ae2f7_1_19"/>
          <p:cNvSpPr txBox="1"/>
          <p:nvPr/>
        </p:nvSpPr>
        <p:spPr>
          <a:xfrm>
            <a:off x="712432" y="1243748"/>
            <a:ext cx="8362756" cy="1426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133350">
              <a:lnSpc>
                <a:spcPct val="115000"/>
              </a:lnSpc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Example: </a:t>
            </a:r>
          </a:p>
          <a:p>
            <a:pPr lvl="1" indent="228600">
              <a:lnSpc>
                <a:spcPct val="115000"/>
              </a:lnSpc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</a:p>
          <a:p>
            <a:pPr lvl="1" indent="228600">
              <a:lnSpc>
                <a:spcPct val="115000"/>
              </a:lnSpc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2-arm bandit task with binary outcomes (reward - no reward) </a:t>
            </a:r>
          </a:p>
          <a:p>
            <a:pPr lvl="1" indent="228600">
              <a:lnSpc>
                <a:spcPct val="115000"/>
              </a:lnSpc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Model with 1 learning rate (for chosen option) and softmax decision rule  </a:t>
            </a:r>
          </a:p>
        </p:txBody>
      </p:sp>
      <p:pic>
        <p:nvPicPr>
          <p:cNvPr id="13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3429" y="233197"/>
            <a:ext cx="1494846" cy="5172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3" name="Group 6"/>
          <p:cNvGrpSpPr/>
          <p:nvPr/>
        </p:nvGrpSpPr>
        <p:grpSpPr>
          <a:xfrm>
            <a:off x="7631528" y="128476"/>
            <a:ext cx="1403406" cy="813717"/>
            <a:chOff x="0" y="0"/>
            <a:chExt cx="1403405" cy="813716"/>
          </a:xfrm>
        </p:grpSpPr>
        <p:pic>
          <p:nvPicPr>
            <p:cNvPr id="131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52" y="0"/>
              <a:ext cx="961539" cy="5698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2" name="Rectangle 8"/>
            <p:cNvSpPr txBox="1"/>
            <p:nvPr/>
          </p:nvSpPr>
          <p:spPr>
            <a:xfrm>
              <a:off x="0" y="569876"/>
              <a:ext cx="14034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BDBDBD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HARTLEY LAB</a:t>
              </a:r>
            </a:p>
          </p:txBody>
        </p:sp>
      </p:grpSp>
      <p:pic>
        <p:nvPicPr>
          <p:cNvPr id="13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75422" y="4445148"/>
            <a:ext cx="487211" cy="569877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Google Shape;73;gb80e2ae2f7_1_19"/>
          <p:cNvSpPr txBox="1"/>
          <p:nvPr/>
        </p:nvSpPr>
        <p:spPr>
          <a:xfrm>
            <a:off x="912096" y="2799082"/>
            <a:ext cx="7620979" cy="1794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800">
                <a:solidFill>
                  <a:srgbClr val="1BD1B3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N = 30 subjects</a:t>
            </a:r>
          </a:p>
          <a:p>
            <a:pPr>
              <a:lnSpc>
                <a:spcPct val="115000"/>
              </a:lnSpc>
              <a:defRPr sz="1800">
                <a:solidFill>
                  <a:srgbClr val="1BD1B3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T = 100 trials, </a:t>
            </a:r>
            <a14:m>
              <m:oMath>
                <m:sSub>
                  <m:e>
                    <m:r>
                      <a:rPr xmlns:a="http://schemas.openxmlformats.org/drawingml/2006/main" sz="215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215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215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215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xmlns:a="http://schemas.openxmlformats.org/drawingml/2006/main" sz="215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215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215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d</m:t>
                    </m:r>
                  </m:sub>
                </m:sSub>
                <m:r>
                  <a:rPr xmlns:a="http://schemas.openxmlformats.org/drawingml/2006/main" sz="215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15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0.8</m:t>
                </m:r>
              </m:oMath>
            </a14:m>
            <a:r>
              <a:t>  </a:t>
            </a:r>
          </a:p>
          <a:p>
            <a:pPr>
              <a:lnSpc>
                <a:spcPct val="115000"/>
              </a:lnSpc>
              <a:defRPr sz="1800">
                <a:solidFill>
                  <a:srgbClr val="1BD1B3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Best fitted model group parameters: </a:t>
            </a:r>
          </a:p>
          <a:p>
            <a:pPr>
              <a:lnSpc>
                <a:spcPct val="115000"/>
              </a:lnSpc>
              <a:defRPr sz="1800">
                <a:solidFill>
                  <a:srgbClr val="1BD1B3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chosen learning rate </a:t>
            </a:r>
            <a14:m>
              <m:oMath>
                <m:sSub>
                  <m:e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α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220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20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0.5</m:t>
                </m:r>
              </m:oMath>
            </a14:m>
            <a:r>
              <a:t>, </a:t>
            </a:r>
          </a:p>
          <a:p>
            <a:pPr>
              <a:lnSpc>
                <a:spcPct val="115000"/>
              </a:lnSpc>
              <a:defRPr sz="1800">
                <a:solidFill>
                  <a:srgbClr val="1BD1B3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softmax temperature </a:t>
            </a:r>
            <a14:m>
              <m:oMath>
                <m:r>
                  <a:rPr xmlns:a="http://schemas.openxmlformats.org/drawingml/2006/main" sz="220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220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20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0.3</m:t>
                </m:r>
              </m:oMath>
            </a14:m>
            <a:r>
              <a:t> </a:t>
            </a:r>
          </a:p>
        </p:txBody>
      </p:sp>
      <p:sp>
        <p:nvSpPr>
          <p:cNvPr id="136" name="Google Shape;71;gb80e2ae2f7_1_19"/>
          <p:cNvSpPr txBox="1"/>
          <p:nvPr/>
        </p:nvSpPr>
        <p:spPr>
          <a:xfrm>
            <a:off x="838199" y="477525"/>
            <a:ext cx="59733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Workshop  MODELING FLUX | Session 4 | Model comparison &amp; recoverability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728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70;gb80e2ae2f7_1_19"/>
          <p:cNvSpPr txBox="1"/>
          <p:nvPr>
            <p:ph type="ctrTitle"/>
          </p:nvPr>
        </p:nvSpPr>
        <p:spPr>
          <a:xfrm>
            <a:off x="892888" y="701531"/>
            <a:ext cx="6692922" cy="955501"/>
          </a:xfrm>
          <a:prstGeom prst="rect">
            <a:avLst/>
          </a:prstGeom>
        </p:spPr>
        <p:txBody>
          <a:bodyPr anchor="t"/>
          <a:lstStyle>
            <a:lvl1pPr algn="l">
              <a:defRPr b="1" sz="2500">
                <a:solidFill>
                  <a:srgbClr val="1FD0B3"/>
                </a:solidFill>
                <a:latin typeface="Volkhov"/>
                <a:ea typeface="Volkhov"/>
                <a:cs typeface="Volkhov"/>
                <a:sym typeface="Volkhov"/>
              </a:defRPr>
            </a:lvl1pPr>
          </a:lstStyle>
          <a:p>
            <a:pPr/>
            <a:r>
              <a:t>Parameter recovery</a:t>
            </a:r>
          </a:p>
        </p:txBody>
      </p:sp>
      <p:pic>
        <p:nvPicPr>
          <p:cNvPr id="13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3429" y="233197"/>
            <a:ext cx="1494846" cy="5172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2" name="Group 6"/>
          <p:cNvGrpSpPr/>
          <p:nvPr/>
        </p:nvGrpSpPr>
        <p:grpSpPr>
          <a:xfrm>
            <a:off x="7631528" y="128476"/>
            <a:ext cx="1403406" cy="813717"/>
            <a:chOff x="0" y="0"/>
            <a:chExt cx="1403405" cy="813716"/>
          </a:xfrm>
        </p:grpSpPr>
        <p:pic>
          <p:nvPicPr>
            <p:cNvPr id="140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52" y="0"/>
              <a:ext cx="961539" cy="5698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1" name="Rectangle 8"/>
            <p:cNvSpPr txBox="1"/>
            <p:nvPr/>
          </p:nvSpPr>
          <p:spPr>
            <a:xfrm>
              <a:off x="0" y="569876"/>
              <a:ext cx="14034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BDBDBD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HARTLEY LAB</a:t>
              </a:r>
            </a:p>
          </p:txBody>
        </p:sp>
      </p:grpSp>
      <p:pic>
        <p:nvPicPr>
          <p:cNvPr id="14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75422" y="4445148"/>
            <a:ext cx="487211" cy="569877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73;gb80e2ae2f7_1_19"/>
          <p:cNvSpPr txBox="1"/>
          <p:nvPr/>
        </p:nvSpPr>
        <p:spPr>
          <a:xfrm>
            <a:off x="905475" y="1213893"/>
            <a:ext cx="7620979" cy="810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800">
                <a:solidFill>
                  <a:srgbClr val="1BD1B3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For softmax temperature </a:t>
            </a:r>
            <a14:m>
              <m:oMath>
                <m:r>
                  <a:rPr xmlns:a="http://schemas.openxmlformats.org/drawingml/2006/main" sz="215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</a:t>
            </a:r>
          </a:p>
          <a:p>
            <a:pPr>
              <a:lnSpc>
                <a:spcPct val="115000"/>
              </a:lnSpc>
              <a:defRPr sz="1800">
                <a:solidFill>
                  <a:srgbClr val="1BD1B3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Simulate  </a:t>
            </a:r>
            <a14:m>
              <m:oMath>
                <m:r>
                  <a:rPr xmlns:a="http://schemas.openxmlformats.org/drawingml/2006/main" sz="215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215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∈</m:t>
                </m:r>
              </m:oMath>
            </a14:m>
            <a:r>
              <a:t> [0.1, 1]  and </a:t>
            </a:r>
            <a14:m>
              <m:oMath>
                <m:sSub>
                  <m:e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α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220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20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0.5</m:t>
                </m:r>
              </m:oMath>
            </a14:m>
            <a:r>
              <a:t> </a:t>
            </a:r>
          </a:p>
        </p:txBody>
      </p:sp>
      <p:sp>
        <p:nvSpPr>
          <p:cNvPr id="145" name="Google Shape;71;gb80e2ae2f7_1_19"/>
          <p:cNvSpPr txBox="1"/>
          <p:nvPr/>
        </p:nvSpPr>
        <p:spPr>
          <a:xfrm>
            <a:off x="838199" y="477525"/>
            <a:ext cx="59733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Workshop  MODELING FLUX | Session 4 | Model comparison &amp; recoverability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728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70;gb80e2ae2f7_1_19"/>
          <p:cNvSpPr txBox="1"/>
          <p:nvPr>
            <p:ph type="ctrTitle"/>
          </p:nvPr>
        </p:nvSpPr>
        <p:spPr>
          <a:xfrm>
            <a:off x="892888" y="701531"/>
            <a:ext cx="6692922" cy="955501"/>
          </a:xfrm>
          <a:prstGeom prst="rect">
            <a:avLst/>
          </a:prstGeom>
        </p:spPr>
        <p:txBody>
          <a:bodyPr anchor="t"/>
          <a:lstStyle>
            <a:lvl1pPr algn="l">
              <a:defRPr b="1" sz="2500">
                <a:solidFill>
                  <a:srgbClr val="1FD0B3"/>
                </a:solidFill>
                <a:latin typeface="Volkhov"/>
                <a:ea typeface="Volkhov"/>
                <a:cs typeface="Volkhov"/>
                <a:sym typeface="Volkhov"/>
              </a:defRPr>
            </a:lvl1pPr>
          </a:lstStyle>
          <a:p>
            <a:pPr/>
            <a:r>
              <a:t>Parameter recovery</a:t>
            </a:r>
          </a:p>
        </p:txBody>
      </p:sp>
      <p:pic>
        <p:nvPicPr>
          <p:cNvPr id="14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3429" y="233197"/>
            <a:ext cx="1494846" cy="5172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1" name="Group 6"/>
          <p:cNvGrpSpPr/>
          <p:nvPr/>
        </p:nvGrpSpPr>
        <p:grpSpPr>
          <a:xfrm>
            <a:off x="7631528" y="128476"/>
            <a:ext cx="1403406" cy="813717"/>
            <a:chOff x="0" y="0"/>
            <a:chExt cx="1403405" cy="813716"/>
          </a:xfrm>
        </p:grpSpPr>
        <p:pic>
          <p:nvPicPr>
            <p:cNvPr id="149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52" y="0"/>
              <a:ext cx="961539" cy="5698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0" name="Rectangle 8"/>
            <p:cNvSpPr txBox="1"/>
            <p:nvPr/>
          </p:nvSpPr>
          <p:spPr>
            <a:xfrm>
              <a:off x="0" y="569876"/>
              <a:ext cx="14034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BDBDBD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HARTLEY LAB</a:t>
              </a:r>
            </a:p>
          </p:txBody>
        </p:sp>
      </p:grpSp>
      <p:pic>
        <p:nvPicPr>
          <p:cNvPr id="15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75422" y="4445148"/>
            <a:ext cx="487211" cy="569877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Google Shape;73;gb80e2ae2f7_1_19"/>
          <p:cNvSpPr txBox="1"/>
          <p:nvPr/>
        </p:nvSpPr>
        <p:spPr>
          <a:xfrm>
            <a:off x="905475" y="1213893"/>
            <a:ext cx="7620979" cy="810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800">
                <a:solidFill>
                  <a:srgbClr val="1BD1B3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For softmax temperature </a:t>
            </a:r>
            <a14:m>
              <m:oMath>
                <m:r>
                  <a:rPr xmlns:a="http://schemas.openxmlformats.org/drawingml/2006/main" sz="215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</a:t>
            </a:r>
          </a:p>
          <a:p>
            <a:pPr>
              <a:lnSpc>
                <a:spcPct val="115000"/>
              </a:lnSpc>
              <a:defRPr sz="1800">
                <a:solidFill>
                  <a:srgbClr val="1BD1B3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Simulate  </a:t>
            </a:r>
            <a14:m>
              <m:oMath>
                <m:r>
                  <a:rPr xmlns:a="http://schemas.openxmlformats.org/drawingml/2006/main" sz="215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215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∈</m:t>
                </m:r>
              </m:oMath>
            </a14:m>
            <a:r>
              <a:t> [0.1, 1]  and </a:t>
            </a:r>
            <a14:m>
              <m:oMath>
                <m:sSub>
                  <m:e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α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220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20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0.5</m:t>
                </m:r>
              </m:oMath>
            </a14:m>
            <a:r>
              <a:t> </a:t>
            </a:r>
          </a:p>
        </p:txBody>
      </p:sp>
      <p:sp>
        <p:nvSpPr>
          <p:cNvPr id="154" name="Google Shape;71;gb80e2ae2f7_1_19"/>
          <p:cNvSpPr txBox="1"/>
          <p:nvPr/>
        </p:nvSpPr>
        <p:spPr>
          <a:xfrm>
            <a:off x="838199" y="477525"/>
            <a:ext cx="59733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Workshop  MODELING FLUX | Session 4 | Model comparison &amp; recoverability</a:t>
            </a:r>
          </a:p>
        </p:txBody>
      </p:sp>
      <p:pic>
        <p:nvPicPr>
          <p:cNvPr id="155" name="alpha0.5_100trials.png" descr="alpha0.5_100trials.png"/>
          <p:cNvPicPr>
            <a:picLocks noChangeAspect="1"/>
          </p:cNvPicPr>
          <p:nvPr/>
        </p:nvPicPr>
        <p:blipFill>
          <a:blip r:embed="rId5">
            <a:extLst/>
          </a:blip>
          <a:srcRect l="5498" t="15285" r="6681" b="11613"/>
          <a:stretch>
            <a:fillRect/>
          </a:stretch>
        </p:blipFill>
        <p:spPr>
          <a:xfrm>
            <a:off x="1610388" y="2035348"/>
            <a:ext cx="5804556" cy="28989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728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70;gb80e2ae2f7_1_19"/>
          <p:cNvSpPr txBox="1"/>
          <p:nvPr>
            <p:ph type="ctrTitle"/>
          </p:nvPr>
        </p:nvSpPr>
        <p:spPr>
          <a:xfrm>
            <a:off x="892888" y="701531"/>
            <a:ext cx="6692922" cy="955501"/>
          </a:xfrm>
          <a:prstGeom prst="rect">
            <a:avLst/>
          </a:prstGeom>
        </p:spPr>
        <p:txBody>
          <a:bodyPr anchor="t"/>
          <a:lstStyle>
            <a:lvl1pPr algn="l">
              <a:defRPr b="1" sz="2500">
                <a:solidFill>
                  <a:srgbClr val="1FD0B3"/>
                </a:solidFill>
                <a:latin typeface="Volkhov"/>
                <a:ea typeface="Volkhov"/>
                <a:cs typeface="Volkhov"/>
                <a:sym typeface="Volkhov"/>
              </a:defRPr>
            </a:lvl1pPr>
          </a:lstStyle>
          <a:p>
            <a:pPr/>
            <a:r>
              <a:t>Parameter recovery</a:t>
            </a:r>
          </a:p>
        </p:txBody>
      </p:sp>
      <p:pic>
        <p:nvPicPr>
          <p:cNvPr id="15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3429" y="233197"/>
            <a:ext cx="1494846" cy="5172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1" name="Group 6"/>
          <p:cNvGrpSpPr/>
          <p:nvPr/>
        </p:nvGrpSpPr>
        <p:grpSpPr>
          <a:xfrm>
            <a:off x="7631528" y="128476"/>
            <a:ext cx="1403406" cy="813717"/>
            <a:chOff x="0" y="0"/>
            <a:chExt cx="1403405" cy="813716"/>
          </a:xfrm>
        </p:grpSpPr>
        <p:pic>
          <p:nvPicPr>
            <p:cNvPr id="159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52" y="0"/>
              <a:ext cx="961539" cy="5698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0" name="Rectangle 8"/>
            <p:cNvSpPr txBox="1"/>
            <p:nvPr/>
          </p:nvSpPr>
          <p:spPr>
            <a:xfrm>
              <a:off x="0" y="569876"/>
              <a:ext cx="14034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BDBDBD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HARTLEY LAB</a:t>
              </a:r>
            </a:p>
          </p:txBody>
        </p:sp>
      </p:grpSp>
      <p:pic>
        <p:nvPicPr>
          <p:cNvPr id="16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75422" y="4445148"/>
            <a:ext cx="487211" cy="569877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Google Shape;73;gb80e2ae2f7_1_19"/>
          <p:cNvSpPr txBox="1"/>
          <p:nvPr/>
        </p:nvSpPr>
        <p:spPr>
          <a:xfrm>
            <a:off x="905475" y="1213893"/>
            <a:ext cx="7620979" cy="810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800">
                <a:solidFill>
                  <a:srgbClr val="1BD1B3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For softmax temperature </a:t>
            </a:r>
            <a14:m>
              <m:oMath>
                <m:r>
                  <a:rPr xmlns:a="http://schemas.openxmlformats.org/drawingml/2006/main" sz="215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</a:t>
            </a:r>
          </a:p>
          <a:p>
            <a:pPr>
              <a:lnSpc>
                <a:spcPct val="115000"/>
              </a:lnSpc>
              <a:defRPr sz="1800">
                <a:solidFill>
                  <a:srgbClr val="1BD1B3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Simulate  </a:t>
            </a:r>
            <a14:m>
              <m:oMath>
                <m:r>
                  <a:rPr xmlns:a="http://schemas.openxmlformats.org/drawingml/2006/main" sz="215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215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∈</m:t>
                </m:r>
              </m:oMath>
            </a14:m>
            <a:r>
              <a:t> [0.1, 1]  and </a:t>
            </a:r>
            <a14:m>
              <m:oMath>
                <m:sSub>
                  <m:e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α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220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20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0.5</m:t>
                </m:r>
              </m:oMath>
            </a14:m>
            <a:r>
              <a:t> </a:t>
            </a:r>
          </a:p>
        </p:txBody>
      </p:sp>
      <p:sp>
        <p:nvSpPr>
          <p:cNvPr id="164" name="Google Shape;71;gb80e2ae2f7_1_19"/>
          <p:cNvSpPr txBox="1"/>
          <p:nvPr/>
        </p:nvSpPr>
        <p:spPr>
          <a:xfrm>
            <a:off x="838199" y="477525"/>
            <a:ext cx="59733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Workshop  MODELING FLUX | Session 4 | Model comparison &amp; recoverability</a:t>
            </a:r>
          </a:p>
        </p:txBody>
      </p:sp>
      <p:pic>
        <p:nvPicPr>
          <p:cNvPr id="165" name="alpha0.5_100trials.png" descr="alpha0.5_100trials.png"/>
          <p:cNvPicPr>
            <a:picLocks noChangeAspect="1"/>
          </p:cNvPicPr>
          <p:nvPr/>
        </p:nvPicPr>
        <p:blipFill>
          <a:blip r:embed="rId5">
            <a:extLst/>
          </a:blip>
          <a:srcRect l="5498" t="15285" r="6681" b="11613"/>
          <a:stretch>
            <a:fillRect/>
          </a:stretch>
        </p:blipFill>
        <p:spPr>
          <a:xfrm>
            <a:off x="1610388" y="2035348"/>
            <a:ext cx="5804556" cy="28989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Oval Oval" descr="Oval Oval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005255" y="2375159"/>
            <a:ext cx="1128766" cy="1371601"/>
          </a:xfrm>
          <a:prstGeom prst="rect">
            <a:avLst/>
          </a:prstGeom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</p:pic>
      <p:pic>
        <p:nvPicPr>
          <p:cNvPr id="167" name="Oval Oval" descr="Oval Oval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198399" y="2924626"/>
            <a:ext cx="1276417" cy="839117"/>
          </a:xfrm>
          <a:prstGeom prst="rect">
            <a:avLst/>
          </a:prstGeom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728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70;gb80e2ae2f7_1_19"/>
          <p:cNvSpPr txBox="1"/>
          <p:nvPr>
            <p:ph type="ctrTitle"/>
          </p:nvPr>
        </p:nvSpPr>
        <p:spPr>
          <a:xfrm>
            <a:off x="892888" y="701531"/>
            <a:ext cx="6692922" cy="955501"/>
          </a:xfrm>
          <a:prstGeom prst="rect">
            <a:avLst/>
          </a:prstGeom>
        </p:spPr>
        <p:txBody>
          <a:bodyPr anchor="t"/>
          <a:lstStyle>
            <a:lvl1pPr algn="l">
              <a:defRPr b="1" sz="2500">
                <a:solidFill>
                  <a:srgbClr val="1FD0B3"/>
                </a:solidFill>
                <a:latin typeface="Volkhov"/>
                <a:ea typeface="Volkhov"/>
                <a:cs typeface="Volkhov"/>
                <a:sym typeface="Volkhov"/>
              </a:defRPr>
            </a:lvl1pPr>
          </a:lstStyle>
          <a:p>
            <a:pPr/>
            <a:r>
              <a:t>Parameter recovery</a:t>
            </a:r>
          </a:p>
        </p:txBody>
      </p:sp>
      <p:pic>
        <p:nvPicPr>
          <p:cNvPr id="17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3429" y="233197"/>
            <a:ext cx="1494846" cy="5172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3" name="Group 6"/>
          <p:cNvGrpSpPr/>
          <p:nvPr/>
        </p:nvGrpSpPr>
        <p:grpSpPr>
          <a:xfrm>
            <a:off x="7631528" y="128476"/>
            <a:ext cx="1403406" cy="813717"/>
            <a:chOff x="0" y="0"/>
            <a:chExt cx="1403405" cy="813716"/>
          </a:xfrm>
        </p:grpSpPr>
        <p:pic>
          <p:nvPicPr>
            <p:cNvPr id="171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52" y="0"/>
              <a:ext cx="961539" cy="5698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2" name="Rectangle 8"/>
            <p:cNvSpPr txBox="1"/>
            <p:nvPr/>
          </p:nvSpPr>
          <p:spPr>
            <a:xfrm>
              <a:off x="0" y="569876"/>
              <a:ext cx="14034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BDBDBD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HARTLEY LAB</a:t>
              </a:r>
            </a:p>
          </p:txBody>
        </p:sp>
      </p:grpSp>
      <p:pic>
        <p:nvPicPr>
          <p:cNvPr id="17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75422" y="4445148"/>
            <a:ext cx="487211" cy="569877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Google Shape;73;gb80e2ae2f7_1_19"/>
          <p:cNvSpPr txBox="1"/>
          <p:nvPr/>
        </p:nvSpPr>
        <p:spPr>
          <a:xfrm>
            <a:off x="905475" y="1213893"/>
            <a:ext cx="7620979" cy="810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800">
                <a:solidFill>
                  <a:srgbClr val="1BD1B3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For softmax temperature </a:t>
            </a:r>
            <a14:m>
              <m:oMath>
                <m:r>
                  <a:rPr xmlns:a="http://schemas.openxmlformats.org/drawingml/2006/main" sz="215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</a:t>
            </a:r>
          </a:p>
          <a:p>
            <a:pPr>
              <a:lnSpc>
                <a:spcPct val="115000"/>
              </a:lnSpc>
              <a:defRPr sz="1800">
                <a:solidFill>
                  <a:srgbClr val="1BD1B3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Simulate  </a:t>
            </a:r>
            <a14:m>
              <m:oMath>
                <m:r>
                  <a:rPr xmlns:a="http://schemas.openxmlformats.org/drawingml/2006/main" sz="215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215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∈</m:t>
                </m:r>
              </m:oMath>
            </a14:m>
            <a:r>
              <a:t> [0.1, 1]  and </a:t>
            </a:r>
            <a14:m>
              <m:oMath>
                <m:sSub>
                  <m:e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α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220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20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0.5</m:t>
                </m:r>
              </m:oMath>
            </a14:m>
            <a:r>
              <a:t> </a:t>
            </a:r>
          </a:p>
        </p:txBody>
      </p:sp>
      <p:sp>
        <p:nvSpPr>
          <p:cNvPr id="176" name="Google Shape;71;gb80e2ae2f7_1_19"/>
          <p:cNvSpPr txBox="1"/>
          <p:nvPr/>
        </p:nvSpPr>
        <p:spPr>
          <a:xfrm>
            <a:off x="838199" y="477525"/>
            <a:ext cx="59733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Workshop  MODELING FLUX | Session 4 | Model comparison &amp; recoverability</a:t>
            </a:r>
          </a:p>
        </p:txBody>
      </p:sp>
      <p:sp>
        <p:nvSpPr>
          <p:cNvPr id="177" name="Google Shape;73;gb80e2ae2f7_1_19"/>
          <p:cNvSpPr txBox="1"/>
          <p:nvPr/>
        </p:nvSpPr>
        <p:spPr>
          <a:xfrm>
            <a:off x="845505" y="2170883"/>
            <a:ext cx="8157638" cy="79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23850">
              <a:lnSpc>
                <a:spcPct val="115000"/>
              </a:lnSpc>
              <a:buClr>
                <a:srgbClr val="1FD0B3"/>
              </a:buClr>
              <a:buSzPts val="1800"/>
              <a:buFont typeface="Helvetica"/>
              <a:buChar char="➔"/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Recovery shows problem with high values of the softmax inverse temperature: </a:t>
            </a:r>
            <a14:m>
              <m:oMath>
                <m:r>
                  <a:rPr xmlns:a="http://schemas.openxmlformats.org/drawingml/2006/main" sz="2500" i="1">
                    <a:solidFill>
                      <a:srgbClr val="B0FEF1"/>
                    </a:solidFill>
                    <a:latin typeface="Cambria Math" panose="02040503050406030204" pitchFamily="18" charset="0"/>
                  </a:rPr>
                  <m:t>↑</m:t>
                </m:r>
                <m:r>
                  <a:rPr xmlns:a="http://schemas.openxmlformats.org/drawingml/2006/main" sz="2500" i="1">
                    <a:solidFill>
                      <a:srgbClr val="B0FEF1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2500" i="1">
                    <a:solidFill>
                      <a:srgbClr val="B0FEF1"/>
                    </a:solidFill>
                    <a:latin typeface="Cambria Math" panose="02040503050406030204" pitchFamily="18" charset="0"/>
                  </a:rPr>
                  <m:t>→</m:t>
                </m:r>
              </m:oMath>
            </a14:m>
            <a:r>
              <a:t>more exploration </a:t>
            </a:r>
            <a14:m>
              <m:oMath>
                <m:r>
                  <a:rPr xmlns:a="http://schemas.openxmlformats.org/drawingml/2006/main" sz="2600" i="1">
                    <a:solidFill>
                      <a:srgbClr val="B0FEF1"/>
                    </a:solidFill>
                    <a:latin typeface="Cambria Math" panose="02040503050406030204" pitchFamily="18" charset="0"/>
                  </a:rPr>
                  <m:t>→</m:t>
                </m:r>
              </m:oMath>
            </a14:m>
            <a:r>
              <a:t> less stable estimates   </a:t>
            </a:r>
          </a:p>
        </p:txBody>
      </p:sp>
      <p:sp>
        <p:nvSpPr>
          <p:cNvPr id="178" name="Google Shape;73;gb80e2ae2f7_1_19"/>
          <p:cNvSpPr txBox="1"/>
          <p:nvPr/>
        </p:nvSpPr>
        <p:spPr>
          <a:xfrm>
            <a:off x="845505" y="2894038"/>
            <a:ext cx="6951300" cy="46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23850">
              <a:lnSpc>
                <a:spcPct val="115000"/>
              </a:lnSpc>
              <a:buClr>
                <a:srgbClr val="1FD0B3"/>
              </a:buClr>
              <a:buSzPts val="1800"/>
              <a:buFont typeface="Helvetica"/>
              <a:buChar char="➔"/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lvl1pPr>
          </a:lstStyle>
          <a:p>
            <a:pPr/>
            <a:r>
              <a:t>True values for both parameters might be overestimated</a:t>
            </a:r>
          </a:p>
        </p:txBody>
      </p:sp>
      <p:sp>
        <p:nvSpPr>
          <p:cNvPr id="179" name="Google Shape;73;gb80e2ae2f7_1_19"/>
          <p:cNvSpPr txBox="1"/>
          <p:nvPr/>
        </p:nvSpPr>
        <p:spPr>
          <a:xfrm>
            <a:off x="845505" y="3468295"/>
            <a:ext cx="6951300" cy="475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23850">
              <a:lnSpc>
                <a:spcPct val="115000"/>
              </a:lnSpc>
              <a:buClr>
                <a:srgbClr val="1FD0B3"/>
              </a:buClr>
              <a:buSzPts val="1800"/>
              <a:buFont typeface="Helvetica"/>
              <a:buChar char="➔"/>
              <a:defRPr b="1" sz="1800">
                <a:solidFill>
                  <a:srgbClr val="B0FEF1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Try: increase the number of trials: </a:t>
            </a:r>
            <a14:m>
              <m:oMath>
                <m:r>
                  <a:rPr xmlns:a="http://schemas.openxmlformats.org/drawingml/2006/main" sz="2300" i="1">
                    <a:solidFill>
                      <a:srgbClr val="B0FEF1"/>
                    </a:solidFill>
                    <a:latin typeface="Cambria Math" panose="02040503050406030204" pitchFamily="18" charset="0"/>
                  </a:rPr>
                  <m:t>100</m:t>
                </m:r>
                <m:r>
                  <a:rPr xmlns:a="http://schemas.openxmlformats.org/drawingml/2006/main" sz="2300" i="1">
                    <a:solidFill>
                      <a:srgbClr val="B0FEF1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2300" i="1">
                    <a:solidFill>
                      <a:srgbClr val="B0FEF1"/>
                    </a:solidFill>
                    <a:latin typeface="Cambria Math" panose="02040503050406030204" pitchFamily="18" charset="0"/>
                  </a:rPr>
                  <m:t>300</m:t>
                </m:r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728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70;gb80e2ae2f7_1_19"/>
          <p:cNvSpPr txBox="1"/>
          <p:nvPr>
            <p:ph type="ctrTitle"/>
          </p:nvPr>
        </p:nvSpPr>
        <p:spPr>
          <a:xfrm>
            <a:off x="892888" y="701531"/>
            <a:ext cx="6692922" cy="955501"/>
          </a:xfrm>
          <a:prstGeom prst="rect">
            <a:avLst/>
          </a:prstGeom>
        </p:spPr>
        <p:txBody>
          <a:bodyPr anchor="t"/>
          <a:lstStyle>
            <a:lvl1pPr algn="l">
              <a:defRPr b="1" sz="2500">
                <a:solidFill>
                  <a:srgbClr val="1FD0B3"/>
                </a:solidFill>
                <a:latin typeface="Volkhov"/>
                <a:ea typeface="Volkhov"/>
                <a:cs typeface="Volkhov"/>
                <a:sym typeface="Volkhov"/>
              </a:defRPr>
            </a:lvl1pPr>
          </a:lstStyle>
          <a:p>
            <a:pPr/>
            <a:r>
              <a:t>Parameter recovery</a:t>
            </a:r>
          </a:p>
        </p:txBody>
      </p:sp>
      <p:pic>
        <p:nvPicPr>
          <p:cNvPr id="18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3429" y="233197"/>
            <a:ext cx="1494846" cy="5172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5" name="Group 6"/>
          <p:cNvGrpSpPr/>
          <p:nvPr/>
        </p:nvGrpSpPr>
        <p:grpSpPr>
          <a:xfrm>
            <a:off x="7631528" y="128476"/>
            <a:ext cx="1403406" cy="813717"/>
            <a:chOff x="0" y="0"/>
            <a:chExt cx="1403405" cy="813716"/>
          </a:xfrm>
        </p:grpSpPr>
        <p:pic>
          <p:nvPicPr>
            <p:cNvPr id="183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352" y="0"/>
              <a:ext cx="961539" cy="5698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Rectangle 8"/>
            <p:cNvSpPr txBox="1"/>
            <p:nvPr/>
          </p:nvSpPr>
          <p:spPr>
            <a:xfrm>
              <a:off x="0" y="569876"/>
              <a:ext cx="14034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BDBDBD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HARTLEY LAB</a:t>
              </a:r>
            </a:p>
          </p:txBody>
        </p:sp>
      </p:grpSp>
      <p:pic>
        <p:nvPicPr>
          <p:cNvPr id="18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75422" y="4445148"/>
            <a:ext cx="487211" cy="569877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Google Shape;73;gb80e2ae2f7_1_19"/>
          <p:cNvSpPr txBox="1"/>
          <p:nvPr/>
        </p:nvSpPr>
        <p:spPr>
          <a:xfrm>
            <a:off x="905475" y="1213893"/>
            <a:ext cx="7620979" cy="810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800">
                <a:solidFill>
                  <a:srgbClr val="1BD1B3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For softmax temperature </a:t>
            </a:r>
            <a14:m>
              <m:oMath>
                <m:r>
                  <a:rPr xmlns:a="http://schemas.openxmlformats.org/drawingml/2006/main" sz="215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</a:t>
            </a:r>
          </a:p>
          <a:p>
            <a:pPr>
              <a:lnSpc>
                <a:spcPct val="115000"/>
              </a:lnSpc>
              <a:defRPr sz="1800">
                <a:solidFill>
                  <a:srgbClr val="1BD1B3"/>
                </a:solidFill>
                <a:latin typeface="Volkhov"/>
                <a:ea typeface="Volkhov"/>
                <a:cs typeface="Volkhov"/>
                <a:sym typeface="Volkhov"/>
              </a:defRPr>
            </a:pPr>
            <a:r>
              <a:t>Simulate  </a:t>
            </a:r>
            <a14:m>
              <m:oMath>
                <m:r>
                  <a:rPr xmlns:a="http://schemas.openxmlformats.org/drawingml/2006/main" sz="215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215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∈</m:t>
                </m:r>
              </m:oMath>
            </a14:m>
            <a:r>
              <a:t> [0.1, 1]  and </a:t>
            </a:r>
            <a14:m>
              <m:oMath>
                <m:sSub>
                  <m:e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α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2200" i="1">
                        <a:solidFill>
                          <a:srgbClr val="1BD1B3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220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200" i="1">
                    <a:solidFill>
                      <a:srgbClr val="1BD1B3"/>
                    </a:solidFill>
                    <a:latin typeface="Cambria Math" panose="02040503050406030204" pitchFamily="18" charset="0"/>
                  </a:rPr>
                  <m:t>0.5</m:t>
                </m:r>
              </m:oMath>
            </a14:m>
            <a:r>
              <a:t> </a:t>
            </a:r>
          </a:p>
        </p:txBody>
      </p:sp>
      <p:sp>
        <p:nvSpPr>
          <p:cNvPr id="188" name="Google Shape;71;gb80e2ae2f7_1_19"/>
          <p:cNvSpPr txBox="1"/>
          <p:nvPr/>
        </p:nvSpPr>
        <p:spPr>
          <a:xfrm>
            <a:off x="838199" y="477525"/>
            <a:ext cx="5973302" cy="3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>
                <a:solidFill>
                  <a:srgbClr val="B0FEF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/>
            <a:r>
              <a:t>Workshop  MODELING FLUX | Session 4 | Model comparison &amp; recoverability</a:t>
            </a:r>
          </a:p>
        </p:txBody>
      </p:sp>
      <p:pic>
        <p:nvPicPr>
          <p:cNvPr id="189" name="alpha0.5_300trials.png" descr="alpha0.5_300trials.png"/>
          <p:cNvPicPr>
            <a:picLocks noChangeAspect="1"/>
          </p:cNvPicPr>
          <p:nvPr/>
        </p:nvPicPr>
        <p:blipFill>
          <a:blip r:embed="rId5">
            <a:extLst/>
          </a:blip>
          <a:srcRect l="5402" t="15370" r="7205" b="11966"/>
          <a:stretch>
            <a:fillRect/>
          </a:stretch>
        </p:blipFill>
        <p:spPr>
          <a:xfrm>
            <a:off x="1857273" y="2056990"/>
            <a:ext cx="5717368" cy="2852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