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51"/>
  </p:notesMasterIdLst>
  <p:sldIdLst>
    <p:sldId id="297" r:id="rId2"/>
    <p:sldId id="308" r:id="rId3"/>
    <p:sldId id="309" r:id="rId4"/>
    <p:sldId id="282" r:id="rId5"/>
    <p:sldId id="283" r:id="rId6"/>
    <p:sldId id="284" r:id="rId7"/>
    <p:sldId id="285" r:id="rId8"/>
    <p:sldId id="286" r:id="rId9"/>
    <p:sldId id="287" r:id="rId10"/>
    <p:sldId id="288" r:id="rId11"/>
    <p:sldId id="289" r:id="rId12"/>
    <p:sldId id="258" r:id="rId13"/>
    <p:sldId id="260" r:id="rId14"/>
    <p:sldId id="300" r:id="rId15"/>
    <p:sldId id="301" r:id="rId16"/>
    <p:sldId id="302" r:id="rId17"/>
    <p:sldId id="261" r:id="rId18"/>
    <p:sldId id="262" r:id="rId19"/>
    <p:sldId id="264" r:id="rId20"/>
    <p:sldId id="265" r:id="rId21"/>
    <p:sldId id="311" r:id="rId22"/>
    <p:sldId id="266" r:id="rId23"/>
    <p:sldId id="277" r:id="rId24"/>
    <p:sldId id="278" r:id="rId25"/>
    <p:sldId id="267" r:id="rId26"/>
    <p:sldId id="271" r:id="rId27"/>
    <p:sldId id="272" r:id="rId28"/>
    <p:sldId id="268" r:id="rId29"/>
    <p:sldId id="270" r:id="rId30"/>
    <p:sldId id="304" r:id="rId31"/>
    <p:sldId id="305" r:id="rId32"/>
    <p:sldId id="306" r:id="rId33"/>
    <p:sldId id="303" r:id="rId34"/>
    <p:sldId id="307" r:id="rId35"/>
    <p:sldId id="273" r:id="rId36"/>
    <p:sldId id="310" r:id="rId37"/>
    <p:sldId id="274" r:id="rId38"/>
    <p:sldId id="275" r:id="rId39"/>
    <p:sldId id="276" r:id="rId40"/>
    <p:sldId id="279" r:id="rId41"/>
    <p:sldId id="290" r:id="rId42"/>
    <p:sldId id="291" r:id="rId43"/>
    <p:sldId id="292" r:id="rId44"/>
    <p:sldId id="293" r:id="rId45"/>
    <p:sldId id="294" r:id="rId46"/>
    <p:sldId id="295" r:id="rId47"/>
    <p:sldId id="296" r:id="rId48"/>
    <p:sldId id="298" r:id="rId49"/>
    <p:sldId id="299" r:id="rId50"/>
  </p:sldIdLst>
  <p:sldSz cx="9144000" cy="5143500" type="screen16x9"/>
  <p:notesSz cx="6858000" cy="9144000"/>
  <p:embeddedFontLst>
    <p:embeddedFont>
      <p:font typeface="Cambria Math" panose="02040503050406030204" pitchFamily="18" charset="0"/>
      <p:regular r:id="rId52"/>
    </p:embeddedFont>
    <p:embeddedFont>
      <p:font typeface="Roboto Mono" panose="02000000000000000000" pitchFamily="2" charset="0"/>
      <p:regular r:id="rId53"/>
      <p:bold r:id="rId54"/>
      <p:italic r:id="rId55"/>
      <p:boldItalic r:id="rId56"/>
    </p:embeddedFont>
    <p:embeddedFont>
      <p:font typeface="Volkhov" panose="02000503000000020004"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9">
          <p15:clr>
            <a:srgbClr val="A4A3A4"/>
          </p15:clr>
        </p15:guide>
        <p15:guide id="2" pos="2880">
          <p15:clr>
            <a:srgbClr val="A4A3A4"/>
          </p15:clr>
        </p15:guide>
        <p15:guide id="3" pos="576">
          <p15:clr>
            <a:srgbClr val="9AA0A6"/>
          </p15:clr>
        </p15:guide>
        <p15:guide id="4" pos="5184">
          <p15:clr>
            <a:srgbClr val="9AA0A6"/>
          </p15:clr>
        </p15:guide>
        <p15:guide id="5" orient="horz" pos="1716">
          <p15:clr>
            <a:srgbClr val="9AA0A6"/>
          </p15:clr>
        </p15:guide>
        <p15:guide id="6" orient="horz" pos="2771">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jVEutm0MKoGVkYy2aZ/YXLDTG8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D"/>
    <a:srgbClr val="DAEAF6"/>
    <a:srgbClr val="1BD1B3"/>
    <a:srgbClr val="AFF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0"/>
    <p:restoredTop sz="95046"/>
  </p:normalViewPr>
  <p:slideViewPr>
    <p:cSldViewPr snapToGrid="0">
      <p:cViewPr varScale="1">
        <p:scale>
          <a:sx n="89" d="100"/>
          <a:sy n="89" d="100"/>
        </p:scale>
        <p:origin x="184" y="920"/>
      </p:cViewPr>
      <p:guideLst>
        <p:guide orient="horz" pos="469"/>
        <p:guide pos="2880"/>
        <p:guide pos="576"/>
        <p:guide pos="5184"/>
        <p:guide orient="horz" pos="1716"/>
        <p:guide orient="horz" pos="27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4838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657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8364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004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3798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3607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4737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8530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829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518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1452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8220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226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5257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0554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32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6109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With three trials, if participants have two options on every trial, then there are actually only 8 possible patterns of behavior that we could observe. And so we’re never going to have much evidence in favor of any particular set of learning computations over any other possible computations. So we need to make sure that our model-fitting results can actually provide us with information about the algorithms participants may have used to make their choices.</a:t>
            </a:r>
            <a:endParaRPr dirty="0"/>
          </a:p>
        </p:txBody>
      </p:sp>
    </p:spTree>
    <p:extLst>
      <p:ext uri="{BB962C8B-B14F-4D97-AF65-F5344CB8AC3E}">
        <p14:creationId xmlns:p14="http://schemas.microsoft.com/office/powerpoint/2010/main" val="148251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6043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172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846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0056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366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5708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1474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5137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9022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308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20339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2927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8620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195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96639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6640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0161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25423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6277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0869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1860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5558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211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17458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88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4828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427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831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741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380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38200" y="1286438"/>
            <a:ext cx="7350760" cy="95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sz="4000" b="1" dirty="0">
                <a:solidFill>
                  <a:srgbClr val="1FD0B3"/>
                </a:solidFill>
                <a:latin typeface="Volkhov"/>
                <a:ea typeface="Volkhov"/>
                <a:cs typeface="Volkhov"/>
                <a:sym typeface="Volkhov"/>
              </a:rPr>
              <a:t>Model selection, comparison, and validation</a:t>
            </a:r>
            <a:endParaRPr sz="40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301CA878-1958-0047-B087-DFA8A29BE293}"/>
              </a:ext>
            </a:extLst>
          </p:cNvPr>
          <p:cNvSpPr txBox="1"/>
          <p:nvPr/>
        </p:nvSpPr>
        <p:spPr>
          <a:xfrm>
            <a:off x="838200" y="4268191"/>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Kate Nussenbaum | </a:t>
            </a:r>
            <a:r>
              <a:rPr lang="en" sz="1100" dirty="0" err="1">
                <a:solidFill>
                  <a:srgbClr val="B0FEF1"/>
                </a:solidFill>
                <a:latin typeface="Roboto Mono"/>
                <a:ea typeface="Roboto Mono"/>
                <a:cs typeface="Roboto Mono"/>
                <a:sym typeface="Roboto Mono"/>
              </a:rPr>
              <a:t>Vasilisa</a:t>
            </a:r>
            <a:r>
              <a:rPr lang="en" sz="1100" dirty="0">
                <a:solidFill>
                  <a:srgbClr val="B0FEF1"/>
                </a:solidFill>
                <a:latin typeface="Roboto Mono"/>
                <a:ea typeface="Roboto Mono"/>
                <a:cs typeface="Roboto Mono"/>
                <a:sym typeface="Roboto Mono"/>
              </a:rPr>
              <a:t> </a:t>
            </a:r>
            <a:r>
              <a:rPr lang="en" sz="1100" dirty="0" err="1">
                <a:solidFill>
                  <a:srgbClr val="B0FEF1"/>
                </a:solidFill>
                <a:latin typeface="Roboto Mono"/>
                <a:ea typeface="Roboto Mono"/>
                <a:cs typeface="Roboto Mono"/>
                <a:sym typeface="Roboto Mono"/>
              </a:rPr>
              <a:t>Skvortsova</a:t>
            </a:r>
            <a:r>
              <a:rPr lang="en" sz="1100" dirty="0">
                <a:solidFill>
                  <a:srgbClr val="B0FEF1"/>
                </a:solidFill>
                <a:latin typeface="Roboto Mono"/>
                <a:ea typeface="Roboto Mono"/>
                <a:cs typeface="Roboto Mono"/>
                <a:sym typeface="Roboto Mono"/>
              </a:rPr>
              <a:t> | Johanna </a:t>
            </a:r>
            <a:r>
              <a:rPr lang="en" sz="1100" dirty="0" err="1">
                <a:solidFill>
                  <a:srgbClr val="B0FEF1"/>
                </a:solidFill>
                <a:latin typeface="Roboto Mono"/>
                <a:ea typeface="Roboto Mono"/>
                <a:cs typeface="Roboto Mono"/>
                <a:sym typeface="Roboto Mono"/>
              </a:rPr>
              <a:t>Habicht</a:t>
            </a:r>
            <a:endParaRPr dirty="0">
              <a:solidFill>
                <a:srgbClr val="B0FEF1"/>
              </a:solidFill>
            </a:endParaRPr>
          </a:p>
        </p:txBody>
      </p:sp>
    </p:spTree>
    <p:extLst>
      <p:ext uri="{BB962C8B-B14F-4D97-AF65-F5344CB8AC3E}">
        <p14:creationId xmlns:p14="http://schemas.microsoft.com/office/powerpoint/2010/main" val="229904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3" name="alpha0.5_300trials.png" descr="alpha0.5_300trials.png">
            <a:extLst>
              <a:ext uri="{FF2B5EF4-FFF2-40B4-BE49-F238E27FC236}">
                <a16:creationId xmlns:a16="http://schemas.microsoft.com/office/drawing/2014/main" id="{199BBCA6-4D40-4748-A978-2980D9997A69}"/>
              </a:ext>
            </a:extLst>
          </p:cNvPr>
          <p:cNvPicPr>
            <a:picLocks noChangeAspect="1"/>
          </p:cNvPicPr>
          <p:nvPr/>
        </p:nvPicPr>
        <p:blipFill>
          <a:blip r:embed="rId8"/>
          <a:srcRect l="5402" t="15370" r="7205" b="11966"/>
          <a:stretch>
            <a:fillRect/>
          </a:stretch>
        </p:blipFill>
        <p:spPr>
          <a:xfrm>
            <a:off x="1857273" y="2140140"/>
            <a:ext cx="5550692" cy="2769100"/>
          </a:xfrm>
          <a:prstGeom prst="rect">
            <a:avLst/>
          </a:prstGeom>
          <a:ln w="12700">
            <a:miter lim="400000"/>
          </a:ln>
        </p:spPr>
      </p:pic>
    </p:spTree>
    <p:extLst>
      <p:ext uri="{BB962C8B-B14F-4D97-AF65-F5344CB8AC3E}">
        <p14:creationId xmlns:p14="http://schemas.microsoft.com/office/powerpoint/2010/main" val="15845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0;gb80e2ae2f7_1_19">
            <a:extLst>
              <a:ext uri="{FF2B5EF4-FFF2-40B4-BE49-F238E27FC236}">
                <a16:creationId xmlns:a16="http://schemas.microsoft.com/office/drawing/2014/main" id="{1B780880-C4BE-B04A-B080-A9390FAE37C5}"/>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What is “good” recoverability?</a:t>
            </a:r>
          </a:p>
        </p:txBody>
      </p:sp>
      <p:sp>
        <p:nvSpPr>
          <p:cNvPr id="16" name="Google Shape;73;gb80e2ae2f7_1_19">
            <a:extLst>
              <a:ext uri="{FF2B5EF4-FFF2-40B4-BE49-F238E27FC236}">
                <a16:creationId xmlns:a16="http://schemas.microsoft.com/office/drawing/2014/main" id="{C2A22BE1-45FB-8342-ABE4-DC6B6D77C5D8}"/>
              </a:ext>
            </a:extLst>
          </p:cNvPr>
          <p:cNvSpPr txBox="1"/>
          <p:nvPr/>
        </p:nvSpPr>
        <p:spPr>
          <a:xfrm>
            <a:off x="902340" y="1500672"/>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No hard rule or accepted values</a:t>
            </a:r>
          </a:p>
        </p:txBody>
      </p:sp>
      <p:sp>
        <p:nvSpPr>
          <p:cNvPr id="17" name="Google Shape;73;gb80e2ae2f7_1_19">
            <a:extLst>
              <a:ext uri="{FF2B5EF4-FFF2-40B4-BE49-F238E27FC236}">
                <a16:creationId xmlns:a16="http://schemas.microsoft.com/office/drawing/2014/main" id="{B7963065-4C2B-EB4C-AC23-A19812300353}"/>
              </a:ext>
            </a:extLst>
          </p:cNvPr>
          <p:cNvSpPr txBox="1"/>
          <p:nvPr/>
        </p:nvSpPr>
        <p:spPr>
          <a:xfrm>
            <a:off x="902340" y="2066455"/>
            <a:ext cx="7785921" cy="783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Experimental design and nature of the data: example laboratory well-controlled study vs. online experiment with much noisier data</a:t>
            </a:r>
          </a:p>
        </p:txBody>
      </p:sp>
      <p:sp>
        <p:nvSpPr>
          <p:cNvPr id="18" name="Google Shape;73;gb80e2ae2f7_1_19">
            <a:extLst>
              <a:ext uri="{FF2B5EF4-FFF2-40B4-BE49-F238E27FC236}">
                <a16:creationId xmlns:a16="http://schemas.microsoft.com/office/drawing/2014/main" id="{0941A9FC-CB5D-6B43-B238-618182853F74}"/>
              </a:ext>
            </a:extLst>
          </p:cNvPr>
          <p:cNvSpPr txBox="1"/>
          <p:nvPr/>
        </p:nvSpPr>
        <p:spPr>
          <a:xfrm>
            <a:off x="902340" y="3095349"/>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Simulations help setting a benchmark &amp; </a:t>
            </a:r>
            <a:r>
              <a:rPr dirty="0" err="1"/>
              <a:t>optimise</a:t>
            </a:r>
            <a:r>
              <a:rPr dirty="0"/>
              <a:t> the design </a:t>
            </a:r>
          </a:p>
        </p:txBody>
      </p:sp>
      <p:sp>
        <p:nvSpPr>
          <p:cNvPr id="19" name="Google Shape;73;gb80e2ae2f7_1_19">
            <a:extLst>
              <a:ext uri="{FF2B5EF4-FFF2-40B4-BE49-F238E27FC236}">
                <a16:creationId xmlns:a16="http://schemas.microsoft.com/office/drawing/2014/main" id="{0271D6BF-BE5C-5145-89D9-7DB011300905}"/>
              </a:ext>
            </a:extLst>
          </p:cNvPr>
          <p:cNvSpPr txBox="1"/>
          <p:nvPr/>
        </p:nvSpPr>
        <p:spPr>
          <a:xfrm>
            <a:off x="2003897" y="3601912"/>
            <a:ext cx="7785921" cy="783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number of trials </a:t>
            </a:r>
          </a:p>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parameter ranges </a:t>
            </a:r>
          </a:p>
        </p:txBody>
      </p:sp>
    </p:spTree>
    <p:extLst>
      <p:ext uri="{BB962C8B-B14F-4D97-AF65-F5344CB8AC3E}">
        <p14:creationId xmlns:p14="http://schemas.microsoft.com/office/powerpoint/2010/main" val="427777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 behavior?</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817777" y="1865874"/>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a:t>
            </a:r>
            <a:r>
              <a:rPr lang="en" sz="2500" b="1" dirty="0">
                <a:solidFill>
                  <a:srgbClr val="1BD1B3"/>
                </a:solidFill>
                <a:latin typeface="Volkhov"/>
                <a:ea typeface="Volkhov"/>
                <a:cs typeface="Volkhov"/>
                <a:sym typeface="Volkhov"/>
              </a:rPr>
              <a:t> behavior</a:t>
            </a:r>
            <a:r>
              <a:rPr lang="en" sz="2500" b="1" dirty="0">
                <a:solidFill>
                  <a:srgbClr val="1FD0B3"/>
                </a:solidFill>
                <a:latin typeface="Volkhov"/>
                <a:ea typeface="Volkhov"/>
                <a:cs typeface="Volkhov"/>
                <a:sym typeface="Volkhov"/>
              </a:rPr>
              <a:t>?</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817777" y="1865874"/>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task described earlier:</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3024288" y="3222845"/>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a:t>
            </a:r>
          </a:p>
        </p:txBody>
      </p:sp>
      <p:sp>
        <p:nvSpPr>
          <p:cNvPr id="11" name="Google Shape;73;gb80e2ae2f7_1_19">
            <a:extLst>
              <a:ext uri="{FF2B5EF4-FFF2-40B4-BE49-F238E27FC236}">
                <a16:creationId xmlns:a16="http://schemas.microsoft.com/office/drawing/2014/main" id="{FE3B5781-15AA-B94F-93B1-3909B296E77D}"/>
              </a:ext>
            </a:extLst>
          </p:cNvPr>
          <p:cNvSpPr txBox="1"/>
          <p:nvPr/>
        </p:nvSpPr>
        <p:spPr>
          <a:xfrm>
            <a:off x="3024288" y="3680563"/>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Two learning-rate model</a:t>
            </a:r>
          </a:p>
        </p:txBody>
      </p:sp>
      <p:sp>
        <p:nvSpPr>
          <p:cNvPr id="13" name="Google Shape;73;gb80e2ae2f7_1_19">
            <a:extLst>
              <a:ext uri="{FF2B5EF4-FFF2-40B4-BE49-F238E27FC236}">
                <a16:creationId xmlns:a16="http://schemas.microsoft.com/office/drawing/2014/main" id="{924A829B-52D0-1F4B-9E16-84A9A2D4119B}"/>
              </a:ext>
            </a:extLst>
          </p:cNvPr>
          <p:cNvSpPr txBox="1"/>
          <p:nvPr/>
        </p:nvSpPr>
        <p:spPr>
          <a:xfrm>
            <a:off x="3024288" y="4162791"/>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6852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838200" y="1146631"/>
            <a:ext cx="534523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a:t>
            </a: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1354500" y="1471743"/>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91997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838200" y="1146631"/>
            <a:ext cx="534523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a:t>
            </a: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1354500" y="1471743"/>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
        <p:nvSpPr>
          <p:cNvPr id="19" name="Google Shape;73;gb80e2ae2f7_1_19">
            <a:extLst>
              <a:ext uri="{FF2B5EF4-FFF2-40B4-BE49-F238E27FC236}">
                <a16:creationId xmlns:a16="http://schemas.microsoft.com/office/drawing/2014/main" id="{CFECC093-CE2A-214F-89BF-317D26F2A8A6}"/>
              </a:ext>
            </a:extLst>
          </p:cNvPr>
          <p:cNvSpPr txBox="1"/>
          <p:nvPr/>
        </p:nvSpPr>
        <p:spPr>
          <a:xfrm>
            <a:off x="783338" y="2234499"/>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a:t>
            </a:r>
          </a:p>
        </p:txBody>
      </p:sp>
      <p:sp>
        <p:nvSpPr>
          <p:cNvPr id="20" name="Google Shape;73;gb80e2ae2f7_1_19">
            <a:extLst>
              <a:ext uri="{FF2B5EF4-FFF2-40B4-BE49-F238E27FC236}">
                <a16:creationId xmlns:a16="http://schemas.microsoft.com/office/drawing/2014/main" id="{6C7D140A-D160-D742-BBBF-9960DDF35581}"/>
              </a:ext>
            </a:extLst>
          </p:cNvPr>
          <p:cNvSpPr txBox="1"/>
          <p:nvPr/>
        </p:nvSpPr>
        <p:spPr>
          <a:xfrm>
            <a:off x="1354500" y="2549291"/>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dirty="0">
              <a:solidFill>
                <a:srgbClr val="1FD0B3"/>
              </a:solidFill>
              <a:latin typeface="Volkhov"/>
              <a:ea typeface="Volkhov"/>
              <a:cs typeface="Volkhov"/>
              <a:sym typeface="Volkhov"/>
            </a:endParaRPr>
          </a:p>
        </p:txBody>
      </p:sp>
      <p:pic>
        <p:nvPicPr>
          <p:cNvPr id="21" name="decay_learningrate.png" descr="decay_learningrate.png">
            <a:extLst>
              <a:ext uri="{FF2B5EF4-FFF2-40B4-BE49-F238E27FC236}">
                <a16:creationId xmlns:a16="http://schemas.microsoft.com/office/drawing/2014/main" id="{C5C58F6B-F40E-EE44-BA6B-5F59FFDE26FD}"/>
              </a:ext>
            </a:extLst>
          </p:cNvPr>
          <p:cNvPicPr>
            <a:picLocks noChangeAspect="1"/>
          </p:cNvPicPr>
          <p:nvPr/>
        </p:nvPicPr>
        <p:blipFill>
          <a:blip r:embed="rId7"/>
          <a:stretch>
            <a:fillRect/>
          </a:stretch>
        </p:blipFill>
        <p:spPr>
          <a:xfrm>
            <a:off x="5352171" y="2260321"/>
            <a:ext cx="2945942" cy="2209457"/>
          </a:xfrm>
          <a:prstGeom prst="rect">
            <a:avLst/>
          </a:prstGeom>
          <a:ln w="12700">
            <a:miter lim="400000"/>
          </a:ln>
        </p:spPr>
      </p:pic>
    </p:spTree>
    <p:extLst>
      <p:ext uri="{BB962C8B-B14F-4D97-AF65-F5344CB8AC3E}">
        <p14:creationId xmlns:p14="http://schemas.microsoft.com/office/powerpoint/2010/main" val="149885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838200" y="1146631"/>
            <a:ext cx="534523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a:t>
            </a: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p:sp>
        <p:nvSpPr>
          <p:cNvPr id="13" name="Google Shape;73;gb80e2ae2f7_1_19">
            <a:extLst>
              <a:ext uri="{FF2B5EF4-FFF2-40B4-BE49-F238E27FC236}">
                <a16:creationId xmlns:a16="http://schemas.microsoft.com/office/drawing/2014/main" id="{924A829B-52D0-1F4B-9E16-84A9A2D4119B}"/>
              </a:ext>
            </a:extLst>
          </p:cNvPr>
          <p:cNvSpPr txBox="1"/>
          <p:nvPr/>
        </p:nvSpPr>
        <p:spPr>
          <a:xfrm>
            <a:off x="783338" y="3325174"/>
            <a:ext cx="669292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 – 0 parameters</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1354500" y="1471743"/>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
        <p:nvSpPr>
          <p:cNvPr id="18" name="Google Shape;73;gb80e2ae2f7_1_19">
            <a:extLst>
              <a:ext uri="{FF2B5EF4-FFF2-40B4-BE49-F238E27FC236}">
                <a16:creationId xmlns:a16="http://schemas.microsoft.com/office/drawing/2014/main" id="{89ABA338-22B7-B54D-9E6D-F150109151B3}"/>
              </a:ext>
            </a:extLst>
          </p:cNvPr>
          <p:cNvSpPr txBox="1"/>
          <p:nvPr/>
        </p:nvSpPr>
        <p:spPr>
          <a:xfrm>
            <a:off x="1299638" y="3641869"/>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No learning — random choice on every trial</a:t>
            </a:r>
            <a:endParaRPr lang="en-US" sz="1800" dirty="0">
              <a:solidFill>
                <a:srgbClr val="1FD0B3"/>
              </a:solidFill>
              <a:latin typeface="Volkhov"/>
              <a:ea typeface="Volkhov"/>
              <a:cs typeface="Volkhov"/>
              <a:sym typeface="Volkhov"/>
            </a:endParaRPr>
          </a:p>
        </p:txBody>
      </p:sp>
      <p:sp>
        <p:nvSpPr>
          <p:cNvPr id="19" name="Google Shape;73;gb80e2ae2f7_1_19">
            <a:extLst>
              <a:ext uri="{FF2B5EF4-FFF2-40B4-BE49-F238E27FC236}">
                <a16:creationId xmlns:a16="http://schemas.microsoft.com/office/drawing/2014/main" id="{CFECC093-CE2A-214F-89BF-317D26F2A8A6}"/>
              </a:ext>
            </a:extLst>
          </p:cNvPr>
          <p:cNvSpPr txBox="1"/>
          <p:nvPr/>
        </p:nvSpPr>
        <p:spPr>
          <a:xfrm>
            <a:off x="783338" y="2234499"/>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a:t>
            </a:r>
          </a:p>
        </p:txBody>
      </p:sp>
      <p:sp>
        <p:nvSpPr>
          <p:cNvPr id="20" name="Google Shape;73;gb80e2ae2f7_1_19">
            <a:extLst>
              <a:ext uri="{FF2B5EF4-FFF2-40B4-BE49-F238E27FC236}">
                <a16:creationId xmlns:a16="http://schemas.microsoft.com/office/drawing/2014/main" id="{6C7D140A-D160-D742-BBBF-9960DDF35581}"/>
              </a:ext>
            </a:extLst>
          </p:cNvPr>
          <p:cNvSpPr txBox="1"/>
          <p:nvPr/>
        </p:nvSpPr>
        <p:spPr>
          <a:xfrm>
            <a:off x="1354500" y="2549291"/>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362139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6C10D419-DB98-0C4C-A840-97589681FCB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73322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140282"/>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endParaRPr lang="en-US" sz="1800" i="1"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7D493EDC-80A2-4246-A947-95512DDDFD00}"/>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3580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777379"/>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18BCF551-5FA8-3540-BD1C-8069AFBC3D0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38671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54;p13">
            <a:extLst>
              <a:ext uri="{FF2B5EF4-FFF2-40B4-BE49-F238E27FC236}">
                <a16:creationId xmlns:a16="http://schemas.microsoft.com/office/drawing/2014/main" id="{04D407FB-0079-914E-BE69-455432B0F481}"/>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B0CC8ACC-9305-E943-A500-D696C8D2AE55}"/>
              </a:ext>
            </a:extLst>
          </p:cNvPr>
          <p:cNvSpPr/>
          <p:nvPr/>
        </p:nvSpPr>
        <p:spPr>
          <a:xfrm>
            <a:off x="1135875"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Task design</a:t>
            </a:r>
            <a:endParaRPr sz="900">
              <a:solidFill>
                <a:srgbClr val="1FD0B3"/>
              </a:solidFill>
            </a:endParaRPr>
          </a:p>
        </p:txBody>
      </p:sp>
      <p:sp>
        <p:nvSpPr>
          <p:cNvPr id="17" name="Google Shape;56;p13">
            <a:extLst>
              <a:ext uri="{FF2B5EF4-FFF2-40B4-BE49-F238E27FC236}">
                <a16:creationId xmlns:a16="http://schemas.microsoft.com/office/drawing/2014/main" id="{834D5952-5997-2B45-A358-7EFA9DA6656F}"/>
              </a:ext>
            </a:extLst>
          </p:cNvPr>
          <p:cNvSpPr/>
          <p:nvPr/>
        </p:nvSpPr>
        <p:spPr>
          <a:xfrm>
            <a:off x="2896274"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design</a:t>
            </a:r>
            <a:endParaRPr sz="900">
              <a:solidFill>
                <a:srgbClr val="1FD0B3"/>
              </a:solidFill>
            </a:endParaRPr>
          </a:p>
        </p:txBody>
      </p:sp>
      <p:cxnSp>
        <p:nvCxnSpPr>
          <p:cNvPr id="18" name="Google Shape;57;p13">
            <a:extLst>
              <a:ext uri="{FF2B5EF4-FFF2-40B4-BE49-F238E27FC236}">
                <a16:creationId xmlns:a16="http://schemas.microsoft.com/office/drawing/2014/main" id="{4FD24241-77BE-8F4B-A140-6C4EE3E395D3}"/>
              </a:ext>
            </a:extLst>
          </p:cNvPr>
          <p:cNvCxnSpPr/>
          <p:nvPr/>
        </p:nvCxnSpPr>
        <p:spPr>
          <a:xfrm rot="10800000" flipH="1">
            <a:off x="2039159" y="2042251"/>
            <a:ext cx="754920" cy="2700"/>
          </a:xfrm>
          <a:prstGeom prst="straightConnector1">
            <a:avLst/>
          </a:prstGeom>
          <a:noFill/>
          <a:ln w="38100" cap="flat" cmpd="sng">
            <a:solidFill>
              <a:srgbClr val="B0FEF1"/>
            </a:solidFill>
            <a:prstDash val="solid"/>
            <a:round/>
            <a:headEnd type="triangle" w="med" len="med"/>
            <a:tailEnd type="triangle" w="med" len="med"/>
          </a:ln>
        </p:spPr>
      </p:cxnSp>
      <p:sp>
        <p:nvSpPr>
          <p:cNvPr id="19" name="Google Shape;58;p13">
            <a:extLst>
              <a:ext uri="{FF2B5EF4-FFF2-40B4-BE49-F238E27FC236}">
                <a16:creationId xmlns:a16="http://schemas.microsoft.com/office/drawing/2014/main" id="{6BA44AA5-E99F-D34E-99AC-6803E76CE559}"/>
              </a:ext>
            </a:extLst>
          </p:cNvPr>
          <p:cNvSpPr/>
          <p:nvPr/>
        </p:nvSpPr>
        <p:spPr>
          <a:xfrm>
            <a:off x="5006303" y="1145603"/>
            <a:ext cx="3159540" cy="1458540"/>
          </a:xfrm>
          <a:prstGeom prst="rect">
            <a:avLst/>
          </a:prstGeom>
          <a:solidFill>
            <a:srgbClr val="073763"/>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b="1">
                <a:solidFill>
                  <a:srgbClr val="1FD0B3"/>
                </a:solidFill>
              </a:rPr>
              <a:t>2. Fit model(s) to data</a:t>
            </a:r>
            <a:endParaRPr sz="990" b="1">
              <a:solidFill>
                <a:srgbClr val="1FD0B3"/>
              </a:solidFill>
            </a:endParaRPr>
          </a:p>
        </p:txBody>
      </p:sp>
      <p:sp>
        <p:nvSpPr>
          <p:cNvPr id="20" name="Google Shape;59;p13">
            <a:extLst>
              <a:ext uri="{FF2B5EF4-FFF2-40B4-BE49-F238E27FC236}">
                <a16:creationId xmlns:a16="http://schemas.microsoft.com/office/drawing/2014/main" id="{8288B78A-BA81-B04B-9B5F-F7C049652D86}"/>
              </a:ext>
            </a:extLst>
          </p:cNvPr>
          <p:cNvSpPr/>
          <p:nvPr/>
        </p:nvSpPr>
        <p:spPr>
          <a:xfrm>
            <a:off x="5306698" y="1589596"/>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selection</a:t>
            </a:r>
            <a:endParaRPr sz="900">
              <a:solidFill>
                <a:srgbClr val="1FD0B3"/>
              </a:solidFill>
            </a:endParaRPr>
          </a:p>
        </p:txBody>
      </p:sp>
      <p:sp>
        <p:nvSpPr>
          <p:cNvPr id="21" name="Google Shape;60;p13">
            <a:extLst>
              <a:ext uri="{FF2B5EF4-FFF2-40B4-BE49-F238E27FC236}">
                <a16:creationId xmlns:a16="http://schemas.microsoft.com/office/drawing/2014/main" id="{73CF0DAD-3246-D94A-A2F4-864FDBBF073B}"/>
              </a:ext>
            </a:extLst>
          </p:cNvPr>
          <p:cNvSpPr/>
          <p:nvPr/>
        </p:nvSpPr>
        <p:spPr>
          <a:xfrm>
            <a:off x="7067100" y="1591373"/>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estimation</a:t>
            </a:r>
            <a:endParaRPr sz="900">
              <a:solidFill>
                <a:srgbClr val="1FD0B3"/>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cxnSp>
        <p:nvCxnSpPr>
          <p:cNvPr id="25" name="Google Shape;64;p13">
            <a:extLst>
              <a:ext uri="{FF2B5EF4-FFF2-40B4-BE49-F238E27FC236}">
                <a16:creationId xmlns:a16="http://schemas.microsoft.com/office/drawing/2014/main" id="{EDBF5330-005C-D54D-B462-FE8C26478BAD}"/>
              </a:ext>
            </a:extLst>
          </p:cNvPr>
          <p:cNvCxnSpPr/>
          <p:nvPr/>
        </p:nvCxnSpPr>
        <p:spPr>
          <a:xfrm rot="10800000">
            <a:off x="6253048" y="2043623"/>
            <a:ext cx="668790" cy="3510"/>
          </a:xfrm>
          <a:prstGeom prst="straightConnector1">
            <a:avLst/>
          </a:prstGeom>
          <a:noFill/>
          <a:ln w="38100" cap="flat" cmpd="sng">
            <a:solidFill>
              <a:srgbClr val="B0FEF1"/>
            </a:solidFill>
            <a:prstDash val="solid"/>
            <a:round/>
            <a:headEnd type="triangle" w="med" len="med"/>
            <a:tailEnd type="none" w="med" len="med"/>
          </a:ln>
        </p:spPr>
      </p:cxn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28" name="Google Shape;67;p13">
            <a:extLst>
              <a:ext uri="{FF2B5EF4-FFF2-40B4-BE49-F238E27FC236}">
                <a16:creationId xmlns:a16="http://schemas.microsoft.com/office/drawing/2014/main" id="{FCB6D816-B4DA-0A41-B14C-8D52EA02835B}"/>
              </a:ext>
            </a:extLst>
          </p:cNvPr>
          <p:cNvCxnSpPr/>
          <p:nvPr/>
        </p:nvCxnSpPr>
        <p:spPr>
          <a:xfrm rot="10800000">
            <a:off x="4101611" y="2041306"/>
            <a:ext cx="800820" cy="4590"/>
          </a:xfrm>
          <a:prstGeom prst="straightConnector1">
            <a:avLst/>
          </a:prstGeom>
          <a:noFill/>
          <a:ln w="38100" cap="flat" cmpd="sng">
            <a:solidFill>
              <a:srgbClr val="B0FEF1"/>
            </a:solidFill>
            <a:prstDash val="solid"/>
            <a:round/>
            <a:headEnd type="triangle" w="med" len="med"/>
            <a:tailEnd type="none" w="med" len="med"/>
          </a:ln>
        </p:spPr>
      </p:cxnSp>
      <p:cxnSp>
        <p:nvCxnSpPr>
          <p:cNvPr id="29" name="Google Shape;68;p13">
            <a:extLst>
              <a:ext uri="{FF2B5EF4-FFF2-40B4-BE49-F238E27FC236}">
                <a16:creationId xmlns:a16="http://schemas.microsoft.com/office/drawing/2014/main" id="{730FA468-FE3D-0640-92E7-4786CC284D8F}"/>
              </a:ext>
            </a:extLst>
          </p:cNvPr>
          <p:cNvCxnSpPr/>
          <p:nvPr/>
        </p:nvCxnSpPr>
        <p:spPr>
          <a:xfrm rot="10800000" flipH="1">
            <a:off x="5285168" y="2685683"/>
            <a:ext cx="869400" cy="662850"/>
          </a:xfrm>
          <a:prstGeom prst="straightConnector1">
            <a:avLst/>
          </a:prstGeom>
          <a:noFill/>
          <a:ln w="38100" cap="flat" cmpd="sng">
            <a:solidFill>
              <a:srgbClr val="B0FEF1"/>
            </a:solidFill>
            <a:prstDash val="solid"/>
            <a:round/>
            <a:headEnd type="triangle" w="med" len="med"/>
            <a:tailEnd type="none" w="med" len="med"/>
          </a:ln>
        </p:spPr>
      </p:cxnSp>
      <p:cxnSp>
        <p:nvCxnSpPr>
          <p:cNvPr id="30" name="Google Shape;69;p13">
            <a:extLst>
              <a:ext uri="{FF2B5EF4-FFF2-40B4-BE49-F238E27FC236}">
                <a16:creationId xmlns:a16="http://schemas.microsoft.com/office/drawing/2014/main" id="{85CA5F9F-BA9C-E14F-A932-AD11CA5A00E9}"/>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19250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Workshop No.  | Session Length | Title title title </a:t>
            </a:r>
            <a:endParaRPr dirty="0">
              <a:solidFill>
                <a:srgbClr val="B0FEF1"/>
              </a:solidFill>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2733026"/>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AIC: 2</a:t>
            </a:r>
            <a:r>
              <a:rPr lang="en-US" sz="1800" i="1" dirty="0">
                <a:solidFill>
                  <a:srgbClr val="1BD1B3"/>
                </a:solidFill>
                <a:latin typeface="Volkhov"/>
                <a:ea typeface="Volkhov"/>
                <a:cs typeface="Volkhov"/>
                <a:sym typeface="Volkhov"/>
              </a:rPr>
              <a:t>k – </a:t>
            </a:r>
            <a:r>
              <a:rPr lang="en-US" sz="1800" dirty="0">
                <a:solidFill>
                  <a:srgbClr val="1BD1B3"/>
                </a:solidFill>
                <a:latin typeface="Volkhov"/>
                <a:ea typeface="Volkhov"/>
                <a:cs typeface="Volkhov"/>
                <a:sym typeface="Volkhov"/>
              </a:rPr>
              <a:t>2ln(L)</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BIC: </a:t>
            </a:r>
            <a:r>
              <a:rPr lang="en-US" sz="1800" i="1" dirty="0" err="1">
                <a:solidFill>
                  <a:srgbClr val="1BD1B3"/>
                </a:solidFill>
                <a:latin typeface="Volkhov"/>
                <a:ea typeface="Volkhov"/>
                <a:cs typeface="Volkhov"/>
                <a:sym typeface="Volkhov"/>
              </a:rPr>
              <a:t>k</a:t>
            </a:r>
            <a:r>
              <a:rPr lang="en-US" sz="1800" dirty="0" err="1">
                <a:solidFill>
                  <a:srgbClr val="1BD1B3"/>
                </a:solidFill>
                <a:latin typeface="Volkhov"/>
                <a:ea typeface="Volkhov"/>
                <a:cs typeface="Volkhov"/>
                <a:sym typeface="Volkhov"/>
              </a:rPr>
              <a:t>ln</a:t>
            </a:r>
            <a:r>
              <a:rPr lang="en-US" sz="1800" dirty="0">
                <a:solidFill>
                  <a:srgbClr val="1BD1B3"/>
                </a:solidFill>
                <a:latin typeface="Volkhov"/>
                <a:ea typeface="Volkhov"/>
                <a:cs typeface="Volkhov"/>
                <a:sym typeface="Volkhov"/>
              </a:rPr>
              <a:t>(</a:t>
            </a:r>
            <a:r>
              <a:rPr lang="en-US" sz="1800" i="1" dirty="0">
                <a:solidFill>
                  <a:srgbClr val="1BD1B3"/>
                </a:solidFill>
                <a:latin typeface="Volkhov"/>
                <a:ea typeface="Volkhov"/>
                <a:cs typeface="Volkhov"/>
                <a:sym typeface="Volkhov"/>
              </a:rPr>
              <a:t>n</a:t>
            </a:r>
            <a:r>
              <a:rPr lang="en-US" sz="1800" dirty="0">
                <a:solidFill>
                  <a:srgbClr val="1BD1B3"/>
                </a:solidFill>
                <a:latin typeface="Volkhov"/>
                <a:ea typeface="Volkhov"/>
                <a:cs typeface="Volkhov"/>
                <a:sym typeface="Volkhov"/>
              </a:rPr>
              <a:t>) – 2ln(L)</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Tree>
    <p:extLst>
      <p:ext uri="{BB962C8B-B14F-4D97-AF65-F5344CB8AC3E}">
        <p14:creationId xmlns:p14="http://schemas.microsoft.com/office/powerpoint/2010/main" val="1624946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3F6F8F44-3F65-094C-8A4B-26D88C50CF4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371972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3F6F8F44-3F65-094C-8A4B-26D88C50CF4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3F36C248-B77D-5E4E-BAEC-61406E5E3EC6}"/>
              </a:ext>
            </a:extLst>
          </p:cNvPr>
          <p:cNvPicPr>
            <a:picLocks noChangeAspect="1"/>
          </p:cNvPicPr>
          <p:nvPr/>
        </p:nvPicPr>
        <p:blipFill rotWithShape="1">
          <a:blip r:embed="rId7"/>
          <a:srcRect l="6521" r="63262"/>
          <a:stretch/>
        </p:blipFill>
        <p:spPr>
          <a:xfrm>
            <a:off x="610637" y="1657031"/>
            <a:ext cx="2763078" cy="2502953"/>
          </a:xfrm>
          <a:prstGeom prst="rect">
            <a:avLst/>
          </a:prstGeom>
        </p:spPr>
      </p:pic>
      <p:sp>
        <p:nvSpPr>
          <p:cNvPr id="13" name="Google Shape;73;gb80e2ae2f7_1_19">
            <a:extLst>
              <a:ext uri="{FF2B5EF4-FFF2-40B4-BE49-F238E27FC236}">
                <a16:creationId xmlns:a16="http://schemas.microsoft.com/office/drawing/2014/main" id="{AC22EAAA-4719-4041-9516-3194B051D607}"/>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236414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53539C95-38C9-654D-9197-D6BF02AF5862}"/>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3" name="Picture 12" descr="Chart, bar chart&#10;&#10;Description automatically generated">
            <a:extLst>
              <a:ext uri="{FF2B5EF4-FFF2-40B4-BE49-F238E27FC236}">
                <a16:creationId xmlns:a16="http://schemas.microsoft.com/office/drawing/2014/main" id="{A2575261-2B01-9D4E-B77B-50765D76DA10}"/>
              </a:ext>
            </a:extLst>
          </p:cNvPr>
          <p:cNvPicPr>
            <a:picLocks noChangeAspect="1"/>
          </p:cNvPicPr>
          <p:nvPr/>
        </p:nvPicPr>
        <p:blipFill rotWithShape="1">
          <a:blip r:embed="rId7"/>
          <a:srcRect l="6521" r="36305"/>
          <a:stretch/>
        </p:blipFill>
        <p:spPr>
          <a:xfrm>
            <a:off x="596349" y="1657031"/>
            <a:ext cx="5227982" cy="2502953"/>
          </a:xfrm>
          <a:prstGeom prst="rect">
            <a:avLst/>
          </a:prstGeom>
        </p:spPr>
      </p:pic>
      <p:sp>
        <p:nvSpPr>
          <p:cNvPr id="11" name="Google Shape;73;gb80e2ae2f7_1_19">
            <a:extLst>
              <a:ext uri="{FF2B5EF4-FFF2-40B4-BE49-F238E27FC236}">
                <a16:creationId xmlns:a16="http://schemas.microsoft.com/office/drawing/2014/main" id="{923CA25B-E79B-C44D-BA24-787F7A07A0D3}"/>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sp>
        <p:nvSpPr>
          <p:cNvPr id="14" name="Google Shape;73;gb80e2ae2f7_1_19">
            <a:extLst>
              <a:ext uri="{FF2B5EF4-FFF2-40B4-BE49-F238E27FC236}">
                <a16:creationId xmlns:a16="http://schemas.microsoft.com/office/drawing/2014/main" id="{71E2143B-ECCD-E748-8313-5C0771A2795C}"/>
              </a:ext>
            </a:extLst>
          </p:cNvPr>
          <p:cNvSpPr txBox="1"/>
          <p:nvPr/>
        </p:nvSpPr>
        <p:spPr>
          <a:xfrm>
            <a:off x="3219658" y="1229854"/>
            <a:ext cx="2763077"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Parameter penalty</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246400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99259599-0E51-6642-BFD4-29DE252876E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D71F7B87-4967-D749-9FD1-A4FA1D8891F8}"/>
              </a:ext>
            </a:extLst>
          </p:cNvPr>
          <p:cNvPicPr>
            <a:picLocks noChangeAspect="1"/>
          </p:cNvPicPr>
          <p:nvPr/>
        </p:nvPicPr>
        <p:blipFill rotWithShape="1">
          <a:blip r:embed="rId7"/>
          <a:srcRect l="6521" r="7312"/>
          <a:stretch/>
        </p:blipFill>
        <p:spPr>
          <a:xfrm>
            <a:off x="596348" y="1657031"/>
            <a:ext cx="7879075" cy="2502953"/>
          </a:xfrm>
          <a:prstGeom prst="rect">
            <a:avLst/>
          </a:prstGeom>
        </p:spPr>
      </p:pic>
      <p:sp>
        <p:nvSpPr>
          <p:cNvPr id="13" name="Google Shape;73;gb80e2ae2f7_1_19">
            <a:extLst>
              <a:ext uri="{FF2B5EF4-FFF2-40B4-BE49-F238E27FC236}">
                <a16:creationId xmlns:a16="http://schemas.microsoft.com/office/drawing/2014/main" id="{72DB0FE2-3586-5143-A175-C55D17CEE4EE}"/>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sp>
        <p:nvSpPr>
          <p:cNvPr id="14" name="Google Shape;73;gb80e2ae2f7_1_19">
            <a:extLst>
              <a:ext uri="{FF2B5EF4-FFF2-40B4-BE49-F238E27FC236}">
                <a16:creationId xmlns:a16="http://schemas.microsoft.com/office/drawing/2014/main" id="{D985FBE5-1DB2-0642-A59B-8F98145A20AC}"/>
              </a:ext>
            </a:extLst>
          </p:cNvPr>
          <p:cNvSpPr txBox="1"/>
          <p:nvPr/>
        </p:nvSpPr>
        <p:spPr>
          <a:xfrm>
            <a:off x="3219658" y="1229854"/>
            <a:ext cx="2763077"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Parameter penalty</a:t>
            </a:r>
            <a:endParaRPr lang="en-US" sz="1800" dirty="0">
              <a:solidFill>
                <a:srgbClr val="1FD0B3"/>
              </a:solidFill>
              <a:latin typeface="Volkhov"/>
              <a:ea typeface="Volkhov"/>
              <a:cs typeface="Volkhov"/>
              <a:sym typeface="Volkhov"/>
            </a:endParaRPr>
          </a:p>
        </p:txBody>
      </p:sp>
      <p:sp>
        <p:nvSpPr>
          <p:cNvPr id="15" name="Google Shape;73;gb80e2ae2f7_1_19">
            <a:extLst>
              <a:ext uri="{FF2B5EF4-FFF2-40B4-BE49-F238E27FC236}">
                <a16:creationId xmlns:a16="http://schemas.microsoft.com/office/drawing/2014/main" id="{1CBAC9EB-DEF0-D848-9F93-1520857A06C0}"/>
              </a:ext>
            </a:extLst>
          </p:cNvPr>
          <p:cNvSpPr txBox="1"/>
          <p:nvPr/>
        </p:nvSpPr>
        <p:spPr>
          <a:xfrm>
            <a:off x="5982735" y="1211290"/>
            <a:ext cx="249268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Fit Metric</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4048472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p:txBody>
      </p:sp>
      <p:sp>
        <p:nvSpPr>
          <p:cNvPr id="12" name="Google Shape;71;gb80e2ae2f7_1_19">
            <a:extLst>
              <a:ext uri="{FF2B5EF4-FFF2-40B4-BE49-F238E27FC236}">
                <a16:creationId xmlns:a16="http://schemas.microsoft.com/office/drawing/2014/main" id="{366BCA45-8606-2F47-84B7-99139FB9EC77}"/>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4128264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Extreme example:</a:t>
            </a: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97AB0D74-063D-2842-ABFA-EC8C9163A7FC}"/>
              </a:ext>
            </a:extLst>
          </p:cNvPr>
          <p:cNvSpPr txBox="1"/>
          <p:nvPr/>
        </p:nvSpPr>
        <p:spPr>
          <a:xfrm>
            <a:off x="1767727" y="2708867"/>
            <a:ext cx="6951300" cy="1777379"/>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dirty="0">
                <a:solidFill>
                  <a:srgbClr val="1BD1B3"/>
                </a:solidFill>
                <a:latin typeface="Volkhov"/>
                <a:ea typeface="Volkhov"/>
                <a:cs typeface="Volkhov"/>
                <a:sym typeface="Volkhov"/>
              </a:rPr>
              <a:t>Imagine a task that involves 3 trials. </a:t>
            </a:r>
          </a:p>
          <a:p>
            <a:pPr marL="133350" lvl="1">
              <a:lnSpc>
                <a:spcPct val="115000"/>
              </a:lnSpc>
              <a:buClr>
                <a:srgbClr val="1FD0B3"/>
              </a:buClr>
              <a:buSzPts val="1500"/>
            </a:pPr>
            <a:endParaRPr lang="en-US" sz="1800" dirty="0">
              <a:solidFill>
                <a:srgbClr val="1BD1B3"/>
              </a:solidFill>
              <a:latin typeface="Volkhov"/>
              <a:ea typeface="Volkhov"/>
              <a:cs typeface="Volkhov"/>
              <a:sym typeface="Volkhov"/>
            </a:endParaRPr>
          </a:p>
          <a:p>
            <a:pPr marL="133350" lvl="1">
              <a:lnSpc>
                <a:spcPct val="115000"/>
              </a:lnSpc>
              <a:buClr>
                <a:srgbClr val="1FD0B3"/>
              </a:buClr>
              <a:buSzPts val="1500"/>
            </a:pPr>
            <a:r>
              <a:rPr lang="en-US" sz="1800" dirty="0">
                <a:solidFill>
                  <a:srgbClr val="1BD1B3"/>
                </a:solidFill>
                <a:latin typeface="Volkhov"/>
                <a:ea typeface="Volkhov"/>
                <a:cs typeface="Volkhov"/>
                <a:sym typeface="Volkhov"/>
              </a:rPr>
              <a:t>Can quantitatively assess model fit, but it’s unlikely you will really be able to learn anything about the cognitive processes behind a participant’s choices.</a:t>
            </a:r>
          </a:p>
        </p:txBody>
      </p:sp>
      <p:sp>
        <p:nvSpPr>
          <p:cNvPr id="13" name="Google Shape;71;gb80e2ae2f7_1_19">
            <a:extLst>
              <a:ext uri="{FF2B5EF4-FFF2-40B4-BE49-F238E27FC236}">
                <a16:creationId xmlns:a16="http://schemas.microsoft.com/office/drawing/2014/main" id="{3756208E-344B-C745-B16E-18D4F614B3E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3656999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How do we know whether our model-fitting results reflect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26975" y="1806171"/>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i="1" dirty="0">
                <a:solidFill>
                  <a:srgbClr val="B0FEF1"/>
                </a:solidFill>
                <a:latin typeface="Volkhov"/>
                <a:ea typeface="Volkhov"/>
                <a:cs typeface="Volkhov"/>
                <a:sym typeface="Volkhov"/>
              </a:rPr>
              <a:t>Problem: </a:t>
            </a:r>
            <a:r>
              <a:rPr lang="en-US" sz="1800" dirty="0">
                <a:solidFill>
                  <a:srgbClr val="B0FEF1"/>
                </a:solidFill>
                <a:latin typeface="Volkhov"/>
                <a:ea typeface="Volkhov"/>
                <a:cs typeface="Volkhov"/>
                <a:sym typeface="Volkhov"/>
              </a:rPr>
              <a:t>No way to know the ‘true’ algorithm a participant used to make choices.</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i="1" dirty="0">
                <a:solidFill>
                  <a:srgbClr val="B0FEF1"/>
                </a:solidFill>
                <a:latin typeface="Volkhov"/>
                <a:ea typeface="Volkhov"/>
                <a:cs typeface="Volkhov"/>
                <a:sym typeface="Volkhov"/>
              </a:rPr>
              <a:t>Solution: </a:t>
            </a:r>
            <a:r>
              <a:rPr lang="en-US" sz="1800" dirty="0">
                <a:solidFill>
                  <a:srgbClr val="B0FEF1"/>
                </a:solidFill>
                <a:latin typeface="Volkhov"/>
                <a:ea typeface="Volkhov"/>
                <a:cs typeface="Volkhov"/>
                <a:sym typeface="Volkhov"/>
              </a:rPr>
              <a:t>Simulate fake participants so that we </a:t>
            </a:r>
            <a:r>
              <a:rPr lang="en-US" sz="1800" b="1" i="1" dirty="0">
                <a:solidFill>
                  <a:schemeClr val="accent5"/>
                </a:solidFill>
                <a:latin typeface="Volkhov"/>
                <a:ea typeface="Volkhov"/>
                <a:cs typeface="Volkhov"/>
                <a:sym typeface="Volkhov"/>
              </a:rPr>
              <a:t>know</a:t>
            </a:r>
            <a:r>
              <a:rPr lang="en-US" sz="1800" b="1" dirty="0">
                <a:solidFill>
                  <a:schemeClr val="accent5"/>
                </a:solidFill>
                <a:latin typeface="Volkhov"/>
                <a:ea typeface="Volkhov"/>
                <a:cs typeface="Volkhov"/>
                <a:sym typeface="Volkhov"/>
              </a:rPr>
              <a:t> </a:t>
            </a:r>
            <a:r>
              <a:rPr lang="en-US" sz="1800" dirty="0">
                <a:solidFill>
                  <a:srgbClr val="AFFFF1"/>
                </a:solidFill>
                <a:latin typeface="Volkhov"/>
                <a:ea typeface="Volkhov"/>
                <a:cs typeface="Volkhov"/>
                <a:sym typeface="Volkhov"/>
              </a:rPr>
              <a:t>the algorithm that generated the choice data.</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EEE18083-8113-F946-B61F-65BCDA8BB42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2482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21B20570-9EA9-C545-8BAF-69A80A6F8D9E}"/>
              </a:ext>
            </a:extLst>
          </p:cNvPr>
          <p:cNvSpPr txBox="1"/>
          <p:nvPr/>
        </p:nvSpPr>
        <p:spPr>
          <a:xfrm>
            <a:off x="763699" y="1236850"/>
            <a:ext cx="6951300" cy="2414477"/>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Simulate data from all models.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Fit models to all simulated datasets.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which model best fits each data set.</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the proportion of datasets for which the ‘recovered’ model matches the ‘ground truth’ model.</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DDCB8C31-6B73-DD49-9248-A55B2C24EF43}"/>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860074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3485933" y="1881038"/>
            <a:ext cx="2603368"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56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spTree>
    <p:extLst>
      <p:ext uri="{BB962C8B-B14F-4D97-AF65-F5344CB8AC3E}">
        <p14:creationId xmlns:p14="http://schemas.microsoft.com/office/powerpoint/2010/main" val="3704753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7" y="1881038"/>
            <a:ext cx="1748413"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064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8" y="1881037"/>
            <a:ext cx="874208" cy="2540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391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grpSp>
        <p:nvGrpSpPr>
          <p:cNvPr id="2" name="Group 1">
            <a:extLst>
              <a:ext uri="{FF2B5EF4-FFF2-40B4-BE49-F238E27FC236}">
                <a16:creationId xmlns:a16="http://schemas.microsoft.com/office/drawing/2014/main" id="{C70A62D0-A930-B341-95DB-EEE64F6C5A36}"/>
              </a:ext>
            </a:extLst>
          </p:cNvPr>
          <p:cNvGrpSpPr/>
          <p:nvPr/>
        </p:nvGrpSpPr>
        <p:grpSpPr>
          <a:xfrm>
            <a:off x="2855256" y="1657031"/>
            <a:ext cx="3328174" cy="3110225"/>
            <a:chOff x="2855256" y="1657031"/>
            <a:chExt cx="3328174" cy="3110225"/>
          </a:xfrm>
        </p:grpSpPr>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1" name="Rectangle 10">
              <a:extLst>
                <a:ext uri="{FF2B5EF4-FFF2-40B4-BE49-F238E27FC236}">
                  <a16:creationId xmlns:a16="http://schemas.microsoft.com/office/drawing/2014/main" id="{4521D556-0E52-9B4C-ADDE-B082FFE76CAD}"/>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8268B1-4D36-144F-8A39-437A025B111F}"/>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1F064A-35C2-9B43-AF7D-551B6EA6E6E0}"/>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9810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Tree>
    <p:extLst>
      <p:ext uri="{BB962C8B-B14F-4D97-AF65-F5344CB8AC3E}">
        <p14:creationId xmlns:p14="http://schemas.microsoft.com/office/powerpoint/2010/main" val="463348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a:t>
            </a:r>
            <a:br>
              <a:rPr lang="en" sz="2500" b="1" dirty="0">
                <a:solidFill>
                  <a:srgbClr val="1FD0B3"/>
                </a:solidFill>
                <a:latin typeface="Volkhov"/>
                <a:ea typeface="Volkhov"/>
                <a:cs typeface="Volkhov"/>
                <a:sym typeface="Volkhov"/>
              </a:rPr>
            </a:br>
            <a:r>
              <a:rPr lang="en" sz="2500" b="1" dirty="0">
                <a:solidFill>
                  <a:srgbClr val="1FD0B3"/>
                </a:solidFill>
                <a:latin typeface="Volkhov"/>
                <a:ea typeface="Volkhov"/>
                <a:cs typeface="Volkhov"/>
                <a:sym typeface="Volkhov"/>
              </a:rPr>
              <a:t>Dream vs.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4825879" y="2057950"/>
            <a:ext cx="2827021" cy="2641891"/>
          </a:xfrm>
          <a:prstGeom prst="rect">
            <a:avLst/>
          </a:prstGeom>
        </p:spPr>
      </p:pic>
      <p:grpSp>
        <p:nvGrpSpPr>
          <p:cNvPr id="11" name="Group 10">
            <a:extLst>
              <a:ext uri="{FF2B5EF4-FFF2-40B4-BE49-F238E27FC236}">
                <a16:creationId xmlns:a16="http://schemas.microsoft.com/office/drawing/2014/main" id="{59191821-9508-1A4B-A104-A28AB32A0805}"/>
              </a:ext>
            </a:extLst>
          </p:cNvPr>
          <p:cNvGrpSpPr/>
          <p:nvPr/>
        </p:nvGrpSpPr>
        <p:grpSpPr>
          <a:xfrm>
            <a:off x="1248358" y="2057951"/>
            <a:ext cx="2827021" cy="2641891"/>
            <a:chOff x="2855256" y="1657031"/>
            <a:chExt cx="3328174" cy="3110225"/>
          </a:xfrm>
        </p:grpSpPr>
        <p:pic>
          <p:nvPicPr>
            <p:cNvPr id="12" name="Picture 11">
              <a:extLst>
                <a:ext uri="{FF2B5EF4-FFF2-40B4-BE49-F238E27FC236}">
                  <a16:creationId xmlns:a16="http://schemas.microsoft.com/office/drawing/2014/main" id="{D4DC9257-8F18-1444-8368-2965885183D3}"/>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4" name="Rectangle 13">
              <a:extLst>
                <a:ext uri="{FF2B5EF4-FFF2-40B4-BE49-F238E27FC236}">
                  <a16:creationId xmlns:a16="http://schemas.microsoft.com/office/drawing/2014/main" id="{489B716E-458F-F949-AF46-62C58E6993EC}"/>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E6E5E9-2FF2-884B-B7B9-7D45F117C1F6}"/>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F4D58D-BFF1-CE40-A9E1-164098EC8C3C}"/>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Google Shape;73;gb80e2ae2f7_1_19">
            <a:extLst>
              <a:ext uri="{FF2B5EF4-FFF2-40B4-BE49-F238E27FC236}">
                <a16:creationId xmlns:a16="http://schemas.microsoft.com/office/drawing/2014/main" id="{189F3CA1-CE1F-2E46-9384-DD74B5042243}"/>
              </a:ext>
            </a:extLst>
          </p:cNvPr>
          <p:cNvSpPr txBox="1"/>
          <p:nvPr/>
        </p:nvSpPr>
        <p:spPr>
          <a:xfrm>
            <a:off x="2216691" y="153339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Dream</a:t>
            </a:r>
          </a:p>
        </p:txBody>
      </p:sp>
      <p:sp>
        <p:nvSpPr>
          <p:cNvPr id="23" name="Google Shape;73;gb80e2ae2f7_1_19">
            <a:extLst>
              <a:ext uri="{FF2B5EF4-FFF2-40B4-BE49-F238E27FC236}">
                <a16:creationId xmlns:a16="http://schemas.microsoft.com/office/drawing/2014/main" id="{F566D198-041C-9347-9585-91861CAB409C}"/>
              </a:ext>
            </a:extLst>
          </p:cNvPr>
          <p:cNvSpPr txBox="1"/>
          <p:nvPr/>
        </p:nvSpPr>
        <p:spPr>
          <a:xfrm>
            <a:off x="5597553" y="151992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Reality</a:t>
            </a:r>
          </a:p>
        </p:txBody>
      </p:sp>
    </p:spTree>
    <p:extLst>
      <p:ext uri="{BB962C8B-B14F-4D97-AF65-F5344CB8AC3E}">
        <p14:creationId xmlns:p14="http://schemas.microsoft.com/office/powerpoint/2010/main" val="1350596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52415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4" name="Picture 10" descr="Home - Flux Society">
            <a:extLst>
              <a:ext uri="{FF2B5EF4-FFF2-40B4-BE49-F238E27FC236}">
                <a16:creationId xmlns:a16="http://schemas.microsoft.com/office/drawing/2014/main" id="{1EA652B0-CAE1-4949-9039-A096A3D8E0F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54;p13">
            <a:extLst>
              <a:ext uri="{FF2B5EF4-FFF2-40B4-BE49-F238E27FC236}">
                <a16:creationId xmlns:a16="http://schemas.microsoft.com/office/drawing/2014/main" id="{AD16E390-38C5-614F-AE8A-D76033E70ABE}"/>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A6F7DDF0-3EFF-764B-AD6E-6D0F76932F44}"/>
              </a:ext>
            </a:extLst>
          </p:cNvPr>
          <p:cNvSpPr/>
          <p:nvPr/>
        </p:nvSpPr>
        <p:spPr>
          <a:xfrm>
            <a:off x="1135875" y="1589326"/>
            <a:ext cx="801090" cy="908550"/>
          </a:xfrm>
          <a:prstGeom prst="rect">
            <a:avLst/>
          </a:prstGeom>
          <a:solidFill>
            <a:srgbClr val="134F5C"/>
          </a:solidFill>
          <a:ln w="25400" cap="flat" cmpd="sng">
            <a:solidFill>
              <a:srgbClr val="FF0000"/>
            </a:solidFill>
            <a:prstDash val="solid"/>
            <a:round/>
            <a:headEnd type="none" w="sm" len="sm"/>
            <a:tailEnd type="none" w="sm" len="sm"/>
          </a:ln>
        </p:spPr>
        <p:txBody>
          <a:bodyPr spcFirstLastPara="1" wrap="square" lIns="50288" tIns="50288" rIns="50288" bIns="50288" anchor="ctr" anchorCtr="0">
            <a:noAutofit/>
          </a:bodyPr>
          <a:lstStyle/>
          <a:p>
            <a:pPr algn="ctr"/>
            <a:r>
              <a:rPr lang="en" sz="900" dirty="0">
                <a:solidFill>
                  <a:srgbClr val="1FD0B3"/>
                </a:solidFill>
              </a:rPr>
              <a:t>Task design</a:t>
            </a:r>
            <a:endParaRPr sz="900" dirty="0">
              <a:solidFill>
                <a:srgbClr val="1FD0B3"/>
              </a:solidFill>
            </a:endParaRPr>
          </a:p>
        </p:txBody>
      </p:sp>
      <p:sp>
        <p:nvSpPr>
          <p:cNvPr id="22" name="Google Shape;61;p13">
            <a:extLst>
              <a:ext uri="{FF2B5EF4-FFF2-40B4-BE49-F238E27FC236}">
                <a16:creationId xmlns:a16="http://schemas.microsoft.com/office/drawing/2014/main" id="{3C48452E-6D0D-0F45-B1E2-ADBB8169EABB}"/>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782A9391-A173-634B-80C6-6E4D3283756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4C07371D-8C59-6343-8507-68124913665A}"/>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BF8C1BE7-96D9-774A-88A7-85BB27040AA6}"/>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714030EA-F074-844A-B634-47A61D41E62A}"/>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30" name="Google Shape;69;p13">
            <a:extLst>
              <a:ext uri="{FF2B5EF4-FFF2-40B4-BE49-F238E27FC236}">
                <a16:creationId xmlns:a16="http://schemas.microsoft.com/office/drawing/2014/main" id="{B08D2B39-580D-FA43-9618-FA854777B6F1}"/>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602398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CA09BAB7-111A-2C4A-A9AF-0BA84D927075}"/>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579117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Repeat.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689398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4" name="Google Shape;73;gb80e2ae2f7_1_19">
            <a:extLst>
              <a:ext uri="{FF2B5EF4-FFF2-40B4-BE49-F238E27FC236}">
                <a16:creationId xmlns:a16="http://schemas.microsoft.com/office/drawing/2014/main" id="{83FF6ABF-9B23-1C40-B5A8-7726A8EFA464}"/>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sp>
        <p:nvSpPr>
          <p:cNvPr id="16" name="Google Shape;71;gb80e2ae2f7_1_19">
            <a:extLst>
              <a:ext uri="{FF2B5EF4-FFF2-40B4-BE49-F238E27FC236}">
                <a16:creationId xmlns:a16="http://schemas.microsoft.com/office/drawing/2014/main" id="{9167BF32-3943-7D44-A29A-34D6F580C6B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3" name="Picture 2">
            <a:extLst>
              <a:ext uri="{FF2B5EF4-FFF2-40B4-BE49-F238E27FC236}">
                <a16:creationId xmlns:a16="http://schemas.microsoft.com/office/drawing/2014/main" id="{D08A1704-E47C-1343-A11E-26FEB948E2D3}"/>
              </a:ext>
            </a:extLst>
          </p:cNvPr>
          <p:cNvPicPr>
            <a:picLocks noChangeAspect="1"/>
          </p:cNvPicPr>
          <p:nvPr/>
        </p:nvPicPr>
        <p:blipFill rotWithShape="1">
          <a:blip r:embed="rId7"/>
          <a:srcRect l="4445" r="51296"/>
          <a:stretch/>
        </p:blipFill>
        <p:spPr>
          <a:xfrm>
            <a:off x="547983" y="1752306"/>
            <a:ext cx="3549884" cy="2969647"/>
          </a:xfrm>
          <a:prstGeom prst="rect">
            <a:avLst/>
          </a:prstGeom>
        </p:spPr>
      </p:pic>
    </p:spTree>
    <p:extLst>
      <p:ext uri="{BB962C8B-B14F-4D97-AF65-F5344CB8AC3E}">
        <p14:creationId xmlns:p14="http://schemas.microsoft.com/office/powerpoint/2010/main" val="79088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reliable are model parameters?</a:t>
            </a:r>
          </a:p>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do parameters change relative to one another?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2132207"/>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We need to perform parameter recovery checks.</a:t>
            </a: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current task and 1 LR model:</a:t>
            </a:r>
          </a:p>
          <a:p>
            <a:pPr marL="457200" lvl="1" indent="-323850">
              <a:lnSpc>
                <a:spcPct val="115000"/>
              </a:lnSpc>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4" name="Google Shape;73;gb80e2ae2f7_1_19">
            <a:extLst>
              <a:ext uri="{FF2B5EF4-FFF2-40B4-BE49-F238E27FC236}">
                <a16:creationId xmlns:a16="http://schemas.microsoft.com/office/drawing/2014/main" id="{5B6F9282-52A2-AC4B-B613-264455CDCCAB}"/>
              </a:ext>
            </a:extLst>
          </p:cNvPr>
          <p:cNvSpPr txBox="1"/>
          <p:nvPr/>
        </p:nvSpPr>
        <p:spPr>
          <a:xfrm>
            <a:off x="2706233" y="3020659"/>
            <a:ext cx="5162649" cy="810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285750" indent="-285750">
              <a:lnSpc>
                <a:spcPct val="115000"/>
              </a:lnSpc>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a:t>
            </a:r>
            <a:r>
              <a:rPr dirty="0" err="1"/>
              <a:t>softmax</a:t>
            </a:r>
            <a:r>
              <a:rPr dirty="0"/>
              <a:t> decision temperature</a:t>
            </a:r>
          </a:p>
          <a:p>
            <a:pPr marL="285750" indent="-285750">
              <a:lnSpc>
                <a:spcPct val="115000"/>
              </a:lnSpc>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learning rates</a:t>
            </a:r>
          </a:p>
        </p:txBody>
      </p:sp>
    </p:spTree>
    <p:extLst>
      <p:ext uri="{BB962C8B-B14F-4D97-AF65-F5344CB8AC3E}">
        <p14:creationId xmlns:p14="http://schemas.microsoft.com/office/powerpoint/2010/main" val="3341896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3" name="Google Shape;71;gb80e2ae2f7_1_19">
            <a:extLst>
              <a:ext uri="{FF2B5EF4-FFF2-40B4-BE49-F238E27FC236}">
                <a16:creationId xmlns:a16="http://schemas.microsoft.com/office/drawing/2014/main" id="{F4CC30C8-99E5-A546-B22F-6F7D46DF78C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61A8BF26-F339-3B40-A921-50261CF80F18}"/>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pic>
        <p:nvPicPr>
          <p:cNvPr id="17" name="Picture 16">
            <a:extLst>
              <a:ext uri="{FF2B5EF4-FFF2-40B4-BE49-F238E27FC236}">
                <a16:creationId xmlns:a16="http://schemas.microsoft.com/office/drawing/2014/main" id="{DC695FFC-DE82-FD4B-A255-3EBEC7014026}"/>
              </a:ext>
            </a:extLst>
          </p:cNvPr>
          <p:cNvPicPr>
            <a:picLocks noChangeAspect="1"/>
          </p:cNvPicPr>
          <p:nvPr/>
        </p:nvPicPr>
        <p:blipFill rotWithShape="1">
          <a:blip r:embed="rId7"/>
          <a:srcRect l="4445" r="51296"/>
          <a:stretch/>
        </p:blipFill>
        <p:spPr>
          <a:xfrm>
            <a:off x="547983" y="1752306"/>
            <a:ext cx="3549884" cy="2969647"/>
          </a:xfrm>
          <a:prstGeom prst="rect">
            <a:avLst/>
          </a:prstGeom>
        </p:spPr>
      </p:pic>
      <p:pic>
        <p:nvPicPr>
          <p:cNvPr id="18" name="Picture 17" descr="Chart&#10;&#10;Description automatically generated">
            <a:extLst>
              <a:ext uri="{FF2B5EF4-FFF2-40B4-BE49-F238E27FC236}">
                <a16:creationId xmlns:a16="http://schemas.microsoft.com/office/drawing/2014/main" id="{7ACC340F-3E35-3344-85D9-055E244EECC9}"/>
              </a:ext>
            </a:extLst>
          </p:cNvPr>
          <p:cNvPicPr>
            <a:picLocks noChangeAspect="1"/>
          </p:cNvPicPr>
          <p:nvPr/>
        </p:nvPicPr>
        <p:blipFill rotWithShape="1">
          <a:blip r:embed="rId8"/>
          <a:srcRect l="3772" r="52963"/>
          <a:stretch/>
        </p:blipFill>
        <p:spPr>
          <a:xfrm>
            <a:off x="5060211" y="1752306"/>
            <a:ext cx="3345437" cy="3018436"/>
          </a:xfrm>
          <a:prstGeom prst="rect">
            <a:avLst/>
          </a:prstGeom>
        </p:spPr>
      </p:pic>
    </p:spTree>
    <p:extLst>
      <p:ext uri="{BB962C8B-B14F-4D97-AF65-F5344CB8AC3E}">
        <p14:creationId xmlns:p14="http://schemas.microsoft.com/office/powerpoint/2010/main" val="3809586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Tree>
    <p:extLst>
      <p:ext uri="{BB962C8B-B14F-4D97-AF65-F5344CB8AC3E}">
        <p14:creationId xmlns:p14="http://schemas.microsoft.com/office/powerpoint/2010/main" val="381495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reproduces behaviour</a:t>
            </a:r>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Tree>
    <p:extLst>
      <p:ext uri="{BB962C8B-B14F-4D97-AF65-F5344CB8AC3E}">
        <p14:creationId xmlns:p14="http://schemas.microsoft.com/office/powerpoint/2010/main" val="2438399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
        <p:nvSpPr>
          <p:cNvPr id="16" name="Google Shape;73;gb80e2ae2f7_1_19">
            <a:extLst>
              <a:ext uri="{FF2B5EF4-FFF2-40B4-BE49-F238E27FC236}">
                <a16:creationId xmlns:a16="http://schemas.microsoft.com/office/drawing/2014/main" id="{8A482587-B1A9-A648-A42B-6B2E3D066CE1}"/>
              </a:ext>
            </a:extLst>
          </p:cNvPr>
          <p:cNvSpPr txBox="1"/>
          <p:nvPr/>
        </p:nvSpPr>
        <p:spPr>
          <a:xfrm>
            <a:off x="645854" y="3801531"/>
            <a:ext cx="7785922"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dirty="0"/>
              <a:t>Check model performance against </a:t>
            </a:r>
            <a:r>
              <a:rPr sz="1600" dirty="0" err="1"/>
              <a:t>behavioural</a:t>
            </a:r>
            <a:r>
              <a:rPr sz="1600" dirty="0"/>
              <a:t> data </a:t>
            </a:r>
            <a:r>
              <a:rPr sz="1600" b="1" dirty="0">
                <a:solidFill>
                  <a:srgbClr val="FFFFFF"/>
                </a:solidFill>
              </a:rPr>
              <a:t>qualitatively</a:t>
            </a:r>
          </a:p>
        </p:txBody>
      </p:sp>
      <p:sp>
        <p:nvSpPr>
          <p:cNvPr id="17" name="Google Shape;73;gb80e2ae2f7_1_19">
            <a:extLst>
              <a:ext uri="{FF2B5EF4-FFF2-40B4-BE49-F238E27FC236}">
                <a16:creationId xmlns:a16="http://schemas.microsoft.com/office/drawing/2014/main" id="{1564CB80-5A64-8647-9F2A-69FBCA2BAB5F}"/>
              </a:ext>
            </a:extLst>
          </p:cNvPr>
          <p:cNvSpPr txBox="1"/>
          <p:nvPr/>
        </p:nvSpPr>
        <p:spPr>
          <a:xfrm>
            <a:off x="645854" y="4321328"/>
            <a:ext cx="7785922"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a:t>Try to find a behavioural pattern that </a:t>
            </a:r>
            <a:r>
              <a:rPr sz="1600" b="1">
                <a:solidFill>
                  <a:srgbClr val="FFFFFF"/>
                </a:solidFill>
              </a:rPr>
              <a:t>dissociates</a:t>
            </a:r>
            <a:r>
              <a:rPr sz="1600"/>
              <a:t> between the models</a:t>
            </a:r>
          </a:p>
        </p:txBody>
      </p:sp>
      <p:sp>
        <p:nvSpPr>
          <p:cNvPr id="18" name="Google Shape;73;gb80e2ae2f7_1_19">
            <a:extLst>
              <a:ext uri="{FF2B5EF4-FFF2-40B4-BE49-F238E27FC236}">
                <a16:creationId xmlns:a16="http://schemas.microsoft.com/office/drawing/2014/main" id="{825BB8B9-CF6E-0147-876F-386B1F41E62F}"/>
              </a:ext>
            </a:extLst>
          </p:cNvPr>
          <p:cNvSpPr txBox="1"/>
          <p:nvPr/>
        </p:nvSpPr>
        <p:spPr>
          <a:xfrm>
            <a:off x="2619166" y="4753704"/>
            <a:ext cx="8480809" cy="360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228600">
              <a:lnSpc>
                <a:spcPct val="115000"/>
              </a:lnSpc>
              <a:buClr>
                <a:srgbClr val="1FD0B3"/>
              </a:buClr>
              <a:buFont typeface="Helvetica"/>
              <a:defRPr sz="1200" i="1">
                <a:solidFill>
                  <a:srgbClr val="1BD1B3"/>
                </a:solidFill>
                <a:latin typeface="Volkhov"/>
                <a:ea typeface="Volkhov"/>
                <a:cs typeface="Volkhov"/>
                <a:sym typeface="Volkhov"/>
              </a:defRPr>
            </a:lvl1pPr>
          </a:lstStyle>
          <a:p>
            <a:pPr>
              <a:defRPr i="0">
                <a:solidFill>
                  <a:srgbClr val="B0FEF1"/>
                </a:solidFill>
              </a:defRPr>
            </a:pPr>
            <a:r>
              <a:rPr i="1">
                <a:solidFill>
                  <a:srgbClr val="1BD1B3"/>
                </a:solidFill>
              </a:rPr>
              <a:t>The importance of model falsification (Palminteri et al., Trends Cog Sci 2017) </a:t>
            </a:r>
          </a:p>
        </p:txBody>
      </p:sp>
    </p:spTree>
    <p:extLst>
      <p:ext uri="{BB962C8B-B14F-4D97-AF65-F5344CB8AC3E}">
        <p14:creationId xmlns:p14="http://schemas.microsoft.com/office/powerpoint/2010/main" val="4018481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23" name="Google Shape;73;gb80e2ae2f7_1_19">
            <a:extLst>
              <a:ext uri="{FF2B5EF4-FFF2-40B4-BE49-F238E27FC236}">
                <a16:creationId xmlns:a16="http://schemas.microsoft.com/office/drawing/2014/main" id="{7D1239ED-71DD-8E4F-BB89-F52BA118613E}"/>
              </a:ext>
            </a:extLst>
          </p:cNvPr>
          <p:cNvSpPr txBox="1"/>
          <p:nvPr/>
        </p:nvSpPr>
        <p:spPr>
          <a:xfrm>
            <a:off x="350427" y="1657031"/>
            <a:ext cx="8779655" cy="206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models with the best fitted parameters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Define a </a:t>
            </a:r>
            <a:r>
              <a:rPr dirty="0" err="1"/>
              <a:t>behavioural</a:t>
            </a:r>
            <a:r>
              <a:rPr dirty="0"/>
              <a:t> marker:  where models’ </a:t>
            </a:r>
            <a:r>
              <a:rPr dirty="0" err="1"/>
              <a:t>behaviour</a:t>
            </a:r>
            <a:r>
              <a:rPr dirty="0"/>
              <a:t> won’t generate the same predictions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model performance to subjects’ actual </a:t>
            </a:r>
            <a:r>
              <a:rPr dirty="0" err="1"/>
              <a:t>behaviour</a:t>
            </a:r>
            <a:r>
              <a:rPr dirty="0"/>
              <a:t> </a:t>
            </a:r>
          </a:p>
        </p:txBody>
      </p:sp>
    </p:spTree>
    <p:extLst>
      <p:ext uri="{BB962C8B-B14F-4D97-AF65-F5344CB8AC3E}">
        <p14:creationId xmlns:p14="http://schemas.microsoft.com/office/powerpoint/2010/main" val="2752050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1" name="Google Shape;73;gb80e2ae2f7_1_19">
                <a:extLst>
                  <a:ext uri="{FF2B5EF4-FFF2-40B4-BE49-F238E27FC236}">
                    <a16:creationId xmlns:a16="http://schemas.microsoft.com/office/drawing/2014/main" id="{246CCC11-E9BE-064F-8194-5AC661E832FC}"/>
                  </a:ext>
                </a:extLst>
              </p:cNvPr>
              <p:cNvSpPr txBox="1"/>
              <p:nvPr/>
            </p:nvSpPr>
            <p:spPr>
              <a:xfrm>
                <a:off x="481374" y="1243748"/>
                <a:ext cx="8482423" cy="333338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Model 1:  </a:t>
                </a:r>
                <a:r>
                  <a:rPr i="1" dirty="0">
                    <a:solidFill>
                      <a:srgbClr val="FFFFFF"/>
                    </a:solidFill>
                  </a:rPr>
                  <a:t>fixed</a:t>
                </a:r>
                <a:r>
                  <a:rPr dirty="0"/>
                  <a:t> learning rate and </a:t>
                </a:r>
                <a:r>
                  <a:rPr dirty="0" err="1"/>
                  <a:t>softmax</a:t>
                </a:r>
                <a:r>
                  <a:rPr dirty="0"/>
                  <a:t> decision rule</a:t>
                </a:r>
              </a:p>
              <a:p>
                <a:pPr lvl="1" indent="228600">
                  <a:lnSpc>
                    <a:spcPct val="115000"/>
                  </a:lnSpc>
                  <a:defRPr sz="1800" b="1">
                    <a:solidFill>
                      <a:srgbClr val="B0FEF1"/>
                    </a:solidFill>
                    <a:latin typeface="Volkhov"/>
                    <a:ea typeface="Volkhov"/>
                    <a:cs typeface="Volkhov"/>
                    <a:sym typeface="Volkhov"/>
                  </a:defRPr>
                </a:pPr>
                <a:r>
                  <a:rPr dirty="0"/>
                  <a:t>Model 2: </a:t>
                </a:r>
                <a:r>
                  <a:rPr i="1" dirty="0">
                    <a:solidFill>
                      <a:srgbClr val="FFFFFF"/>
                    </a:solidFill>
                  </a:rPr>
                  <a:t>decaying</a:t>
                </a:r>
                <a:r>
                  <a:rPr dirty="0"/>
                  <a:t> learning rate and </a:t>
                </a:r>
                <a:r>
                  <a:rPr dirty="0" err="1"/>
                  <a:t>softmax</a:t>
                </a:r>
                <a:r>
                  <a:rPr dirty="0"/>
                  <a:t> decision rule: </a:t>
                </a:r>
                <a:endParaRPr lang="en-US" dirty="0"/>
              </a:p>
              <a:p>
                <a:pPr lvl="1" indent="228600">
                  <a:lnSpc>
                    <a:spcPct val="115000"/>
                  </a:lnSpc>
                  <a:defRPr sz="1800" b="1">
                    <a:solidFill>
                      <a:srgbClr val="B0FEF1"/>
                    </a:solidFill>
                    <a:latin typeface="Volkhov"/>
                    <a:ea typeface="Volkhov"/>
                    <a:cs typeface="Volkhov"/>
                    <a:sym typeface="Volkhov"/>
                  </a:defRPr>
                </a:pPr>
                <a:r>
                  <a:rPr lang="en-US" dirty="0"/>
                  <a:t>	</a:t>
                </a:r>
                <a:r>
                  <a:rPr sz="1600" dirty="0"/>
                  <a:t>the agent progressively decreases the update of the option values </a:t>
                </a:r>
                <a:r>
                  <a:rPr lang="en-US" sz="1600" dirty="0"/>
                  <a:t>	</a:t>
                </a:r>
                <a:r>
                  <a:rPr sz="1600" dirty="0"/>
                  <a:t>and “ignores” the irrelevant non-rewarding events</a:t>
                </a:r>
                <a:endParaRPr lang="en-US" sz="1600" dirty="0"/>
              </a:p>
              <a:p>
                <a:pPr lvl="1" indent="228600">
                  <a:lnSpc>
                    <a:spcPct val="115000"/>
                  </a:lnSpc>
                  <a:defRPr sz="1800" b="1">
                    <a:solidFill>
                      <a:srgbClr val="B0FEF1"/>
                    </a:solidFill>
                    <a:latin typeface="Volkhov"/>
                    <a:ea typeface="Volkhov"/>
                    <a:cs typeface="Volkhov"/>
                    <a:sym typeface="Volkhov"/>
                  </a:defRPr>
                </a:pPr>
                <a:endParaRPr sz="1600" dirty="0"/>
              </a:p>
              <a:p>
                <a:pPr lvl="1" indent="228600">
                  <a:lnSpc>
                    <a:spcPct val="115000"/>
                  </a:lnSpc>
                  <a:defRPr sz="1800" b="1">
                    <a:solidFill>
                      <a:srgbClr val="B0FEF1"/>
                    </a:solidFill>
                    <a:latin typeface="Volkhov"/>
                    <a:ea typeface="Volkhov"/>
                    <a:cs typeface="Volkhov"/>
                    <a:sym typeface="Volkhov"/>
                  </a:defRPr>
                </a:pPr>
                <a:r>
                  <a:rPr dirty="0"/>
                  <a:t>The agent is </a:t>
                </a:r>
                <a:r>
                  <a:rPr i="1" dirty="0">
                    <a:solidFill>
                      <a:srgbClr val="FFFFFF"/>
                    </a:solidFill>
                  </a:rPr>
                  <a:t>less likely</a:t>
                </a:r>
                <a:r>
                  <a:rPr dirty="0"/>
                  <a:t> to switch choice after a negative prediction error</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Benchmark </a:t>
                </a:r>
                <a:r>
                  <a:rPr dirty="0" err="1"/>
                  <a:t>behaviour</a:t>
                </a:r>
                <a:r>
                  <a:rPr dirty="0"/>
                  <a:t>: </a:t>
                </a:r>
                <a14:m>
                  <m:oMath xmlns:m="http://schemas.openxmlformats.org/officeDocument/2006/math">
                    <m:r>
                      <a:rPr sz="2200" i="1">
                        <a:solidFill>
                          <a:srgbClr val="B0FEF1"/>
                        </a:solidFill>
                        <a:latin typeface="Cambria Math" panose="02040503050406030204" pitchFamily="18" charset="0"/>
                      </a:rPr>
                      <m:t>𝑃</m:t>
                    </m:r>
                    <m:r>
                      <a:rPr sz="2200" i="1">
                        <a:solidFill>
                          <a:srgbClr val="B0FEF1"/>
                        </a:solidFill>
                        <a:latin typeface="Cambria Math" panose="02040503050406030204" pitchFamily="18" charset="0"/>
                      </a:rPr>
                      <m:t>(</m:t>
                    </m:r>
                    <m:r>
                      <a:rPr sz="2200" i="1">
                        <a:solidFill>
                          <a:srgbClr val="B0FEF1"/>
                        </a:solidFill>
                        <a:latin typeface="Cambria Math" panose="02040503050406030204" pitchFamily="18" charset="0"/>
                      </a:rPr>
                      <m:t>𝑠𝑤𝑖𝑡𝑐h</m:t>
                    </m:r>
                    <m:r>
                      <a:rPr sz="2200" i="1">
                        <a:solidFill>
                          <a:srgbClr val="B0FEF1"/>
                        </a:solidFill>
                        <a:latin typeface="Cambria Math" panose="02040503050406030204" pitchFamily="18" charset="0"/>
                      </a:rPr>
                      <m:t>)</m:t>
                    </m:r>
                  </m:oMath>
                </a14:m>
                <a:r>
                  <a:rPr dirty="0"/>
                  <a:t> after a </a:t>
                </a:r>
                <a:r>
                  <a:rPr i="1" dirty="0"/>
                  <a:t>negative</a:t>
                </a:r>
                <a:r>
                  <a:rPr dirty="0"/>
                  <a:t> prediction error     </a:t>
                </a:r>
              </a:p>
            </p:txBody>
          </p:sp>
        </mc:Choice>
        <mc:Fallback xmlns="">
          <p:sp>
            <p:nvSpPr>
              <p:cNvPr id="11" name="Google Shape;73;gb80e2ae2f7_1_19">
                <a:extLst>
                  <a:ext uri="{FF2B5EF4-FFF2-40B4-BE49-F238E27FC236}">
                    <a16:creationId xmlns:a16="http://schemas.microsoft.com/office/drawing/2014/main" id="{246CCC11-E9BE-064F-8194-5AC661E832FC}"/>
                  </a:ext>
                </a:extLst>
              </p:cNvPr>
              <p:cNvSpPr txBox="1">
                <a:spLocks noRot="1" noChangeAspect="1" noMove="1" noResize="1" noEditPoints="1" noAdjustHandles="1" noChangeArrowheads="1" noChangeShapeType="1" noTextEdit="1"/>
              </p:cNvSpPr>
              <p:nvPr/>
            </p:nvSpPr>
            <p:spPr>
              <a:xfrm>
                <a:off x="481374" y="1243748"/>
                <a:ext cx="8482423" cy="3333381"/>
              </a:xfrm>
              <a:prstGeom prst="rect">
                <a:avLst/>
              </a:prstGeom>
              <a:blipFill>
                <a:blip r:embed="rId7"/>
                <a:stretch>
                  <a:fillRect b="-38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836343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04C1E757-2F5D-5C46-817D-1DD70E6D2C08}"/>
                  </a:ext>
                </a:extLst>
              </p:cNvPr>
              <p:cNvSpPr txBox="1"/>
              <p:nvPr/>
            </p:nvSpPr>
            <p:spPr>
              <a:xfrm>
                <a:off x="181313" y="1831223"/>
                <a:ext cx="4887775" cy="27738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 who played 2-arm bandit task, 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endParaRPr dirty="0"/>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Model 1: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=0.2</m:t>
                    </m:r>
                  </m:oMath>
                </a14:m>
                <a:endParaRPr dirty="0"/>
              </a:p>
              <a:p>
                <a:pPr>
                  <a:lnSpc>
                    <a:spcPct val="115000"/>
                  </a:lnSpc>
                  <a:defRPr sz="1800">
                    <a:solidFill>
                      <a:srgbClr val="1BD1B3"/>
                    </a:solidFill>
                    <a:latin typeface="Volkhov"/>
                    <a:ea typeface="Volkhov"/>
                    <a:cs typeface="Volkhov"/>
                    <a:sym typeface="Volkhov"/>
                  </a:defRPr>
                </a:pPr>
                <a:r>
                  <a:rPr dirty="0"/>
                  <a:t>Model 2: initial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decay parameter </a:t>
                </a:r>
                <a14:m>
                  <m:oMath xmlns:m="http://schemas.openxmlformats.org/officeDocument/2006/math">
                    <m:r>
                      <a:rPr sz="2200" i="1">
                        <a:solidFill>
                          <a:srgbClr val="1BD1B3"/>
                        </a:solidFill>
                        <a:latin typeface="Cambria Math" panose="02040503050406030204" pitchFamily="18" charset="0"/>
                      </a:rPr>
                      <m:t>𝜂</m:t>
                    </m:r>
                    <m:r>
                      <a:rPr sz="2200" i="1">
                        <a:solidFill>
                          <a:srgbClr val="1BD1B3"/>
                        </a:solidFill>
                        <a:latin typeface="Cambria Math" panose="02040503050406030204" pitchFamily="18" charset="0"/>
                      </a:rPr>
                      <m:t>=0.02</m:t>
                    </m:r>
                  </m:oMath>
                </a14:m>
                <a:endParaRPr dirty="0"/>
              </a:p>
            </p:txBody>
          </p:sp>
        </mc:Choice>
        <mc:Fallback xmlns="">
          <p:sp>
            <p:nvSpPr>
              <p:cNvPr id="13" name="Google Shape;73;gb80e2ae2f7_1_19">
                <a:extLst>
                  <a:ext uri="{FF2B5EF4-FFF2-40B4-BE49-F238E27FC236}">
                    <a16:creationId xmlns:a16="http://schemas.microsoft.com/office/drawing/2014/main" id="{04C1E757-2F5D-5C46-817D-1DD70E6D2C08}"/>
                  </a:ext>
                </a:extLst>
              </p:cNvPr>
              <p:cNvSpPr txBox="1">
                <a:spLocks noRot="1" noChangeAspect="1" noMove="1" noResize="1" noEditPoints="1" noAdjustHandles="1" noChangeArrowheads="1" noChangeShapeType="1" noTextEdit="1"/>
              </p:cNvSpPr>
              <p:nvPr/>
            </p:nvSpPr>
            <p:spPr>
              <a:xfrm>
                <a:off x="181313" y="1831223"/>
                <a:ext cx="4887775" cy="2773849"/>
              </a:xfrm>
              <a:prstGeom prst="rect">
                <a:avLst/>
              </a:prstGeom>
              <a:blipFill>
                <a:blip r:embed="rId7"/>
                <a:stretch>
                  <a:fillRect l="-777" b="-684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5" name="Google Shape;73;gb80e2ae2f7_1_19">
            <a:extLst>
              <a:ext uri="{FF2B5EF4-FFF2-40B4-BE49-F238E27FC236}">
                <a16:creationId xmlns:a16="http://schemas.microsoft.com/office/drawing/2014/main" id="{82ACBB31-858D-6A4A-BA95-BEEA62EF0538}"/>
              </a:ext>
            </a:extLst>
          </p:cNvPr>
          <p:cNvSpPr txBox="1"/>
          <p:nvPr/>
        </p:nvSpPr>
        <p:spPr>
          <a:xfrm>
            <a:off x="481374" y="1243748"/>
            <a:ext cx="8482423"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rPr dirty="0"/>
              <a:t>Example: </a:t>
            </a:r>
          </a:p>
        </p:txBody>
      </p:sp>
      <p:pic>
        <p:nvPicPr>
          <p:cNvPr id="16" name="decay_learningrate.png" descr="decay_learningrate.png">
            <a:extLst>
              <a:ext uri="{FF2B5EF4-FFF2-40B4-BE49-F238E27FC236}">
                <a16:creationId xmlns:a16="http://schemas.microsoft.com/office/drawing/2014/main" id="{E77A400E-6636-EF4C-9AD8-0C1E988B0D5C}"/>
              </a:ext>
            </a:extLst>
          </p:cNvPr>
          <p:cNvPicPr>
            <a:picLocks noChangeAspect="1"/>
          </p:cNvPicPr>
          <p:nvPr/>
        </p:nvPicPr>
        <p:blipFill>
          <a:blip r:embed="rId8"/>
          <a:stretch>
            <a:fillRect/>
          </a:stretch>
        </p:blipFill>
        <p:spPr>
          <a:xfrm>
            <a:off x="5646109" y="1888309"/>
            <a:ext cx="3166038" cy="2374529"/>
          </a:xfrm>
          <a:prstGeom prst="rect">
            <a:avLst/>
          </a:prstGeom>
          <a:ln w="12700">
            <a:miter lim="400000"/>
          </a:ln>
        </p:spPr>
      </p:pic>
    </p:spTree>
    <p:extLst>
      <p:ext uri="{BB962C8B-B14F-4D97-AF65-F5344CB8AC3E}">
        <p14:creationId xmlns:p14="http://schemas.microsoft.com/office/powerpoint/2010/main" val="2305206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46B26448-D185-224E-A844-512392D15BDA}"/>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p:spTree>
    <p:extLst>
      <p:ext uri="{BB962C8B-B14F-4D97-AF65-F5344CB8AC3E}">
        <p14:creationId xmlns:p14="http://schemas.microsoft.com/office/powerpoint/2010/main" val="1970136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FAC7297A-8A39-D542-AC09-C0CA15C3FE1E}"/>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60E79BD7-9CD1-4A49-BD1E-96A0A4280568}"/>
                  </a:ext>
                </a:extLst>
              </p:cNvPr>
              <p:cNvSpPr txBox="1"/>
              <p:nvPr/>
            </p:nvSpPr>
            <p:spPr>
              <a:xfrm>
                <a:off x="4074856" y="1881038"/>
                <a:ext cx="4887776" cy="143373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3" tIns="91423" rIns="91423" bIns="91423">
                <a:spAutoFit/>
              </a:bodyPr>
              <a:lstStyle/>
              <a:p>
                <a:pPr>
                  <a:lnSpc>
                    <a:spcPct val="115000"/>
                  </a:lnSpc>
                  <a:defRPr sz="1800">
                    <a:solidFill>
                      <a:srgbClr val="1BD1B3"/>
                    </a:solidFill>
                    <a:latin typeface="Volkhov"/>
                    <a:ea typeface="Volkhov"/>
                    <a:cs typeface="Volkhov"/>
                    <a:sym typeface="Volkhov"/>
                  </a:defRPr>
                </a:pPr>
                <a:r>
                  <a:rPr dirty="0"/>
                  <a:t>Only the model with </a:t>
                </a:r>
                <a:r>
                  <a:rPr i="1" dirty="0"/>
                  <a:t>decaying</a:t>
                </a:r>
                <a:r>
                  <a:rPr dirty="0"/>
                  <a:t> learning rate was capable of generating this </a:t>
                </a:r>
                <a:r>
                  <a:rPr dirty="0" err="1"/>
                  <a:t>behavioural</a:t>
                </a:r>
                <a:r>
                  <a:rPr dirty="0"/>
                  <a:t> pattern </a:t>
                </a:r>
                <a14:m>
                  <m:oMath xmlns:m="http://schemas.openxmlformats.org/officeDocument/2006/math">
                    <m:r>
                      <a:rPr sz="2550" i="1">
                        <a:solidFill>
                          <a:srgbClr val="1BD1B3"/>
                        </a:solidFill>
                        <a:latin typeface="Cambria Math" panose="02040503050406030204" pitchFamily="18" charset="0"/>
                      </a:rPr>
                      <m:t>→</m:t>
                    </m:r>
                  </m:oMath>
                </a14:m>
                <a:r>
                  <a:rPr dirty="0"/>
                  <a:t> the two models can be dissociated based on this </a:t>
                </a:r>
                <a:r>
                  <a:rPr dirty="0" err="1"/>
                  <a:t>behavioural</a:t>
                </a:r>
                <a:r>
                  <a:rPr dirty="0"/>
                  <a:t> marker.  </a:t>
                </a:r>
              </a:p>
            </p:txBody>
          </p:sp>
        </mc:Choice>
        <mc:Fallback xmlns="">
          <p:sp>
            <p:nvSpPr>
              <p:cNvPr id="13" name="Google Shape;73;gb80e2ae2f7_1_19">
                <a:extLst>
                  <a:ext uri="{FF2B5EF4-FFF2-40B4-BE49-F238E27FC236}">
                    <a16:creationId xmlns:a16="http://schemas.microsoft.com/office/drawing/2014/main" id="{60E79BD7-9CD1-4A49-BD1E-96A0A4280568}"/>
                  </a:ext>
                </a:extLst>
              </p:cNvPr>
              <p:cNvSpPr txBox="1">
                <a:spLocks noRot="1" noChangeAspect="1" noMove="1" noResize="1" noEditPoints="1" noAdjustHandles="1" noChangeArrowheads="1" noChangeShapeType="1" noTextEdit="1"/>
              </p:cNvSpPr>
              <p:nvPr/>
            </p:nvSpPr>
            <p:spPr>
              <a:xfrm>
                <a:off x="4074856" y="1881038"/>
                <a:ext cx="4887776" cy="1433734"/>
              </a:xfrm>
              <a:prstGeom prst="rect">
                <a:avLst/>
              </a:prstGeom>
              <a:blipFill>
                <a:blip r:embed="rId8"/>
                <a:stretch>
                  <a:fillRect l="-1036" r="-2073" b="-3333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758127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985353" y="2010113"/>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ctr"/>
            <a:r>
              <a:rPr lang="en-US" sz="5000" dirty="0"/>
              <a:t>Q &amp; A</a:t>
            </a:r>
          </a:p>
        </p:txBody>
      </p:sp>
    </p:spTree>
    <p:extLst>
      <p:ext uri="{BB962C8B-B14F-4D97-AF65-F5344CB8AC3E}">
        <p14:creationId xmlns:p14="http://schemas.microsoft.com/office/powerpoint/2010/main" val="368314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3;gb80e2ae2f7_1_19">
            <a:extLst>
              <a:ext uri="{FF2B5EF4-FFF2-40B4-BE49-F238E27FC236}">
                <a16:creationId xmlns:a16="http://schemas.microsoft.com/office/drawing/2014/main" id="{74AACE52-7142-8D40-A46A-7318C26B40CC}"/>
              </a:ext>
            </a:extLst>
          </p:cNvPr>
          <p:cNvSpPr txBox="1"/>
          <p:nvPr/>
        </p:nvSpPr>
        <p:spPr>
          <a:xfrm>
            <a:off x="763699" y="1657030"/>
            <a:ext cx="7719136" cy="27114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the model to behavior and define parameters’ range (average/median/min-max)</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 varying one of the parameter values while keeping other parameters fixed</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simulated data with the same model used for the simulation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true and recovered parameters. </a:t>
            </a:r>
          </a:p>
        </p:txBody>
      </p:sp>
    </p:spTree>
    <p:extLst>
      <p:ext uri="{BB962C8B-B14F-4D97-AF65-F5344CB8AC3E}">
        <p14:creationId xmlns:p14="http://schemas.microsoft.com/office/powerpoint/2010/main" val="185473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1" name="Google Shape;73;gb80e2ae2f7_1_19">
            <a:extLst>
              <a:ext uri="{FF2B5EF4-FFF2-40B4-BE49-F238E27FC236}">
                <a16:creationId xmlns:a16="http://schemas.microsoft.com/office/drawing/2014/main" id="{14E2D452-5410-8646-9059-7CC631B8A0FE}"/>
              </a:ext>
            </a:extLst>
          </p:cNvPr>
          <p:cNvSpPr txBox="1"/>
          <p:nvPr/>
        </p:nvSpPr>
        <p:spPr>
          <a:xfrm>
            <a:off x="384313" y="1243748"/>
            <a:ext cx="8690875" cy="1447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2-arm bandit task with binary outcomes (reward</a:t>
            </a:r>
            <a:r>
              <a:rPr lang="en-US" dirty="0"/>
              <a:t>, </a:t>
            </a:r>
            <a:r>
              <a:rPr dirty="0"/>
              <a:t> no reward) </a:t>
            </a:r>
          </a:p>
          <a:p>
            <a:pPr lvl="1" indent="228600">
              <a:lnSpc>
                <a:spcPct val="115000"/>
              </a:lnSpc>
              <a:defRPr sz="1800" b="1">
                <a:solidFill>
                  <a:srgbClr val="B0FEF1"/>
                </a:solidFill>
                <a:latin typeface="Volkhov"/>
                <a:ea typeface="Volkhov"/>
                <a:cs typeface="Volkhov"/>
                <a:sym typeface="Volkhov"/>
              </a:defRPr>
            </a:pPr>
            <a:r>
              <a:rPr dirty="0"/>
              <a:t>Model with 1 learning rate and </a:t>
            </a:r>
            <a:r>
              <a:rPr dirty="0" err="1"/>
              <a:t>softmax</a:t>
            </a:r>
            <a:r>
              <a:rPr dirty="0"/>
              <a:t> decision rule  </a:t>
            </a:r>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5EA8F997-B438-C24C-A30B-43F3EADE8208}"/>
                  </a:ext>
                </a:extLst>
              </p:cNvPr>
              <p:cNvSpPr txBox="1"/>
              <p:nvPr/>
            </p:nvSpPr>
            <p:spPr>
              <a:xfrm>
                <a:off x="912096" y="2799082"/>
                <a:ext cx="7620979" cy="179419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a:t>
                </a:r>
              </a:p>
              <a:p>
                <a:pPr>
                  <a:lnSpc>
                    <a:spcPct val="115000"/>
                  </a:lnSpc>
                  <a:defRPr sz="1800">
                    <a:solidFill>
                      <a:srgbClr val="1BD1B3"/>
                    </a:solidFill>
                    <a:latin typeface="Volkhov"/>
                    <a:ea typeface="Volkhov"/>
                    <a:cs typeface="Volkhov"/>
                    <a:sym typeface="Volkhov"/>
                  </a:defRPr>
                </a:pPr>
                <a:r>
                  <a:rPr dirty="0"/>
                  <a:t>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a:p>
                <a:pPr>
                  <a:lnSpc>
                    <a:spcPct val="115000"/>
                  </a:lnSpc>
                  <a:defRPr sz="1800">
                    <a:solidFill>
                      <a:srgbClr val="1BD1B3"/>
                    </a:solidFill>
                    <a:latin typeface="Volkhov"/>
                    <a:ea typeface="Volkhov"/>
                    <a:cs typeface="Volkhov"/>
                    <a:sym typeface="Volkhov"/>
                  </a:defRPr>
                </a:pPr>
                <a:r>
                  <a:rPr dirty="0" err="1"/>
                  <a:t>softmax</a:t>
                </a:r>
                <a:r>
                  <a:rPr dirty="0"/>
                  <a:t> temperature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=0.3</m:t>
                    </m:r>
                  </m:oMath>
                </a14:m>
                <a:r>
                  <a:rPr dirty="0"/>
                  <a:t> </a:t>
                </a:r>
              </a:p>
            </p:txBody>
          </p:sp>
        </mc:Choice>
        <mc:Fallback xmlns="">
          <p:sp>
            <p:nvSpPr>
              <p:cNvPr id="13" name="Google Shape;73;gb80e2ae2f7_1_19">
                <a:extLst>
                  <a:ext uri="{FF2B5EF4-FFF2-40B4-BE49-F238E27FC236}">
                    <a16:creationId xmlns:a16="http://schemas.microsoft.com/office/drawing/2014/main" id="{5EA8F997-B438-C24C-A30B-43F3EADE8208}"/>
                  </a:ext>
                </a:extLst>
              </p:cNvPr>
              <p:cNvSpPr txBox="1">
                <a:spLocks noRot="1" noChangeAspect="1" noMove="1" noResize="1" noEditPoints="1" noAdjustHandles="1" noChangeArrowheads="1" noChangeShapeType="1" noTextEdit="1"/>
              </p:cNvSpPr>
              <p:nvPr/>
            </p:nvSpPr>
            <p:spPr>
              <a:xfrm>
                <a:off x="912096" y="2799082"/>
                <a:ext cx="7620979" cy="1794195"/>
              </a:xfrm>
              <a:prstGeom prst="rect">
                <a:avLst/>
              </a:prstGeom>
              <a:blipFill>
                <a:blip r:embed="rId7"/>
                <a:stretch>
                  <a:fillRect l="-833" b="-8392"/>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37742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spTree>
    <p:extLst>
      <p:ext uri="{BB962C8B-B14F-4D97-AF65-F5344CB8AC3E}">
        <p14:creationId xmlns:p14="http://schemas.microsoft.com/office/powerpoint/2010/main" val="149847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pic>
        <p:nvPicPr>
          <p:cNvPr id="11" name="Oval Oval" descr="Oval Oval">
            <a:extLst>
              <a:ext uri="{FF2B5EF4-FFF2-40B4-BE49-F238E27FC236}">
                <a16:creationId xmlns:a16="http://schemas.microsoft.com/office/drawing/2014/main" id="{A0ACE948-811C-EE43-92B2-B4D26F38DB0B}"/>
              </a:ext>
            </a:extLst>
          </p:cNvPr>
          <p:cNvPicPr>
            <a:picLocks/>
          </p:cNvPicPr>
          <p:nvPr/>
        </p:nvPicPr>
        <p:blipFill>
          <a:blip r:embed="rId9"/>
          <a:stretch>
            <a:fillRect/>
          </a:stretch>
        </p:blipFill>
        <p:spPr>
          <a:xfrm>
            <a:off x="3333243" y="2348700"/>
            <a:ext cx="983214" cy="1371601"/>
          </a:xfrm>
          <a:prstGeom prst="rect">
            <a:avLst/>
          </a:prstGeom>
          <a:effectLst>
            <a:outerShdw blurRad="38100" dist="23000" dir="5400000" rotWithShape="0">
              <a:srgbClr val="000000">
                <a:alpha val="35000"/>
              </a:srgbClr>
            </a:outerShdw>
          </a:effectLst>
        </p:spPr>
      </p:pic>
      <p:pic>
        <p:nvPicPr>
          <p:cNvPr id="13" name="Oval Oval" descr="Oval Oval">
            <a:extLst>
              <a:ext uri="{FF2B5EF4-FFF2-40B4-BE49-F238E27FC236}">
                <a16:creationId xmlns:a16="http://schemas.microsoft.com/office/drawing/2014/main" id="{B2F208CD-F780-094A-B526-6435571E3210}"/>
              </a:ext>
            </a:extLst>
          </p:cNvPr>
          <p:cNvPicPr>
            <a:picLocks/>
          </p:cNvPicPr>
          <p:nvPr/>
        </p:nvPicPr>
        <p:blipFill>
          <a:blip r:embed="rId10"/>
          <a:stretch>
            <a:fillRect/>
          </a:stretch>
        </p:blipFill>
        <p:spPr>
          <a:xfrm>
            <a:off x="6309393" y="2956764"/>
            <a:ext cx="1111826" cy="839117"/>
          </a:xfrm>
          <a:prstGeom prst="rect">
            <a:avLst/>
          </a:prstGeom>
          <a:effectLst>
            <a:outerShdw blurRad="38100" dist="23000" dir="5400000" rotWithShape="0">
              <a:srgbClr val="000000">
                <a:alpha val="35000"/>
              </a:srgbClr>
            </a:outerShdw>
          </a:effectLst>
        </p:spPr>
      </p:pic>
    </p:spTree>
    <p:extLst>
      <p:ext uri="{BB962C8B-B14F-4D97-AF65-F5344CB8AC3E}">
        <p14:creationId xmlns:p14="http://schemas.microsoft.com/office/powerpoint/2010/main" val="300543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73;gb80e2ae2f7_1_19">
                <a:extLst>
                  <a:ext uri="{FF2B5EF4-FFF2-40B4-BE49-F238E27FC236}">
                    <a16:creationId xmlns:a16="http://schemas.microsoft.com/office/drawing/2014/main" id="{A5E19F54-40C0-AC4C-9B37-56A993F931E5}"/>
                  </a:ext>
                </a:extLst>
              </p:cNvPr>
              <p:cNvSpPr txBox="1"/>
              <p:nvPr/>
            </p:nvSpPr>
            <p:spPr>
              <a:xfrm>
                <a:off x="845505" y="2170883"/>
                <a:ext cx="8157638" cy="79636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t>Recovery shows problem with high values of the softmax inverse temperature: </a:t>
                </a:r>
                <a14:m>
                  <m:oMath xmlns:m="http://schemas.openxmlformats.org/officeDocument/2006/math">
                    <m:r>
                      <a:rPr sz="2500" i="1">
                        <a:solidFill>
                          <a:srgbClr val="B0FEF1"/>
                        </a:solidFill>
                        <a:latin typeface="Cambria Math" panose="02040503050406030204" pitchFamily="18" charset="0"/>
                      </a:rPr>
                      <m:t>↑</m:t>
                    </m:r>
                    <m:r>
                      <a:rPr sz="2500" i="1">
                        <a:solidFill>
                          <a:srgbClr val="B0FEF1"/>
                        </a:solidFill>
                        <a:latin typeface="Cambria Math" panose="02040503050406030204" pitchFamily="18" charset="0"/>
                      </a:rPr>
                      <m:t>𝜏</m:t>
                    </m:r>
                    <m:r>
                      <a:rPr sz="2500" i="1">
                        <a:solidFill>
                          <a:srgbClr val="B0FEF1"/>
                        </a:solidFill>
                        <a:latin typeface="Cambria Math" panose="02040503050406030204" pitchFamily="18" charset="0"/>
                      </a:rPr>
                      <m:t>→</m:t>
                    </m:r>
                  </m:oMath>
                </a14:m>
                <a:r>
                  <a:t>more exploration </a:t>
                </a:r>
                <a14:m>
                  <m:oMath xmlns:m="http://schemas.openxmlformats.org/officeDocument/2006/math">
                    <m:r>
                      <a:rPr sz="2600" i="1">
                        <a:solidFill>
                          <a:srgbClr val="B0FEF1"/>
                        </a:solidFill>
                        <a:latin typeface="Cambria Math" panose="02040503050406030204" pitchFamily="18" charset="0"/>
                      </a:rPr>
                      <m:t>→</m:t>
                    </m:r>
                  </m:oMath>
                </a14:m>
                <a:r>
                  <a:t> less stable estimates   </a:t>
                </a:r>
              </a:p>
            </p:txBody>
          </p:sp>
        </mc:Choice>
        <mc:Fallback xmlns="">
          <p:sp>
            <p:nvSpPr>
              <p:cNvPr id="16" name="Google Shape;73;gb80e2ae2f7_1_19">
                <a:extLst>
                  <a:ext uri="{FF2B5EF4-FFF2-40B4-BE49-F238E27FC236}">
                    <a16:creationId xmlns:a16="http://schemas.microsoft.com/office/drawing/2014/main" id="{A5E19F54-40C0-AC4C-9B37-56A993F931E5}"/>
                  </a:ext>
                </a:extLst>
              </p:cNvPr>
              <p:cNvSpPr txBox="1">
                <a:spLocks noRot="1" noChangeAspect="1" noMove="1" noResize="1" noEditPoints="1" noAdjustHandles="1" noChangeArrowheads="1" noChangeShapeType="1" noTextEdit="1"/>
              </p:cNvSpPr>
              <p:nvPr/>
            </p:nvSpPr>
            <p:spPr>
              <a:xfrm>
                <a:off x="845505" y="2170883"/>
                <a:ext cx="8157638" cy="796364"/>
              </a:xfrm>
              <a:prstGeom prst="rect">
                <a:avLst/>
              </a:prstGeom>
              <a:blipFill>
                <a:blip r:embed="rId8"/>
                <a:stretch>
                  <a:fillRect b="-1718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7" name="Google Shape;73;gb80e2ae2f7_1_19">
            <a:extLst>
              <a:ext uri="{FF2B5EF4-FFF2-40B4-BE49-F238E27FC236}">
                <a16:creationId xmlns:a16="http://schemas.microsoft.com/office/drawing/2014/main" id="{281A07C9-11BC-794D-919F-CBC3637B3970}"/>
              </a:ext>
            </a:extLst>
          </p:cNvPr>
          <p:cNvSpPr txBox="1"/>
          <p:nvPr/>
        </p:nvSpPr>
        <p:spPr>
          <a:xfrm>
            <a:off x="834396" y="3020440"/>
            <a:ext cx="6951300"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lvl1pPr>
          </a:lstStyle>
          <a:p>
            <a:r>
              <a:rPr dirty="0"/>
              <a:t>True values for both parameters might be overestimated</a:t>
            </a:r>
          </a:p>
        </p:txBody>
      </p:sp>
      <mc:AlternateContent xmlns:mc="http://schemas.openxmlformats.org/markup-compatibility/2006" xmlns:a14="http://schemas.microsoft.com/office/drawing/2010/main">
        <mc:Choice Requires="a14">
          <p:sp>
            <p:nvSpPr>
              <p:cNvPr id="18" name="Google Shape;73;gb80e2ae2f7_1_19">
                <a:extLst>
                  <a:ext uri="{FF2B5EF4-FFF2-40B4-BE49-F238E27FC236}">
                    <a16:creationId xmlns:a16="http://schemas.microsoft.com/office/drawing/2014/main" id="{1F08D446-EBC9-C34B-8809-92CFC9CE1E25}"/>
                  </a:ext>
                </a:extLst>
              </p:cNvPr>
              <p:cNvSpPr txBox="1"/>
              <p:nvPr/>
            </p:nvSpPr>
            <p:spPr>
              <a:xfrm>
                <a:off x="845505" y="3718503"/>
                <a:ext cx="6951300" cy="47505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rPr dirty="0"/>
                  <a:t>Try: increase the number of trials: </a:t>
                </a:r>
                <a14:m>
                  <m:oMath xmlns:m="http://schemas.openxmlformats.org/officeDocument/2006/math">
                    <m:r>
                      <a:rPr sz="2300" i="1">
                        <a:solidFill>
                          <a:srgbClr val="B0FEF1"/>
                        </a:solidFill>
                        <a:latin typeface="Cambria Math" panose="02040503050406030204" pitchFamily="18" charset="0"/>
                      </a:rPr>
                      <m:t>100→300</m:t>
                    </m:r>
                  </m:oMath>
                </a14:m>
                <a:endParaRPr dirty="0"/>
              </a:p>
            </p:txBody>
          </p:sp>
        </mc:Choice>
        <mc:Fallback xmlns="">
          <p:sp>
            <p:nvSpPr>
              <p:cNvPr id="18" name="Google Shape;73;gb80e2ae2f7_1_19">
                <a:extLst>
                  <a:ext uri="{FF2B5EF4-FFF2-40B4-BE49-F238E27FC236}">
                    <a16:creationId xmlns:a16="http://schemas.microsoft.com/office/drawing/2014/main" id="{1F08D446-EBC9-C34B-8809-92CFC9CE1E25}"/>
                  </a:ext>
                </a:extLst>
              </p:cNvPr>
              <p:cNvSpPr txBox="1">
                <a:spLocks noRot="1" noChangeAspect="1" noMove="1" noResize="1" noEditPoints="1" noAdjustHandles="1" noChangeArrowheads="1" noChangeShapeType="1" noTextEdit="1"/>
              </p:cNvSpPr>
              <p:nvPr/>
            </p:nvSpPr>
            <p:spPr>
              <a:xfrm>
                <a:off x="845505" y="3718503"/>
                <a:ext cx="6951300" cy="475054"/>
              </a:xfrm>
              <a:prstGeom prst="rect">
                <a:avLst/>
              </a:prstGeom>
              <a:blipFill>
                <a:blip r:embed="rId9"/>
                <a:stretch>
                  <a:fillRect b="-2894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23316089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2159</Words>
  <Application>Microsoft Macintosh PowerPoint</Application>
  <PresentationFormat>On-screen Show (16:9)</PresentationFormat>
  <Paragraphs>323</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Volkhov</vt:lpstr>
      <vt:lpstr>Helvetica</vt:lpstr>
      <vt:lpstr>Roboto Mono</vt:lpstr>
      <vt:lpstr>Cambria Math</vt:lpstr>
      <vt:lpstr>Arial</vt:lpstr>
      <vt:lpstr>Simple Light</vt:lpstr>
      <vt:lpstr>Model selection, comparison, and validation</vt:lpstr>
      <vt:lpstr>PowerPoint Presentation</vt:lpstr>
      <vt:lpstr>PowerPoint Presentation</vt:lpstr>
      <vt:lpstr>Parameter recovery</vt:lpstr>
      <vt:lpstr>Parameter recovery</vt:lpstr>
      <vt:lpstr>Parameter recovery</vt:lpstr>
      <vt:lpstr>Parameter recovery</vt:lpstr>
      <vt:lpstr>Parameter recovery</vt:lpstr>
      <vt:lpstr>Parameter recovery</vt:lpstr>
      <vt:lpstr>Parameter recovery</vt:lpstr>
      <vt:lpstr>PowerPoint Presentation</vt:lpstr>
      <vt:lpstr>What if there are multiple plausible models of behavior?</vt:lpstr>
      <vt:lpstr>What if there are multiple plausible models of behavior?</vt:lpstr>
      <vt:lpstr>Defining different models</vt:lpstr>
      <vt:lpstr>Defining different models</vt:lpstr>
      <vt:lpstr>Defining different models</vt:lpstr>
      <vt:lpstr>Model comparison: determining which model best captures data</vt:lpstr>
      <vt:lpstr>Model comparison: determining which model best captures data</vt:lpstr>
      <vt:lpstr>Model comparison: determining which model best captures data</vt:lpstr>
      <vt:lpstr>Model comparison: determining which model best captures data</vt:lpstr>
      <vt:lpstr>Finding the best-fitting model</vt:lpstr>
      <vt:lpstr>Finding the best-fitting model</vt:lpstr>
      <vt:lpstr>Finding the best-fitting model</vt:lpstr>
      <vt:lpstr>Finding the best-fitting model</vt:lpstr>
      <vt:lpstr>Are our models ‘recoverable’?</vt:lpstr>
      <vt:lpstr>Are our models ‘recoverable’?</vt:lpstr>
      <vt:lpstr>How do we know whether our model-fitting results reflect reality?</vt:lpstr>
      <vt:lpstr>Model recoverability analyses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Dream vs. reality</vt:lpstr>
      <vt:lpstr>Task optimization</vt:lpstr>
      <vt:lpstr>PowerPoint Presentation</vt:lpstr>
      <vt:lpstr>Task optimization</vt:lpstr>
      <vt:lpstr>Task optimization</vt:lpstr>
      <vt:lpstr>Comparing task versions</vt:lpstr>
      <vt:lpstr>Comparing task versions</vt:lpstr>
      <vt:lpstr>Predictive performance and model checks</vt:lpstr>
      <vt:lpstr>Predictive performance and model checks</vt:lpstr>
      <vt:lpstr>Predictive performance and model checks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Develop a Computational Model? </dc:title>
  <cp:lastModifiedBy>Kate Nussenbaum</cp:lastModifiedBy>
  <cp:revision>52</cp:revision>
  <dcterms:modified xsi:type="dcterms:W3CDTF">2021-09-13T14:00:56Z</dcterms:modified>
</cp:coreProperties>
</file>