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2"/>
      <p:bold r:id="rId13"/>
      <p:italic r:id="rId14"/>
      <p:bold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Volkhov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orient="horz" pos="1716">
          <p15:clr>
            <a:srgbClr val="9AA0A6"/>
          </p15:clr>
        </p15:guide>
        <p15:guide id="6" orient="horz" pos="2771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VEutm0MKoGVkYy2aZ/YXLDTG8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265" autoAdjust="0"/>
  </p:normalViewPr>
  <p:slideViewPr>
    <p:cSldViewPr snapToGrid="0">
      <p:cViewPr varScale="1">
        <p:scale>
          <a:sx n="184" d="100"/>
          <a:sy n="184" d="100"/>
        </p:scale>
        <p:origin x="168" y="192"/>
      </p:cViewPr>
      <p:guideLst>
        <p:guide orient="horz" pos="469"/>
        <p:guide pos="2880"/>
        <p:guide pos="576"/>
        <p:guide pos="5184"/>
        <p:guide orient="horz" pos="1716"/>
        <p:guide orient="horz" pos="2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0e2ae2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b80e2ae2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ever workshop on this topic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for us to organise – be patient, and we are keen on getting feedback on how to improve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challenge: such a complex topic into one day (as opposed to 5 day courses on similar topics)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morning session: introduction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afternoon session: advanced topics in individual tutorials. more hands on, and specialised. you have received links for this – if not, let us know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30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we should post URL and emails on zoom chat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8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we should post URL and emails on zoom chat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17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ever workshop on this topic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for us to organise – be patient, and we are keen on getting feedback on how to improve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challenge: such a complex topic into one day (as opposed to 5 day courses on similar topics)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morning session: introduction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afternoon session: advanced topics in individual tutorials. more hands on, and specialised. you have received links for this – if not, let us know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33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0e2ae2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b80e2ae2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53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ever workshop on this topic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first for us to organise – be patient, and we are keen on getting feedback on how to improve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challenge: such a complex topic into one day (as opposed to 5 day courses on similar topics)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morning session: introduction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afternoon session: advanced topics in individual tutorials. more hands on, and specialised. you have received links for this – if not, let us know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0e2ae2f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80e2ae2f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we should post URL and emails on zoom chat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05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uromatchacademy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cpcours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0e2ae2e5_0_0"/>
          <p:cNvSpPr txBox="1">
            <a:spLocks noGrp="1"/>
          </p:cNvSpPr>
          <p:nvPr>
            <p:ph type="ctrTitle"/>
          </p:nvPr>
        </p:nvSpPr>
        <p:spPr>
          <a:xfrm>
            <a:off x="914401" y="1408534"/>
            <a:ext cx="7917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Computational Model(l)ing in Development</a:t>
            </a:r>
            <a:r>
              <a:rPr lang="en" sz="67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 </a:t>
            </a:r>
            <a:endParaRPr sz="67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56" name="Google Shape;56;gb80e2ae2e5_0_0"/>
          <p:cNvSpPr txBox="1"/>
          <p:nvPr/>
        </p:nvSpPr>
        <p:spPr>
          <a:xfrm>
            <a:off x="838200" y="477525"/>
            <a:ext cx="33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dirty="0">
              <a:solidFill>
                <a:srgbClr val="B0FEF1"/>
              </a:solidFill>
            </a:endParaRPr>
          </a:p>
        </p:txBody>
      </p:sp>
      <p:sp>
        <p:nvSpPr>
          <p:cNvPr id="57" name="Google Shape;57;gb80e2ae2e5_0_0"/>
          <p:cNvSpPr txBox="1"/>
          <p:nvPr/>
        </p:nvSpPr>
        <p:spPr>
          <a:xfrm>
            <a:off x="860601" y="4320700"/>
            <a:ext cx="4056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Ali Cohen | Tobias Hauser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16F78E-0E2C-BF48-84BD-964E50D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70315F-828C-1B47-8AA9-AE98393A620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1026" name="Picture 2" descr="Picture">
              <a:extLst>
                <a:ext uri="{FF2B5EF4-FFF2-40B4-BE49-F238E27FC236}">
                  <a16:creationId xmlns:a16="http://schemas.microsoft.com/office/drawing/2014/main" id="{492418DF-6C8D-2841-9A64-34564EBFE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D4B318-5360-7B4A-B58B-67B045EFFEDF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Helvetica" pitchFamily="2" charset="0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itchFamily="2" charset="0"/>
                <a:cs typeface="Thonburi" pitchFamily="2" charset="-34"/>
              </a:endParaRPr>
            </a:p>
          </p:txBody>
        </p:sp>
      </p:grpSp>
      <p:pic>
        <p:nvPicPr>
          <p:cNvPr id="1034" name="Picture 10" descr="Home - Flux Society">
            <a:extLst>
              <a:ext uri="{FF2B5EF4-FFF2-40B4-BE49-F238E27FC236}">
                <a16:creationId xmlns:a16="http://schemas.microsoft.com/office/drawing/2014/main" id="{78C51223-726E-B34A-B694-ADE2ECD2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38955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What today will hold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401A79-B358-4A8D-A636-C4D82E55C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2775"/>
              </p:ext>
            </p:extLst>
          </p:nvPr>
        </p:nvGraphicFramePr>
        <p:xfrm>
          <a:off x="283079" y="1536945"/>
          <a:ext cx="4134917" cy="3109552"/>
        </p:xfrm>
        <a:graphic>
          <a:graphicData uri="http://schemas.openxmlformats.org/drawingml/2006/table">
            <a:tbl>
              <a:tblPr/>
              <a:tblGrid>
                <a:gridCol w="502190">
                  <a:extLst>
                    <a:ext uri="{9D8B030D-6E8A-4147-A177-3AD203B41FA5}">
                      <a16:colId xmlns:a16="http://schemas.microsoft.com/office/drawing/2014/main" val="2513944846"/>
                    </a:ext>
                  </a:extLst>
                </a:gridCol>
                <a:gridCol w="3632727">
                  <a:extLst>
                    <a:ext uri="{9D8B030D-6E8A-4147-A177-3AD203B41FA5}">
                      <a16:colId xmlns:a16="http://schemas.microsoft.com/office/drawing/2014/main" val="4141581295"/>
                    </a:ext>
                  </a:extLst>
                </a:gridCol>
              </a:tblGrid>
              <a:tr h="335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time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(GMT)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521465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Welcome from the Organisers (Ali Cohen &amp; Tobias Hauser)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928945"/>
                  </a:ext>
                </a:extLst>
              </a:tr>
              <a:tr h="383514">
                <a:tc>
                  <a:txBody>
                    <a:bodyPr/>
                    <a:lstStyle/>
                    <a:p>
                      <a:pPr fontAlgn="t"/>
                      <a:b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Computational modelling in development: Past, current, and future directions (Cate Hartley)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81957"/>
                  </a:ext>
                </a:extLst>
              </a:tr>
              <a:tr h="15062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13:30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What is Computational Modelling? 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Introduction and examples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1. What is a computational model and why do we use it?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Nadescha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Trudel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Alisa Loosen)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 How to develop a computational model? (Tricia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Seow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Sam Hewitt, &amp; Noam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Goldway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3. Principles of modelling and model fitting (Magda Dubois,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Naiti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Bhatt, Greer Bizzell-Hatcher,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Vasilisa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Skvortsova) 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 Model comparison, selection &amp; validation (Kate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Nussenbaum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Johanna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Habicht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Vasilisa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Skvortsova) </a:t>
                      </a: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69963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16:00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Break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468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A816F1-A999-444A-8F39-9051DFF1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73780"/>
              </p:ext>
            </p:extLst>
          </p:nvPr>
        </p:nvGraphicFramePr>
        <p:xfrm>
          <a:off x="4788390" y="1925503"/>
          <a:ext cx="4252875" cy="2896394"/>
        </p:xfrm>
        <a:graphic>
          <a:graphicData uri="http://schemas.openxmlformats.org/drawingml/2006/table">
            <a:tbl>
              <a:tblPr/>
              <a:tblGrid>
                <a:gridCol w="516517">
                  <a:extLst>
                    <a:ext uri="{9D8B030D-6E8A-4147-A177-3AD203B41FA5}">
                      <a16:colId xmlns:a16="http://schemas.microsoft.com/office/drawing/2014/main" val="1280621628"/>
                    </a:ext>
                  </a:extLst>
                </a:gridCol>
                <a:gridCol w="3736358">
                  <a:extLst>
                    <a:ext uri="{9D8B030D-6E8A-4147-A177-3AD203B41FA5}">
                      <a16:colId xmlns:a16="http://schemas.microsoft.com/office/drawing/2014/main" val="1303716445"/>
                    </a:ext>
                  </a:extLst>
                </a:gridCol>
              </a:tblGrid>
              <a:tr h="14502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17:00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Parallel modelling tutorials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1. Inferring cognitive models of reinforcement learning from choice data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Maël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Lebreton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Stefano Palminteri)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 Computational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of goal-directed and habitual reinforcement-learning strategies (Claire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Smid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Wouter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Kool)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3. Computational models of human gaze data (Angela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Radulescu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 Uncovering heterogeneity in preferences and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behavior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with finite mixture models (Adrian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Bruhin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An introduction to drift diffusion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Wenjia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Joyce Zhao &amp; Ian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Krajbich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174414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Panel discussion: Promises and Pitfalls in Developmental Computational Modelling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48508"/>
                  </a:ext>
                </a:extLst>
              </a:tr>
              <a:tr h="404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19:30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virtual drinks / find-a-modeler &amp; find-an-experimentalist session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408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38955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Acknowledgements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846147-2A65-49CB-8273-21E927FA79E8}"/>
              </a:ext>
            </a:extLst>
          </p:cNvPr>
          <p:cNvSpPr txBox="1"/>
          <p:nvPr/>
        </p:nvSpPr>
        <p:spPr>
          <a:xfrm>
            <a:off x="996594" y="2547988"/>
            <a:ext cx="288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Tutorial hosts &amp; speakers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Adrian </a:t>
            </a:r>
            <a:r>
              <a:rPr lang="en-GB" dirty="0" err="1">
                <a:solidFill>
                  <a:schemeClr val="bg1"/>
                </a:solidFill>
              </a:rPr>
              <a:t>Bruhin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Angela </a:t>
            </a:r>
            <a:r>
              <a:rPr lang="en-GB" dirty="0" err="1">
                <a:solidFill>
                  <a:schemeClr val="bg1"/>
                </a:solidFill>
              </a:rPr>
              <a:t>Radulescu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Claire </a:t>
            </a:r>
            <a:r>
              <a:rPr lang="en-GB" dirty="0" err="1">
                <a:solidFill>
                  <a:schemeClr val="bg1"/>
                </a:solidFill>
              </a:rPr>
              <a:t>Smid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Ian </a:t>
            </a:r>
            <a:r>
              <a:rPr lang="en-GB" dirty="0" err="1">
                <a:solidFill>
                  <a:schemeClr val="bg1"/>
                </a:solidFill>
              </a:rPr>
              <a:t>Krajbich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Maël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Lebreton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Stefano Palminteri</a:t>
            </a: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Wenjia</a:t>
            </a:r>
            <a:r>
              <a:rPr lang="en-GB" dirty="0">
                <a:solidFill>
                  <a:schemeClr val="bg1"/>
                </a:solidFill>
              </a:rPr>
              <a:t> Joyce Zhao</a:t>
            </a: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Wouter</a:t>
            </a:r>
            <a:r>
              <a:rPr lang="en-GB" dirty="0">
                <a:solidFill>
                  <a:schemeClr val="bg1"/>
                </a:solidFill>
              </a:rPr>
              <a:t> Kool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CCA9-1454-466A-890A-632E4C5DA783}"/>
              </a:ext>
            </a:extLst>
          </p:cNvPr>
          <p:cNvSpPr txBox="1"/>
          <p:nvPr/>
        </p:nvSpPr>
        <p:spPr>
          <a:xfrm>
            <a:off x="996594" y="1347542"/>
            <a:ext cx="2887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0EBDB-78A1-4C77-A42B-1A1757174BA8}"/>
              </a:ext>
            </a:extLst>
          </p:cNvPr>
          <p:cNvSpPr txBox="1"/>
          <p:nvPr/>
        </p:nvSpPr>
        <p:spPr>
          <a:xfrm>
            <a:off x="996593" y="193271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podiumconferences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(Casey </a:t>
            </a:r>
            <a:r>
              <a:rPr lang="en-GB" dirty="0" err="1">
                <a:solidFill>
                  <a:schemeClr val="bg1"/>
                </a:solidFill>
              </a:rPr>
              <a:t>Irelan</a:t>
            </a:r>
            <a:r>
              <a:rPr lang="en-GB" dirty="0">
                <a:solidFill>
                  <a:schemeClr val="bg1"/>
                </a:solidFill>
              </a:rPr>
              <a:t> &amp; team)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03C12-642A-467C-B3C1-2C9448FD836B}"/>
              </a:ext>
            </a:extLst>
          </p:cNvPr>
          <p:cNvSpPr txBox="1"/>
          <p:nvPr/>
        </p:nvSpPr>
        <p:spPr>
          <a:xfrm>
            <a:off x="5506569" y="1333306"/>
            <a:ext cx="2887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Hartley &amp; Hauser Labs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Alisa Loosen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Greer Bizzell-Hatcher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Johanna </a:t>
            </a:r>
            <a:r>
              <a:rPr lang="en-GB" dirty="0" err="1">
                <a:solidFill>
                  <a:schemeClr val="bg1"/>
                </a:solidFill>
              </a:rPr>
              <a:t>Habicht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Kate </a:t>
            </a:r>
            <a:r>
              <a:rPr lang="en-GB" dirty="0" err="1">
                <a:solidFill>
                  <a:schemeClr val="bg1"/>
                </a:solidFill>
              </a:rPr>
              <a:t>Nussenbaum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Magda Dubois</a:t>
            </a: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Nadescha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Trudel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Naiti</a:t>
            </a:r>
            <a:r>
              <a:rPr lang="en-GB" dirty="0">
                <a:solidFill>
                  <a:schemeClr val="bg1"/>
                </a:solidFill>
              </a:rPr>
              <a:t> Bhatt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Noam </a:t>
            </a:r>
            <a:r>
              <a:rPr lang="en-GB" dirty="0" err="1">
                <a:solidFill>
                  <a:schemeClr val="bg1"/>
                </a:solidFill>
              </a:rPr>
              <a:t>Goldway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Sam Hewitt</a:t>
            </a:r>
          </a:p>
          <a:p>
            <a:pPr marL="179388"/>
            <a:r>
              <a:rPr lang="en-GB" dirty="0">
                <a:solidFill>
                  <a:schemeClr val="bg1"/>
                </a:solidFill>
              </a:rPr>
              <a:t>Tricia </a:t>
            </a:r>
            <a:r>
              <a:rPr lang="en-GB" dirty="0" err="1">
                <a:solidFill>
                  <a:schemeClr val="bg1"/>
                </a:solidFill>
              </a:rPr>
              <a:t>Seow</a:t>
            </a:r>
            <a:endParaRPr lang="en-GB" dirty="0">
              <a:solidFill>
                <a:schemeClr val="bg1"/>
              </a:solidFill>
            </a:endParaRPr>
          </a:p>
          <a:p>
            <a:pPr marL="179388"/>
            <a:r>
              <a:rPr lang="en-GB" dirty="0" err="1">
                <a:solidFill>
                  <a:schemeClr val="bg1"/>
                </a:solidFill>
              </a:rPr>
              <a:t>Vasilisa</a:t>
            </a:r>
            <a:r>
              <a:rPr lang="en-GB" dirty="0">
                <a:solidFill>
                  <a:schemeClr val="bg1"/>
                </a:solidFill>
              </a:rPr>
              <a:t> Skvortsova</a:t>
            </a:r>
          </a:p>
        </p:txBody>
      </p:sp>
    </p:spTree>
    <p:extLst>
      <p:ext uri="{BB962C8B-B14F-4D97-AF65-F5344CB8AC3E}">
        <p14:creationId xmlns:p14="http://schemas.microsoft.com/office/powerpoint/2010/main" val="25884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4744178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Organisational comments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8CCA9-1454-466A-890A-632E4C5DA783}"/>
              </a:ext>
            </a:extLst>
          </p:cNvPr>
          <p:cNvSpPr txBox="1"/>
          <p:nvPr/>
        </p:nvSpPr>
        <p:spPr>
          <a:xfrm>
            <a:off x="890040" y="1300787"/>
            <a:ext cx="3346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Problems?</a:t>
            </a:r>
          </a:p>
          <a:p>
            <a:r>
              <a:rPr lang="en-GB" dirty="0">
                <a:solidFill>
                  <a:schemeClr val="bg1"/>
                </a:solidFill>
              </a:rPr>
              <a:t>Ali Cohen: ali.cohen@nyu.edu </a:t>
            </a:r>
          </a:p>
          <a:p>
            <a:r>
              <a:rPr lang="en-GB" dirty="0">
                <a:solidFill>
                  <a:schemeClr val="bg1"/>
                </a:solidFill>
              </a:rPr>
              <a:t>Tobias Hauser: t.hauser@ucl.ac.uk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2B4F0-A281-4F59-B36B-B3FC2423CD05}"/>
              </a:ext>
            </a:extLst>
          </p:cNvPr>
          <p:cNvSpPr txBox="1"/>
          <p:nvPr/>
        </p:nvSpPr>
        <p:spPr>
          <a:xfrm>
            <a:off x="890040" y="2341610"/>
            <a:ext cx="5921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Resources?</a:t>
            </a:r>
          </a:p>
          <a:p>
            <a:r>
              <a:rPr lang="en-GB" dirty="0">
                <a:solidFill>
                  <a:schemeClr val="bg1"/>
                </a:solidFill>
              </a:rPr>
              <a:t>Slides (and code) for morning session are available on https://github.com/DevComPsy/2021FluxCompModellingWorkshop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7AF8-EE5A-42BE-8D1D-798C624CECA2}"/>
              </a:ext>
            </a:extLst>
          </p:cNvPr>
          <p:cNvSpPr txBox="1"/>
          <p:nvPr/>
        </p:nvSpPr>
        <p:spPr>
          <a:xfrm>
            <a:off x="890040" y="3382433"/>
            <a:ext cx="59214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Zooms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Morning sessions and panel session (afternoon) are in the main Zoom channel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Tutorials are in separate Zooms – log onto these directly after the break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‘Virtual drinks’ are in the main Zoom channel (using breakout rooms)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Most sessions will be recorded and made (publicly) available</a:t>
            </a:r>
          </a:p>
        </p:txBody>
      </p:sp>
    </p:spTree>
    <p:extLst>
      <p:ext uri="{BB962C8B-B14F-4D97-AF65-F5344CB8AC3E}">
        <p14:creationId xmlns:p14="http://schemas.microsoft.com/office/powerpoint/2010/main" val="26232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89" y="701531"/>
            <a:ext cx="5341655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Inspiration / further resources…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41C11-8310-4B90-BC4D-23C29F16DE05}"/>
              </a:ext>
            </a:extLst>
          </p:cNvPr>
          <p:cNvSpPr txBox="1"/>
          <p:nvPr/>
        </p:nvSpPr>
        <p:spPr>
          <a:xfrm>
            <a:off x="892889" y="1356013"/>
            <a:ext cx="6042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7"/>
              </a:rPr>
              <a:t>http://www.hannekedenouden.ruhosting.nl/RLtutorial/Instructions.html</a:t>
            </a:r>
          </a:p>
          <a:p>
            <a:endParaRPr lang="en-GB" dirty="0">
              <a:hlinkClick r:id="rId7"/>
            </a:endParaRPr>
          </a:p>
          <a:p>
            <a:r>
              <a:rPr lang="en-GB" dirty="0">
                <a:hlinkClick r:id="rId7"/>
              </a:rPr>
              <a:t>https://www.rachelbedder.com/scientific-work</a:t>
            </a:r>
          </a:p>
          <a:p>
            <a:endParaRPr lang="en-GB" dirty="0">
              <a:hlinkClick r:id="rId7"/>
            </a:endParaRPr>
          </a:p>
          <a:p>
            <a:r>
              <a:rPr lang="en-GB" dirty="0">
                <a:hlinkClick r:id="rId7"/>
              </a:rPr>
              <a:t>https://github.com/AnneCollins/TenSimpleRulesModeling</a:t>
            </a:r>
          </a:p>
          <a:p>
            <a:endParaRPr lang="en-GB" dirty="0">
              <a:hlinkClick r:id="rId7"/>
            </a:endParaRPr>
          </a:p>
          <a:p>
            <a:r>
              <a:rPr lang="en-GB" dirty="0">
                <a:hlinkClick r:id="rId7"/>
              </a:rPr>
              <a:t>https://www.cpcourse.org/</a:t>
            </a:r>
            <a:endParaRPr lang="en-GB" dirty="0"/>
          </a:p>
          <a:p>
            <a:endParaRPr lang="en-GB" dirty="0">
              <a:hlinkClick r:id="rId8"/>
            </a:endParaRPr>
          </a:p>
          <a:p>
            <a:r>
              <a:rPr lang="en-GB" dirty="0">
                <a:hlinkClick r:id="rId8"/>
              </a:rPr>
              <a:t>https://www.neuromatchacademy.org/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97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38955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What today will hold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401A79-B358-4A8D-A636-C4D82E55C052}"/>
              </a:ext>
            </a:extLst>
          </p:cNvPr>
          <p:cNvGraphicFramePr>
            <a:graphicFrameLocks noGrp="1"/>
          </p:cNvGraphicFramePr>
          <p:nvPr/>
        </p:nvGraphicFramePr>
        <p:xfrm>
          <a:off x="283079" y="1536945"/>
          <a:ext cx="4134917" cy="3109552"/>
        </p:xfrm>
        <a:graphic>
          <a:graphicData uri="http://schemas.openxmlformats.org/drawingml/2006/table">
            <a:tbl>
              <a:tblPr/>
              <a:tblGrid>
                <a:gridCol w="502190">
                  <a:extLst>
                    <a:ext uri="{9D8B030D-6E8A-4147-A177-3AD203B41FA5}">
                      <a16:colId xmlns:a16="http://schemas.microsoft.com/office/drawing/2014/main" val="2513944846"/>
                    </a:ext>
                  </a:extLst>
                </a:gridCol>
                <a:gridCol w="3632727">
                  <a:extLst>
                    <a:ext uri="{9D8B030D-6E8A-4147-A177-3AD203B41FA5}">
                      <a16:colId xmlns:a16="http://schemas.microsoft.com/office/drawing/2014/main" val="4141581295"/>
                    </a:ext>
                  </a:extLst>
                </a:gridCol>
              </a:tblGrid>
              <a:tr h="335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time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(GMT)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521465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Welcome from the Organisers (Ali Cohen &amp; Tobias Hauser)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928945"/>
                  </a:ext>
                </a:extLst>
              </a:tr>
              <a:tr h="383514">
                <a:tc>
                  <a:txBody>
                    <a:bodyPr/>
                    <a:lstStyle/>
                    <a:p>
                      <a:pPr fontAlgn="t"/>
                      <a:b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Computational modelling in development: Past, current, and future directions (Cate Hartley)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581957"/>
                  </a:ext>
                </a:extLst>
              </a:tr>
              <a:tr h="15062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13:30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What is Computational Modelling? 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Introduction and examples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1. What is a computational model and why do we use it?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Nadescha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Trudel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Alisa Loosen)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 How to develop a computational model? (Tricia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Seow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Sam Hewitt, &amp; Noam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Goldway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3. Principles of modelling and model fitting (Magda Dubois,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Naiti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Bhatt, Greer Bizzell-Hatcher,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Vasilisa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Skvortsova) </a:t>
                      </a:r>
                    </a:p>
                    <a:p>
                      <a:pPr marL="177800" indent="-1778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 Model comparison, selection &amp; validation (Kate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Nussenbaum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Johanna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Habicht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Vasilisa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Skvortsova) </a:t>
                      </a: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69963"/>
                  </a:ext>
                </a:extLst>
              </a:tr>
              <a:tr h="281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16:00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Break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42" marR="43442" marT="43442" marB="434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468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A816F1-A999-444A-8F39-9051DFF165B9}"/>
              </a:ext>
            </a:extLst>
          </p:cNvPr>
          <p:cNvGraphicFramePr>
            <a:graphicFrameLocks noGrp="1"/>
          </p:cNvGraphicFramePr>
          <p:nvPr/>
        </p:nvGraphicFramePr>
        <p:xfrm>
          <a:off x="4788390" y="1925503"/>
          <a:ext cx="4252875" cy="2896394"/>
        </p:xfrm>
        <a:graphic>
          <a:graphicData uri="http://schemas.openxmlformats.org/drawingml/2006/table">
            <a:tbl>
              <a:tblPr/>
              <a:tblGrid>
                <a:gridCol w="516517">
                  <a:extLst>
                    <a:ext uri="{9D8B030D-6E8A-4147-A177-3AD203B41FA5}">
                      <a16:colId xmlns:a16="http://schemas.microsoft.com/office/drawing/2014/main" val="1280621628"/>
                    </a:ext>
                  </a:extLst>
                </a:gridCol>
                <a:gridCol w="3736358">
                  <a:extLst>
                    <a:ext uri="{9D8B030D-6E8A-4147-A177-3AD203B41FA5}">
                      <a16:colId xmlns:a16="http://schemas.microsoft.com/office/drawing/2014/main" val="1303716445"/>
                    </a:ext>
                  </a:extLst>
                </a:gridCol>
              </a:tblGrid>
              <a:tr h="14502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17:00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Parallel modelling tutorials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1. Inferring cognitive models of reinforcement learning from choice data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Maël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Lebreton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Stefano Palminteri)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 Computational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of goal-directed and habitual reinforcement-learning strategies (Claire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Smid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Wouter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Kool)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3. Computational models of human gaze data (Angela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Radulescu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4. Uncovering heterogeneity in preferences and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behavior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with finite mixture models (Adrian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Bruhin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marL="182563" indent="-182563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An introduction to drift diffusion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Wenjia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Joyce Zhao &amp; Ian </a:t>
                      </a: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Krajbich</a:t>
                      </a: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174414"/>
                  </a:ext>
                </a:extLst>
              </a:tr>
              <a:tr h="5515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19:00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Panel discussion: Promises and Pitfalls in Developmental Computational Modelling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48508"/>
                  </a:ext>
                </a:extLst>
              </a:tr>
              <a:tr h="4047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19:30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virtual drinks / find-a-modeler &amp; find-an-experimentalist session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04" marR="55604" marT="55604" marB="556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4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5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0e2ae2e5_0_0"/>
          <p:cNvSpPr txBox="1">
            <a:spLocks noGrp="1"/>
          </p:cNvSpPr>
          <p:nvPr>
            <p:ph type="ctrTitle"/>
          </p:nvPr>
        </p:nvSpPr>
        <p:spPr>
          <a:xfrm>
            <a:off x="914401" y="1408534"/>
            <a:ext cx="7917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What is</a:t>
            </a:r>
            <a:br>
              <a:rPr lang="en" sz="47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</a:br>
            <a:r>
              <a:rPr lang="en" sz="47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Computational Model(l)ing?</a:t>
            </a:r>
            <a:endParaRPr sz="67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56" name="Google Shape;56;gb80e2ae2e5_0_0"/>
          <p:cNvSpPr txBox="1"/>
          <p:nvPr/>
        </p:nvSpPr>
        <p:spPr>
          <a:xfrm>
            <a:off x="838200" y="477525"/>
            <a:ext cx="33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Session 1</a:t>
            </a:r>
            <a:endParaRPr dirty="0">
              <a:solidFill>
                <a:srgbClr val="B0FEF1"/>
              </a:solidFill>
            </a:endParaRPr>
          </a:p>
        </p:txBody>
      </p:sp>
      <p:sp>
        <p:nvSpPr>
          <p:cNvPr id="57" name="Google Shape;57;gb80e2ae2e5_0_0"/>
          <p:cNvSpPr txBox="1"/>
          <p:nvPr/>
        </p:nvSpPr>
        <p:spPr>
          <a:xfrm>
            <a:off x="860601" y="4320700"/>
            <a:ext cx="4056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Hartley &amp; Hauser Labs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16F78E-0E2C-BF48-84BD-964E50D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70315F-828C-1B47-8AA9-AE98393A620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1026" name="Picture 2" descr="Picture">
              <a:extLst>
                <a:ext uri="{FF2B5EF4-FFF2-40B4-BE49-F238E27FC236}">
                  <a16:creationId xmlns:a16="http://schemas.microsoft.com/office/drawing/2014/main" id="{492418DF-6C8D-2841-9A64-34564EBFE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D4B318-5360-7B4A-B58B-67B045EFFEDF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Helvetica" pitchFamily="2" charset="0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itchFamily="2" charset="0"/>
                <a:cs typeface="Thonburi" pitchFamily="2" charset="-34"/>
              </a:endParaRPr>
            </a:p>
          </p:txBody>
        </p:sp>
      </p:grpSp>
      <p:pic>
        <p:nvPicPr>
          <p:cNvPr id="1034" name="Picture 10" descr="Home - Flux Society">
            <a:extLst>
              <a:ext uri="{FF2B5EF4-FFF2-40B4-BE49-F238E27FC236}">
                <a16:creationId xmlns:a16="http://schemas.microsoft.com/office/drawing/2014/main" id="{78C51223-726E-B34A-B694-ADE2ECD2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59733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What is Computational Modelling? 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864CE8-34BC-432B-A444-947B04A911D0}"/>
              </a:ext>
            </a:extLst>
          </p:cNvPr>
          <p:cNvSpPr txBox="1"/>
          <p:nvPr/>
        </p:nvSpPr>
        <p:spPr>
          <a:xfrm>
            <a:off x="892890" y="1473294"/>
            <a:ext cx="638521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Introduction and examples</a:t>
            </a:r>
          </a:p>
          <a:p>
            <a:pPr rtl="0" fontAlgn="t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chemeClr val="bg1"/>
              </a:solidFill>
              <a:effectLst/>
            </a:endParaRPr>
          </a:p>
          <a:p>
            <a:pPr marL="177800" indent="-17780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a computational model and why do we use it? 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Nadescha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Trudel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Alisa Loosen)</a:t>
            </a:r>
          </a:p>
          <a:p>
            <a:pPr marL="177800" indent="-17780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GB" sz="1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7800" indent="-17780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to develop a computational model? 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(Tricia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Seow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Sam Hewitt, &amp; Noam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Goldway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GB" sz="1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7800" indent="-17780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Principles of modelling and model fitting 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(Magda Dubois,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Naiti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Bhatt, Greer Bizzell-Hatcher, &amp;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Vasilisa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Skvortsova) </a:t>
            </a:r>
            <a:b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GB" sz="1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7800" indent="-17780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comparison, selection &amp; validation 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(Kate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Nussenbaum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Johanna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Habicht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en-GB" sz="1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Vasilisa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Skvortsova) </a:t>
            </a:r>
          </a:p>
        </p:txBody>
      </p:sp>
    </p:spTree>
    <p:extLst>
      <p:ext uri="{BB962C8B-B14F-4D97-AF65-F5344CB8AC3E}">
        <p14:creationId xmlns:p14="http://schemas.microsoft.com/office/powerpoint/2010/main" val="22261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83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0e2ae2f7_1_9"/>
          <p:cNvSpPr txBox="1">
            <a:spLocks noGrp="1"/>
          </p:cNvSpPr>
          <p:nvPr>
            <p:ph type="ctrTitle"/>
          </p:nvPr>
        </p:nvSpPr>
        <p:spPr>
          <a:xfrm>
            <a:off x="892890" y="701531"/>
            <a:ext cx="4744178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 b="1" dirty="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rPr>
              <a:t>Organisational comments</a:t>
            </a:r>
            <a:endParaRPr sz="2500" b="1" dirty="0">
              <a:solidFill>
                <a:srgbClr val="1FD0B3"/>
              </a:solidFill>
              <a:latin typeface="Volkhov"/>
              <a:ea typeface="Volkhov"/>
              <a:cs typeface="Volkhov"/>
              <a:sym typeface="Volkhov"/>
            </a:endParaRPr>
          </a:p>
        </p:txBody>
      </p:sp>
      <p:sp>
        <p:nvSpPr>
          <p:cNvPr id="63" name="Google Shape;63;gb80e2ae2f7_1_9"/>
          <p:cNvSpPr txBox="1"/>
          <p:nvPr/>
        </p:nvSpPr>
        <p:spPr>
          <a:xfrm>
            <a:off x="838200" y="477525"/>
            <a:ext cx="597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 Model(l)</a:t>
            </a:r>
            <a:r>
              <a:rPr lang="en-GB" sz="1100" dirty="0" err="1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ing</a:t>
            </a:r>
            <a:r>
              <a:rPr lang="en-GB" sz="1100" dirty="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rPr>
              <a:t> in Development </a:t>
            </a:r>
            <a:endParaRPr dirty="0">
              <a:solidFill>
                <a:srgbClr val="B0FEF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2AC414-302D-F542-A887-3285B88E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0" y="233197"/>
            <a:ext cx="1494845" cy="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E1152-DB41-7B41-98DC-5E1352637AC7}"/>
              </a:ext>
            </a:extLst>
          </p:cNvPr>
          <p:cNvGrpSpPr/>
          <p:nvPr/>
        </p:nvGrpSpPr>
        <p:grpSpPr>
          <a:xfrm>
            <a:off x="7585809" y="128476"/>
            <a:ext cx="1494845" cy="816097"/>
            <a:chOff x="7663063" y="164557"/>
            <a:chExt cx="1494845" cy="838997"/>
          </a:xfrm>
        </p:grpSpPr>
        <p:pic>
          <p:nvPicPr>
            <p:cNvPr id="8" name="Picture 2" descr="Picture">
              <a:extLst>
                <a:ext uri="{FF2B5EF4-FFF2-40B4-BE49-F238E27FC236}">
                  <a16:creationId xmlns:a16="http://schemas.microsoft.com/office/drawing/2014/main" id="{9F1727DF-4AF8-714D-ACAC-22C24671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136" y="164557"/>
              <a:ext cx="961537" cy="58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B8E1-F6CB-B742-B04D-F2993E15CE47}"/>
                </a:ext>
              </a:extLst>
            </p:cNvPr>
            <p:cNvSpPr/>
            <p:nvPr/>
          </p:nvSpPr>
          <p:spPr>
            <a:xfrm>
              <a:off x="7663063" y="750424"/>
              <a:ext cx="1494845" cy="25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Thonburi" pitchFamily="2" charset="-34"/>
                  <a:ea typeface="Roboto Mono"/>
                  <a:cs typeface="Thonburi" pitchFamily="2" charset="-34"/>
                  <a:sym typeface="Roboto Mono"/>
                </a:rPr>
                <a:t>HARTLEY LAB</a:t>
              </a:r>
              <a:endParaRPr 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Thonburi" pitchFamily="2" charset="-34"/>
                <a:cs typeface="Thonburi" pitchFamily="2" charset="-34"/>
              </a:endParaRPr>
            </a:p>
          </p:txBody>
        </p:sp>
      </p:grpSp>
      <p:pic>
        <p:nvPicPr>
          <p:cNvPr id="10" name="Picture 10" descr="Home - Flux Society">
            <a:extLst>
              <a:ext uri="{FF2B5EF4-FFF2-40B4-BE49-F238E27FC236}">
                <a16:creationId xmlns:a16="http://schemas.microsoft.com/office/drawing/2014/main" id="{9A517CD5-C24E-6146-9494-E6BF4E4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70" b="96132" l="9955" r="94570">
                        <a14:foregroundMark x1="39367" y1="9865" x2="39367" y2="9865"/>
                        <a14:foregroundMark x1="39367" y1="9865" x2="30543" y2="9865"/>
                        <a14:foregroundMark x1="23756" y1="16441" x2="30543" y2="11219"/>
                        <a14:foregroundMark x1="33484" y1="9865" x2="44796" y2="9671"/>
                        <a14:foregroundMark x1="44796" y1="9671" x2="45928" y2="9671"/>
                        <a14:foregroundMark x1="44796" y1="8897" x2="44118" y2="6770"/>
                        <a14:foregroundMark x1="64027" y1="24758" x2="67195" y2="25725"/>
                        <a14:foregroundMark x1="45701" y1="45455" x2="45701" y2="45455"/>
                        <a14:foregroundMark x1="39140" y1="42940" x2="39140" y2="42940"/>
                        <a14:foregroundMark x1="35294" y1="37524" x2="35294" y2="37524"/>
                        <a14:foregroundMark x1="33484" y1="36364" x2="33484" y2="36364"/>
                        <a14:foregroundMark x1="71493" y1="40812" x2="71493" y2="40812"/>
                        <a14:foregroundMark x1="71719" y1="40039" x2="71946" y2="34816"/>
                        <a14:foregroundMark x1="89140" y1="42747" x2="89140" y2="42747"/>
                        <a14:foregroundMark x1="76697" y1="58607" x2="76697" y2="58607"/>
                        <a14:foregroundMark x1="76923" y1="58221" x2="77828" y2="58221"/>
                        <a14:foregroundMark x1="73529" y1="58607" x2="73529" y2="58607"/>
                        <a14:foregroundMark x1="73077" y1="58607" x2="71267" y2="59574"/>
                        <a14:foregroundMark x1="33032" y1="35977" x2="33032" y2="35977"/>
                        <a14:foregroundMark x1="35068" y1="73501" x2="35068" y2="73501"/>
                        <a14:foregroundMark x1="35068" y1="73501" x2="33258" y2="76983"/>
                        <a14:foregroundMark x1="33258" y1="77563" x2="33710" y2="82398"/>
                        <a14:foregroundMark x1="33937" y1="82205" x2="33258" y2="86460"/>
                        <a14:foregroundMark x1="33258" y1="86847" x2="33032" y2="90716"/>
                        <a14:foregroundMark x1="33032" y1="90909" x2="32805" y2="94584"/>
                        <a14:foregroundMark x1="12443" y1="96132" x2="15385" y2="74855"/>
                        <a14:foregroundMark x1="48416" y1="81625" x2="49095" y2="90909"/>
                        <a14:foregroundMark x1="49095" y1="90909" x2="49095" y2="90909"/>
                        <a14:foregroundMark x1="81222" y1="81238" x2="87330" y2="88781"/>
                        <a14:foregroundMark x1="94570" y1="94971" x2="94570" y2="949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23" y="4445148"/>
            <a:ext cx="487209" cy="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8CCA9-1454-466A-890A-632E4C5DA783}"/>
              </a:ext>
            </a:extLst>
          </p:cNvPr>
          <p:cNvSpPr txBox="1"/>
          <p:nvPr/>
        </p:nvSpPr>
        <p:spPr>
          <a:xfrm>
            <a:off x="890040" y="1581337"/>
            <a:ext cx="412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Questions?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yes, please!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morning session: post in Zoom chat, chairs will moderate them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short question(s) after each section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longer Q&amp;A at the end of the session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afternoon tutorials: as specified by tutorial leaders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586D-5078-4198-8242-99EE0F37EB25}"/>
              </a:ext>
            </a:extLst>
          </p:cNvPr>
          <p:cNvSpPr txBox="1"/>
          <p:nvPr/>
        </p:nvSpPr>
        <p:spPr>
          <a:xfrm>
            <a:off x="5070764" y="2514600"/>
            <a:ext cx="274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ALI BITS ON ZOOM BEHAVIOUR?</a:t>
            </a:r>
          </a:p>
        </p:txBody>
      </p:sp>
    </p:spTree>
    <p:extLst>
      <p:ext uri="{BB962C8B-B14F-4D97-AF65-F5344CB8AC3E}">
        <p14:creationId xmlns:p14="http://schemas.microsoft.com/office/powerpoint/2010/main" val="28503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On-screen Show (16:9)</PresentationFormat>
  <Paragraphs>155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Thonburi</vt:lpstr>
      <vt:lpstr>Volkhov</vt:lpstr>
      <vt:lpstr>Roboto Mono</vt:lpstr>
      <vt:lpstr>Arial</vt:lpstr>
      <vt:lpstr>Helvetica</vt:lpstr>
      <vt:lpstr>Courier New</vt:lpstr>
      <vt:lpstr>Simple Light</vt:lpstr>
      <vt:lpstr>Computational Model(l)ing in Development </vt:lpstr>
      <vt:lpstr>What today will hold</vt:lpstr>
      <vt:lpstr>Acknowledgements</vt:lpstr>
      <vt:lpstr>Organisational comments</vt:lpstr>
      <vt:lpstr>Inspiration / further resources…</vt:lpstr>
      <vt:lpstr>What today will hold</vt:lpstr>
      <vt:lpstr>What is Computational Model(l)ing?</vt:lpstr>
      <vt:lpstr>What is Computational Modelling? </vt:lpstr>
      <vt:lpstr>Organisational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Develop a Computational Model?</dc:title>
  <dc:creator>Tobias Hauser</dc:creator>
  <cp:lastModifiedBy>Hauser, Tobias</cp:lastModifiedBy>
  <cp:revision>7</cp:revision>
  <dcterms:modified xsi:type="dcterms:W3CDTF">2021-09-14T14:25:19Z</dcterms:modified>
</cp:coreProperties>
</file>