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70" r:id="rId4"/>
    <p:sldId id="257" r:id="rId5"/>
    <p:sldId id="258" r:id="rId6"/>
    <p:sldId id="259" r:id="rId7"/>
    <p:sldId id="261" r:id="rId8"/>
    <p:sldId id="260" r:id="rId9"/>
    <p:sldId id="262" r:id="rId10"/>
    <p:sldId id="268" r:id="rId11"/>
    <p:sldId id="263" r:id="rId12"/>
    <p:sldId id="264" r:id="rId13"/>
    <p:sldId id="265" r:id="rId14"/>
    <p:sldId id="266" r:id="rId15"/>
    <p:sldId id="267"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0B395-2DD1-4E0C-AD7F-C33E717CE14B}" type="datetimeFigureOut">
              <a:rPr lang="pt-BR" smtClean="0"/>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66332-D461-43D9-A1C1-8FF0295CCEC5}"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endParaRPr lang="pt-BR" smtClean="0"/>
          </a:p>
        </p:txBody>
      </p:sp>
      <p:sp>
        <p:nvSpPr>
          <p:cNvPr id="4" name="Espaço Reservado para Data 3"/>
          <p:cNvSpPr>
            <a:spLocks noGrp="1"/>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Data 4"/>
          <p:cNvSpPr>
            <a:spLocks noGrp="1"/>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endParaRPr lang="pt-BR" smtClean="0"/>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endParaRPr lang="pt-BR" smtClean="0"/>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7" name="Espaço Reservado para Data 6"/>
          <p:cNvSpPr>
            <a:spLocks noGrp="1"/>
          </p:cNvSpPr>
          <p:nvPr>
            <p:ph type="dt" sz="half" idx="10"/>
          </p:nvPr>
        </p:nvSpPr>
        <p:spPr/>
        <p:txBody>
          <a:bodyPr/>
          <a:lstStyle/>
          <a:p>
            <a:fld id="{F3A711B5-2115-45C1-8945-4CD8CCC3DB36}" type="datetimeFigureOut">
              <a:rPr lang="pt-BR" smtClean="0"/>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F3A711B5-2115-45C1-8945-4CD8CCC3DB36}"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3A711B5-2115-45C1-8945-4CD8CCC3DB36}" type="datetimeFigureOut">
              <a:rPr lang="pt-BR" smtClean="0"/>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endParaRPr lang="pt-BR" smtClean="0"/>
          </a:p>
        </p:txBody>
      </p:sp>
      <p:sp>
        <p:nvSpPr>
          <p:cNvPr id="5" name="Espaço Reservado para Data 4"/>
          <p:cNvSpPr>
            <a:spLocks noGrp="1"/>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endParaRPr lang="pt-BR" smtClean="0"/>
          </a:p>
        </p:txBody>
      </p:sp>
      <p:sp>
        <p:nvSpPr>
          <p:cNvPr id="5" name="Espaço Reservado para Data 4"/>
          <p:cNvSpPr>
            <a:spLocks noGrp="1"/>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711B5-2115-45C1-8945-4CD8CCC3DB36}" type="datetimeFigureOut">
              <a:rPr lang="pt-BR" smtClean="0"/>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79989-2F28-4935-9FD0-F71FBA1F1C24}" type="slidenum">
              <a:rPr lang="pt-BR" smtClean="0"/>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hyperlink" Target="https://recommend-leads.herokuapp.com/" TargetMode="External"/><Relationship Id="rId3" Type="http://schemas.openxmlformats.org/officeDocument/2006/relationships/image" Target="../media/image15.png"/><Relationship Id="rId2" Type="http://schemas.openxmlformats.org/officeDocument/2006/relationships/hyperlink" Target="http://localhost:8888/lab" TargetMode="Externa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1" Type="http://schemas.openxmlformats.org/officeDocument/2006/relationships/slideLayout" Target="../slideLayouts/slideLayout2.xml"/><Relationship Id="rId10" Type="http://schemas.openxmlformats.org/officeDocument/2006/relationships/image" Target="../media/image1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a:solidFill>
                  <a:schemeClr val="bg1"/>
                </a:solidFill>
              </a:rPr>
              <a:t>AceleraDev Data Science 2020</a:t>
            </a:r>
            <a:endParaRPr lang="pt-BR">
              <a:solidFill>
                <a:schemeClr val="bg1"/>
              </a:solidFill>
            </a:endParaRPr>
          </a:p>
        </p:txBody>
      </p:sp>
      <p:sp>
        <p:nvSpPr>
          <p:cNvPr id="3" name="Subtítulo 2"/>
          <p:cNvSpPr>
            <a:spLocks noGrp="1"/>
          </p:cNvSpPr>
          <p:nvPr>
            <p:ph type="subTitle" idx="1"/>
          </p:nvPr>
        </p:nvSpPr>
        <p:spPr/>
        <p:txBody>
          <a:bodyPr anchor="ctr" anchorCtr="0"/>
          <a:lstStyle/>
          <a:p>
            <a:pPr lvl="1">
              <a:lnSpc>
                <a:spcPct val="80000"/>
              </a:lnSpc>
            </a:pPr>
            <a:r>
              <a:rPr lang="pt-BR" sz="2665">
                <a:solidFill>
                  <a:schemeClr val="bg1"/>
                </a:solidFill>
              </a:rPr>
              <a:t>Recommend Leads</a:t>
            </a:r>
            <a:endParaRPr lang="pt-BR" sz="2665">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ítulo 1"/>
          <p:cNvSpPr>
            <a:spLocks noGrp="1"/>
          </p:cNvSpPr>
          <p:nvPr>
            <p:ph type="title"/>
          </p:nvPr>
        </p:nvSpPr>
        <p:spPr/>
        <p:txBody>
          <a:bodyPr>
            <a:normAutofit/>
          </a:bodyPr>
          <a:p>
            <a:pPr algn="r"/>
            <a:r>
              <a:rPr lang="pt-BR" altLang="en-US">
                <a:sym typeface="+mn-ea"/>
              </a:rPr>
              <a:t>Modelo de Aprendizado</a:t>
            </a:r>
            <a:endParaRPr lang="pt-BR" altLang="en-US"/>
          </a:p>
        </p:txBody>
      </p:sp>
      <p:sp>
        <p:nvSpPr>
          <p:cNvPr id="3" name="Espaço Reservado para Conteúdo 2"/>
          <p:cNvSpPr>
            <a:spLocks noGrp="1"/>
          </p:cNvSpPr>
          <p:nvPr>
            <p:ph sz="half" idx="1"/>
          </p:nvPr>
        </p:nvSpPr>
        <p:spPr/>
        <p:txBody>
          <a:bodyPr>
            <a:normAutofit lnSpcReduction="10000"/>
          </a:bodyPr>
          <a:p>
            <a:pPr marL="0" indent="0" algn="just">
              <a:buNone/>
            </a:pPr>
            <a:endParaRPr lang="pt-BR" altLang="en-US">
              <a:sym typeface="+mn-ea"/>
            </a:endParaRPr>
          </a:p>
          <a:p>
            <a:pPr marL="0" indent="0">
              <a:buNone/>
            </a:pPr>
            <a:endParaRPr lang="pt-BR" altLang="en-US">
              <a:sym typeface="+mn-ea"/>
            </a:endParaRPr>
          </a:p>
        </p:txBody>
      </p:sp>
      <p:sp>
        <p:nvSpPr>
          <p:cNvPr id="7" name="Espaço Reservado para Conteúdo 3"/>
          <p:cNvSpPr>
            <a:spLocks noGrp="1"/>
          </p:cNvSpPr>
          <p:nvPr/>
        </p:nvSpPr>
        <p:spPr>
          <a:xfrm>
            <a:off x="965200" y="1952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en-US"/>
              <a:t>O k-means é um método de Clustering que divide as observações dentre k grupos.</a:t>
            </a:r>
            <a:endParaRPr lang="pt-BR" altLang="en-US"/>
          </a:p>
          <a:p>
            <a:pPr algn="just"/>
            <a:r>
              <a:rPr lang="pt-BR" altLang="en-US"/>
              <a:t>Para definir o número de k utilizei o metodo elbow e a avaliação de performance do modelo.</a:t>
            </a:r>
            <a:endParaRPr lang="pt-BR" altLang="en-US"/>
          </a:p>
          <a:p>
            <a:pPr algn="just"/>
            <a:r>
              <a:rPr lang="pt-BR" altLang="en-US"/>
              <a:t>O gráfico mostra até que ponto com o aumento do número de k não existe ganho.</a:t>
            </a:r>
            <a:endParaRPr lang="pt-BR" altLang="en-US"/>
          </a:p>
        </p:txBody>
      </p:sp>
      <p:pic>
        <p:nvPicPr>
          <p:cNvPr id="13" name="Espaço Reservado para Conteúdo 12"/>
          <p:cNvPicPr>
            <a:picLocks noChangeAspect="1"/>
          </p:cNvPicPr>
          <p:nvPr>
            <p:ph sz="half" idx="2"/>
          </p:nvPr>
        </p:nvPicPr>
        <p:blipFill>
          <a:blip r:embed="rId2"/>
          <a:stretch>
            <a:fillRect/>
          </a:stretch>
        </p:blipFill>
        <p:spPr>
          <a:xfrm>
            <a:off x="6172200" y="1994535"/>
            <a:ext cx="5181600" cy="4013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ítulo 1"/>
          <p:cNvSpPr>
            <a:spLocks noGrp="1"/>
          </p:cNvSpPr>
          <p:nvPr>
            <p:ph type="title"/>
          </p:nvPr>
        </p:nvSpPr>
        <p:spPr/>
        <p:txBody>
          <a:bodyPr>
            <a:normAutofit/>
          </a:bodyPr>
          <a:p>
            <a:pPr algn="r"/>
            <a:r>
              <a:rPr lang="pt-BR" altLang="en-US">
                <a:sym typeface="+mn-ea"/>
              </a:rPr>
              <a:t>Avaliação da Solução</a:t>
            </a:r>
            <a:endParaRPr lang="pt-BR" altLang="en-US"/>
          </a:p>
        </p:txBody>
      </p:sp>
      <p:sp>
        <p:nvSpPr>
          <p:cNvPr id="3" name="Espaço Reservado para Conteúdo 2"/>
          <p:cNvSpPr>
            <a:spLocks noGrp="1"/>
          </p:cNvSpPr>
          <p:nvPr>
            <p:ph sz="half" idx="1"/>
          </p:nvPr>
        </p:nvSpPr>
        <p:spPr>
          <a:xfrm>
            <a:off x="838200" y="1825625"/>
            <a:ext cx="5181600" cy="4351338"/>
          </a:xfrm>
        </p:spPr>
        <p:txBody>
          <a:bodyPr>
            <a:normAutofit lnSpcReduction="10000"/>
          </a:bodyPr>
          <a:p>
            <a:pPr marL="0" indent="0" algn="just">
              <a:buNone/>
            </a:pPr>
            <a:endParaRPr lang="pt-BR" altLang="en-US">
              <a:sym typeface="+mn-ea"/>
            </a:endParaRPr>
          </a:p>
          <a:p>
            <a:pPr marL="0" indent="0">
              <a:buNone/>
            </a:pPr>
            <a:endParaRPr lang="pt-BR" altLang="en-US">
              <a:sym typeface="+mn-ea"/>
            </a:endParaRPr>
          </a:p>
        </p:txBody>
      </p:sp>
      <p:sp>
        <p:nvSpPr>
          <p:cNvPr id="12" name="Espaço Reservado para Conteúdo 3"/>
          <p:cNvSpPr>
            <a:spLocks noGrp="1"/>
          </p:cNvSpPr>
          <p:nvPr/>
        </p:nvSpPr>
        <p:spPr>
          <a:xfrm>
            <a:off x="965200" y="1952625"/>
            <a:ext cx="5181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en-US"/>
              <a:t>O aumento do numero de k não traz um balanceamento do percentual de acerto nos portifólios, e nem um ganho.</a:t>
            </a:r>
            <a:endParaRPr lang="pt-BR" altLang="en-US"/>
          </a:p>
          <a:p>
            <a:pPr algn="just"/>
            <a:r>
              <a:rPr lang="pt-BR" altLang="en-US"/>
              <a:t>Com 4 clusters a performance obtida no portfólio1 foi de 80%, no </a:t>
            </a:r>
            <a:r>
              <a:rPr lang="pt-BR" altLang="en-US">
                <a:sym typeface="+mn-ea"/>
              </a:rPr>
              <a:t>portfólio2 de 55% e no portfólio3 de 49%</a:t>
            </a:r>
            <a:r>
              <a:rPr lang="pt-BR" altLang="en-US"/>
              <a:t>.</a:t>
            </a:r>
            <a:endParaRPr lang="pt-BR" altLang="en-US"/>
          </a:p>
          <a:p>
            <a:pPr algn="just"/>
            <a:r>
              <a:rPr lang="pt-BR" altLang="en-US"/>
              <a:t>O que significa por exemplo que o Cluster 0 representa 80% dos seus clientes atuais do </a:t>
            </a:r>
            <a:r>
              <a:rPr lang="pt-BR" altLang="en-US">
                <a:sym typeface="+mn-ea"/>
              </a:rPr>
              <a:t>portfólio1</a:t>
            </a:r>
            <a:r>
              <a:rPr lang="pt-BR" altLang="en-US"/>
              <a:t>.</a:t>
            </a:r>
            <a:endParaRPr lang="pt-BR" altLang="en-US"/>
          </a:p>
          <a:p>
            <a:pPr algn="just"/>
            <a:endParaRPr lang="pt-BR" altLang="en-US"/>
          </a:p>
        </p:txBody>
      </p:sp>
      <p:pic>
        <p:nvPicPr>
          <p:cNvPr id="15" name="Espaço Reservado para Conteúdo 14"/>
          <p:cNvPicPr>
            <a:picLocks noChangeAspect="1"/>
          </p:cNvPicPr>
          <p:nvPr>
            <p:ph sz="half" idx="2"/>
          </p:nvPr>
        </p:nvPicPr>
        <p:blipFill>
          <a:blip r:embed="rId2"/>
          <a:stretch>
            <a:fillRect/>
          </a:stretch>
        </p:blipFill>
        <p:spPr>
          <a:xfrm>
            <a:off x="6729095" y="2024380"/>
            <a:ext cx="4067175" cy="3952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ítulo 1"/>
          <p:cNvSpPr>
            <a:spLocks noGrp="1"/>
          </p:cNvSpPr>
          <p:nvPr>
            <p:ph type="title"/>
          </p:nvPr>
        </p:nvSpPr>
        <p:spPr/>
        <p:txBody>
          <a:bodyPr>
            <a:normAutofit/>
          </a:bodyPr>
          <a:p>
            <a:pPr algn="r"/>
            <a:r>
              <a:rPr lang="pt-BR" altLang="en-US">
                <a:solidFill>
                  <a:schemeClr val="bg1"/>
                </a:solidFill>
                <a:sym typeface="+mn-ea"/>
              </a:rPr>
              <a:t>Protótipo</a:t>
            </a:r>
            <a:endParaRPr lang="pt-BR" altLang="en-US">
              <a:solidFill>
                <a:schemeClr val="bg1"/>
              </a:solidFill>
              <a:sym typeface="+mn-ea"/>
            </a:endParaRPr>
          </a:p>
        </p:txBody>
      </p:sp>
      <p:sp>
        <p:nvSpPr>
          <p:cNvPr id="4" name="Espaço Reservado para Texto 3"/>
          <p:cNvSpPr>
            <a:spLocks noGrp="1"/>
          </p:cNvSpPr>
          <p:nvPr>
            <p:ph type="body" idx="1"/>
          </p:nvPr>
        </p:nvSpPr>
        <p:spPr/>
        <p:txBody>
          <a:bodyPr/>
          <a:p>
            <a:pPr algn="ctr"/>
            <a:r>
              <a:rPr lang="pt-BR" altLang="en-US">
                <a:solidFill>
                  <a:schemeClr val="bg1"/>
                </a:solidFill>
              </a:rPr>
              <a:t>Jupyter Notebook</a:t>
            </a:r>
            <a:endParaRPr lang="pt-BR" altLang="en-US">
              <a:solidFill>
                <a:schemeClr val="bg1"/>
              </a:solidFill>
            </a:endParaRPr>
          </a:p>
        </p:txBody>
      </p:sp>
      <p:sp>
        <p:nvSpPr>
          <p:cNvPr id="3" name="Espaço Reservado para Conteúdo 2"/>
          <p:cNvSpPr>
            <a:spLocks noGrp="1"/>
          </p:cNvSpPr>
          <p:nvPr>
            <p:ph sz="half" idx="2"/>
          </p:nvPr>
        </p:nvSpPr>
        <p:spPr/>
        <p:txBody>
          <a:bodyPr>
            <a:normAutofit lnSpcReduction="10000"/>
          </a:bodyPr>
          <a:p>
            <a:pPr marL="0" indent="0" algn="just">
              <a:buNone/>
            </a:pPr>
            <a:endParaRPr lang="pt-BR" altLang="en-US">
              <a:sym typeface="+mn-ea"/>
            </a:endParaRPr>
          </a:p>
          <a:p>
            <a:pPr marL="0" indent="0">
              <a:buNone/>
            </a:pPr>
            <a:endParaRPr lang="pt-BR" altLang="en-US">
              <a:sym typeface="+mn-ea"/>
            </a:endParaRPr>
          </a:p>
        </p:txBody>
      </p:sp>
      <p:sp>
        <p:nvSpPr>
          <p:cNvPr id="5" name="Espaço Reservado para Texto 4"/>
          <p:cNvSpPr>
            <a:spLocks noGrp="1"/>
          </p:cNvSpPr>
          <p:nvPr>
            <p:ph type="body" sz="quarter" idx="3"/>
          </p:nvPr>
        </p:nvSpPr>
        <p:spPr/>
        <p:txBody>
          <a:bodyPr/>
          <a:p>
            <a:pPr algn="ctr"/>
            <a:r>
              <a:rPr lang="pt-BR" altLang="en-US">
                <a:solidFill>
                  <a:schemeClr val="bg1"/>
                </a:solidFill>
              </a:rPr>
              <a:t>App Heroku</a:t>
            </a:r>
            <a:endParaRPr lang="pt-BR" altLang="en-US">
              <a:solidFill>
                <a:schemeClr val="bg1"/>
              </a:solidFill>
            </a:endParaRPr>
          </a:p>
        </p:txBody>
      </p:sp>
      <p:pic>
        <p:nvPicPr>
          <p:cNvPr id="9" name="Espaço Reservado para Conteúdo 6">
            <a:hlinkClick r:id="rId2"/>
          </p:cNvPr>
          <p:cNvPicPr>
            <a:picLocks noChangeAspect="1"/>
          </p:cNvPicPr>
          <p:nvPr/>
        </p:nvPicPr>
        <p:blipFill>
          <a:blip r:embed="rId3"/>
          <a:stretch>
            <a:fillRect/>
          </a:stretch>
        </p:blipFill>
        <p:spPr>
          <a:xfrm>
            <a:off x="814070" y="3030855"/>
            <a:ext cx="5183505" cy="2633345"/>
          </a:xfrm>
          <a:prstGeom prst="rect">
            <a:avLst/>
          </a:prstGeom>
        </p:spPr>
      </p:pic>
      <p:pic>
        <p:nvPicPr>
          <p:cNvPr id="11" name="Espaço Reservado para Conteúdo 10">
            <a:hlinkClick r:id="rId4" action="ppaction://hlinkfile"/>
          </p:cNvPr>
          <p:cNvPicPr>
            <a:picLocks noChangeAspect="1"/>
          </p:cNvPicPr>
          <p:nvPr>
            <p:ph sz="quarter" idx="4"/>
          </p:nvPr>
        </p:nvPicPr>
        <p:blipFill>
          <a:blip r:embed="rId5"/>
          <a:stretch>
            <a:fillRect/>
          </a:stretch>
        </p:blipFill>
        <p:spPr>
          <a:xfrm>
            <a:off x="6172200" y="3028315"/>
            <a:ext cx="5183505" cy="26371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ítulo 1"/>
          <p:cNvSpPr>
            <a:spLocks noGrp="1"/>
          </p:cNvSpPr>
          <p:nvPr>
            <p:ph type="title"/>
          </p:nvPr>
        </p:nvSpPr>
        <p:spPr/>
        <p:txBody>
          <a:bodyPr>
            <a:normAutofit/>
          </a:bodyPr>
          <a:p>
            <a:pPr algn="r"/>
            <a:r>
              <a:rPr lang="pt-BR" altLang="en-US">
                <a:solidFill>
                  <a:schemeClr val="bg1"/>
                </a:solidFill>
                <a:sym typeface="+mn-ea"/>
              </a:rPr>
              <a:t>Melhorias</a:t>
            </a:r>
            <a:endParaRPr lang="pt-BR" altLang="en-US">
              <a:solidFill>
                <a:schemeClr val="bg1"/>
              </a:solidFill>
              <a:sym typeface="+mn-ea"/>
            </a:endParaRPr>
          </a:p>
        </p:txBody>
      </p:sp>
      <p:sp>
        <p:nvSpPr>
          <p:cNvPr id="3" name="Espaço Reservado para Conteúdo 2"/>
          <p:cNvSpPr>
            <a:spLocks noGrp="1"/>
          </p:cNvSpPr>
          <p:nvPr>
            <p:ph idx="1"/>
          </p:nvPr>
        </p:nvSpPr>
        <p:spPr>
          <a:xfrm>
            <a:off x="1207770" y="1825625"/>
            <a:ext cx="9905365" cy="4351655"/>
          </a:xfrm>
        </p:spPr>
        <p:txBody>
          <a:bodyPr>
            <a:normAutofit lnSpcReduction="10000"/>
          </a:bodyPr>
          <a:p>
            <a:pPr algn="just"/>
            <a:r>
              <a:rPr lang="pt-BR" altLang="en-US">
                <a:solidFill>
                  <a:schemeClr val="bg1"/>
                </a:solidFill>
                <a:sym typeface="+mn-ea"/>
              </a:rPr>
              <a:t>Performance do Protótimo</a:t>
            </a:r>
            <a:endParaRPr lang="pt-BR" altLang="en-US">
              <a:solidFill>
                <a:schemeClr val="bg1"/>
              </a:solidFill>
              <a:sym typeface="+mn-ea"/>
            </a:endParaRPr>
          </a:p>
          <a:p>
            <a:pPr algn="just"/>
            <a:r>
              <a:rPr lang="pt-BR" altLang="en-US">
                <a:solidFill>
                  <a:schemeClr val="bg1"/>
                </a:solidFill>
                <a:sym typeface="+mn-ea"/>
              </a:rPr>
              <a:t>Avaliacão com dados de outros mercados</a:t>
            </a:r>
            <a:endParaRPr lang="pt-BR" altLang="en-US">
              <a:solidFill>
                <a:schemeClr val="bg1"/>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a:solidFill>
                  <a:schemeClr val="bg1"/>
                </a:solidFill>
              </a:rPr>
              <a:t>Obrigado!</a:t>
            </a:r>
            <a:endParaRPr lang="pt-BR">
              <a:solidFill>
                <a:schemeClr val="bg1"/>
              </a:solidFill>
            </a:endParaRPr>
          </a:p>
        </p:txBody>
      </p:sp>
      <p:sp>
        <p:nvSpPr>
          <p:cNvPr id="3" name="Subtítulo 2"/>
          <p:cNvSpPr>
            <a:spLocks noGrp="1"/>
          </p:cNvSpPr>
          <p:nvPr>
            <p:ph type="subTitle" idx="1"/>
          </p:nvPr>
        </p:nvSpPr>
        <p:spPr/>
        <p:txBody>
          <a:bodyPr anchor="ctr" anchorCtr="0">
            <a:normAutofit lnSpcReduction="10000"/>
          </a:bodyPr>
          <a:lstStyle/>
          <a:p>
            <a:pPr>
              <a:lnSpc>
                <a:spcPct val="80000"/>
              </a:lnSpc>
            </a:pPr>
            <a:r>
              <a:rPr lang="pt-BR">
                <a:solidFill>
                  <a:schemeClr val="bg1"/>
                </a:solidFill>
              </a:rPr>
              <a:t>Tiago Dias</a:t>
            </a:r>
            <a:endParaRPr lang="pt-BR">
              <a:solidFill>
                <a:schemeClr val="bg1"/>
              </a:solidFill>
            </a:endParaRPr>
          </a:p>
          <a:p>
            <a:pPr>
              <a:lnSpc>
                <a:spcPct val="80000"/>
              </a:lnSpc>
            </a:pPr>
            <a:r>
              <a:rPr lang="pt-BR">
                <a:solidFill>
                  <a:schemeClr val="bg1"/>
                </a:solidFill>
              </a:rPr>
              <a:t>diasctiago@gmail.com</a:t>
            </a:r>
            <a:endParaRPr lang="pt-BR">
              <a:solidFill>
                <a:schemeClr val="bg1"/>
              </a:solidFill>
            </a:endParaRPr>
          </a:p>
          <a:p>
            <a:pPr>
              <a:lnSpc>
                <a:spcPct val="80000"/>
              </a:lnSpc>
            </a:pPr>
            <a:r>
              <a:rPr lang="pt-BR">
                <a:solidFill>
                  <a:schemeClr val="bg1"/>
                </a:solidFill>
              </a:rPr>
              <a:t>https://www.linkedin.com/in/diasctiago</a:t>
            </a:r>
            <a:endParaRPr lang="pt-BR">
              <a:solidFill>
                <a:schemeClr val="bg1"/>
              </a:solidFill>
            </a:endParaRPr>
          </a:p>
          <a:p>
            <a:pPr>
              <a:lnSpc>
                <a:spcPct val="80000"/>
              </a:lnSpc>
            </a:pPr>
            <a:r>
              <a:rPr lang="pt-BR">
                <a:solidFill>
                  <a:schemeClr val="bg1"/>
                </a:solidFill>
              </a:rPr>
              <a:t>https://github.com/diasctiago</a:t>
            </a:r>
            <a:endParaRPr lang="pt-BR">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p:txBody>
          <a:bodyPr/>
          <a:p>
            <a:pPr algn="r"/>
            <a:r>
              <a:rPr lang="pt-BR" altLang="en-US">
                <a:solidFill>
                  <a:schemeClr val="bg1"/>
                </a:solidFill>
              </a:rPr>
              <a:t>Apresentação</a:t>
            </a:r>
            <a:endParaRPr lang="pt-BR" altLang="en-US">
              <a:solidFill>
                <a:schemeClr val="bg1"/>
              </a:solidFill>
            </a:endParaRPr>
          </a:p>
        </p:txBody>
      </p:sp>
      <p:sp>
        <p:nvSpPr>
          <p:cNvPr id="7" name="Espaço Reservado para Conteúdo 6"/>
          <p:cNvSpPr>
            <a:spLocks noGrp="1"/>
          </p:cNvSpPr>
          <p:nvPr>
            <p:ph idx="1"/>
          </p:nvPr>
        </p:nvSpPr>
        <p:spPr/>
        <p:txBody>
          <a:bodyPr/>
          <a:p>
            <a:r>
              <a:rPr lang="pt-BR" altLang="en-US">
                <a:solidFill>
                  <a:schemeClr val="bg1"/>
                </a:solidFill>
              </a:rPr>
              <a:t>Nome: Tiago Dias</a:t>
            </a:r>
            <a:endParaRPr lang="pt-BR" altLang="en-US">
              <a:solidFill>
                <a:schemeClr val="bg1"/>
              </a:solidFill>
            </a:endParaRPr>
          </a:p>
          <a:p>
            <a:r>
              <a:rPr lang="pt-BR" altLang="en-US">
                <a:solidFill>
                  <a:schemeClr val="bg1"/>
                </a:solidFill>
              </a:rPr>
              <a:t>Formação: Engenheiro da Computação</a:t>
            </a:r>
            <a:endParaRPr lang="pt-BR" altLang="en-US">
              <a:solidFill>
                <a:schemeClr val="bg1"/>
              </a:solidFill>
            </a:endParaRPr>
          </a:p>
          <a:p>
            <a:r>
              <a:rPr lang="pt-BR" altLang="en-US">
                <a:solidFill>
                  <a:schemeClr val="bg1"/>
                </a:solidFill>
              </a:rPr>
              <a:t>Pós Graduação: MBA Gestão da Informação e Business Intelligence</a:t>
            </a:r>
            <a:endParaRPr lang="pt-BR"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ítulo 1"/>
          <p:cNvSpPr>
            <a:spLocks noGrp="1"/>
          </p:cNvSpPr>
          <p:nvPr>
            <p:ph type="title"/>
          </p:nvPr>
        </p:nvSpPr>
        <p:spPr/>
        <p:txBody>
          <a:bodyPr/>
          <a:p>
            <a:pPr algn="r"/>
            <a:r>
              <a:rPr lang="pt-BR" altLang="en-US"/>
              <a:t>Ciclo do Projeto</a:t>
            </a:r>
            <a:endParaRPr lang="pt-BR" altLang="en-US"/>
          </a:p>
        </p:txBody>
      </p:sp>
      <p:sp>
        <p:nvSpPr>
          <p:cNvPr id="3" name="Espaço Reservado para Conteúdo 2"/>
          <p:cNvSpPr>
            <a:spLocks noGrp="1"/>
          </p:cNvSpPr>
          <p:nvPr>
            <p:ph idx="1"/>
          </p:nvPr>
        </p:nvSpPr>
        <p:spPr>
          <a:xfrm>
            <a:off x="1207770" y="1825625"/>
            <a:ext cx="9905365" cy="4351655"/>
          </a:xfrm>
        </p:spPr>
        <p:txBody>
          <a:bodyPr/>
          <a:p>
            <a:pPr marL="514350" indent="-514350">
              <a:buAutoNum type="arabicPeriod"/>
            </a:pPr>
            <a:r>
              <a:rPr lang="pt-BR" altLang="en-US"/>
              <a:t>Definição do Problema</a:t>
            </a:r>
            <a:endParaRPr lang="pt-BR" altLang="en-US"/>
          </a:p>
          <a:p>
            <a:pPr marL="514350" indent="-514350">
              <a:buAutoNum type="arabicPeriod"/>
            </a:pPr>
            <a:r>
              <a:rPr lang="pt-BR" altLang="en-US"/>
              <a:t>Coleta de Dados</a:t>
            </a:r>
            <a:endParaRPr lang="pt-BR" altLang="en-US"/>
          </a:p>
          <a:p>
            <a:pPr marL="514350" indent="-514350">
              <a:buAutoNum type="arabicPeriod"/>
            </a:pPr>
            <a:r>
              <a:rPr lang="pt-BR" altLang="en-US"/>
              <a:t>Pré-Processamento</a:t>
            </a:r>
            <a:endParaRPr lang="pt-BR" altLang="en-US"/>
          </a:p>
          <a:p>
            <a:pPr marL="514350" indent="-514350">
              <a:buAutoNum type="arabicPeriod"/>
            </a:pPr>
            <a:r>
              <a:rPr lang="pt-BR" altLang="en-US"/>
              <a:t>Solução do Problema</a:t>
            </a:r>
            <a:endParaRPr lang="pt-BR" altLang="en-US"/>
          </a:p>
          <a:p>
            <a:pPr marL="514350" indent="-514350">
              <a:buAutoNum type="arabicPeriod"/>
            </a:pPr>
            <a:r>
              <a:rPr lang="pt-BR" altLang="en-US"/>
              <a:t>Modelo de Aprendizado</a:t>
            </a:r>
            <a:endParaRPr lang="pt-BR" altLang="en-US"/>
          </a:p>
          <a:p>
            <a:pPr marL="514350" indent="-514350">
              <a:buAutoNum type="arabicPeriod"/>
            </a:pPr>
            <a:r>
              <a:rPr lang="pt-BR" altLang="en-US"/>
              <a:t>Avaliação da Solução</a:t>
            </a:r>
            <a:endParaRPr lang="pt-BR" altLang="en-US"/>
          </a:p>
          <a:p>
            <a:pPr marL="514350" indent="-514350">
              <a:buAutoNum type="arabicPeriod"/>
            </a:pPr>
            <a:r>
              <a:rPr lang="pt-BR" altLang="en-US"/>
              <a:t>Protótipo</a:t>
            </a:r>
            <a:endParaRPr lang="pt-BR" altLang="en-US"/>
          </a:p>
          <a:p>
            <a:pPr marL="514350" indent="-514350">
              <a:buAutoNum type="arabicPeriod"/>
            </a:pPr>
            <a:r>
              <a:rPr lang="pt-BR" altLang="en-US"/>
              <a:t>Melhorias</a:t>
            </a:r>
            <a:endParaRPr lang="pt-B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ítulo 1"/>
          <p:cNvSpPr>
            <a:spLocks noGrp="1"/>
          </p:cNvSpPr>
          <p:nvPr>
            <p:ph type="title"/>
          </p:nvPr>
        </p:nvSpPr>
        <p:spPr/>
        <p:txBody>
          <a:bodyPr/>
          <a:p>
            <a:pPr algn="r"/>
            <a:r>
              <a:rPr lang="pt-BR" altLang="en-US">
                <a:sym typeface="+mn-ea"/>
              </a:rPr>
              <a:t>Definição do Problema</a:t>
            </a:r>
            <a:endParaRPr lang="pt-BR" altLang="en-US"/>
          </a:p>
        </p:txBody>
      </p:sp>
      <p:sp>
        <p:nvSpPr>
          <p:cNvPr id="3" name="Espaço Reservado para Conteúdo 2"/>
          <p:cNvSpPr>
            <a:spLocks noGrp="1"/>
          </p:cNvSpPr>
          <p:nvPr>
            <p:ph idx="1"/>
          </p:nvPr>
        </p:nvSpPr>
        <p:spPr>
          <a:xfrm>
            <a:off x="1207770" y="1825625"/>
            <a:ext cx="9905365" cy="4351655"/>
          </a:xfrm>
        </p:spPr>
        <p:txBody>
          <a:bodyPr/>
          <a:p>
            <a:pPr marL="0" indent="0" algn="just">
              <a:buNone/>
            </a:pPr>
            <a:r>
              <a:rPr lang="pt-BR" altLang="en-US">
                <a:sym typeface="+mn-ea"/>
              </a:rPr>
              <a:t>Fornecer um serviço automatizado que recomenda leads para um usuário dado sua atual lista de clientes (Portfólio). </a:t>
            </a:r>
            <a:r>
              <a:rPr lang="pt-BR" altLang="en-US">
                <a:sym typeface="+mn-ea"/>
              </a:rPr>
              <a:t>Encontrar no mercado quem são os leads mais aderentes dado as características dos clientes presentes no portfólio do usuário.</a:t>
            </a:r>
            <a:endParaRPr lang="pt-BR" altLang="en-US">
              <a:sym typeface="+mn-ea"/>
            </a:endParaRPr>
          </a:p>
          <a:p>
            <a:pPr marL="0" indent="0">
              <a:buNone/>
            </a:pPr>
            <a:endParaRPr lang="pt-BR" altLang="en-US">
              <a:sym typeface="+mn-ea"/>
            </a:endParaRPr>
          </a:p>
          <a:p>
            <a:pPr marL="0" indent="0">
              <a:buNone/>
            </a:pPr>
            <a:endParaRPr lang="pt-BR" alt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ítulo 1"/>
          <p:cNvSpPr>
            <a:spLocks noGrp="1"/>
          </p:cNvSpPr>
          <p:nvPr>
            <p:ph type="title"/>
          </p:nvPr>
        </p:nvSpPr>
        <p:spPr/>
        <p:txBody>
          <a:bodyPr/>
          <a:p>
            <a:pPr algn="r"/>
            <a:r>
              <a:rPr lang="pt-BR" altLang="en-US">
                <a:sym typeface="+mn-ea"/>
              </a:rPr>
              <a:t>Coleta de Dados</a:t>
            </a:r>
            <a:endParaRPr lang="pt-BR" altLang="en-US"/>
          </a:p>
        </p:txBody>
      </p:sp>
      <p:sp>
        <p:nvSpPr>
          <p:cNvPr id="3" name="Espaço Reservado para Conteúdo 2"/>
          <p:cNvSpPr>
            <a:spLocks noGrp="1"/>
          </p:cNvSpPr>
          <p:nvPr>
            <p:ph idx="1"/>
          </p:nvPr>
        </p:nvSpPr>
        <p:spPr>
          <a:xfrm>
            <a:off x="1207770" y="1825625"/>
            <a:ext cx="9905365" cy="4351655"/>
          </a:xfrm>
        </p:spPr>
        <p:txBody>
          <a:bodyPr/>
          <a:p>
            <a:pPr marL="0" indent="0" algn="just">
              <a:buNone/>
            </a:pPr>
            <a:r>
              <a:rPr lang="pt-BR" altLang="en-US">
                <a:sym typeface="+mn-ea"/>
              </a:rPr>
              <a:t>Cosiderei as seguintes bases:</a:t>
            </a:r>
            <a:endParaRPr lang="pt-BR" altLang="en-US">
              <a:sym typeface="+mn-ea"/>
            </a:endParaRPr>
          </a:p>
          <a:p>
            <a:pPr marL="0" indent="0" algn="just">
              <a:buNone/>
            </a:pPr>
            <a:endParaRPr lang="pt-BR" altLang="en-US">
              <a:sym typeface="+mn-ea"/>
            </a:endParaRPr>
          </a:p>
          <a:p>
            <a:pPr algn="just"/>
            <a:r>
              <a:rPr lang="pt-BR" altLang="en-US">
                <a:sym typeface="+mn-ea"/>
              </a:rPr>
              <a:t>Mercado: Base com informações sobre as empresas do Mercado a ser considerado. </a:t>
            </a:r>
            <a:endParaRPr lang="pt-BR" altLang="en-US">
              <a:sym typeface="+mn-ea"/>
            </a:endParaRPr>
          </a:p>
          <a:p>
            <a:pPr algn="just"/>
            <a:r>
              <a:rPr lang="pt-BR" altLang="en-US">
                <a:sym typeface="+mn-ea"/>
              </a:rPr>
              <a:t>Portfolio 1: Ids dos clientes da empresa 1 </a:t>
            </a:r>
            <a:endParaRPr lang="pt-BR" altLang="en-US">
              <a:sym typeface="+mn-ea"/>
            </a:endParaRPr>
          </a:p>
          <a:p>
            <a:pPr algn="just"/>
            <a:r>
              <a:rPr lang="pt-BR" altLang="en-US">
                <a:sym typeface="+mn-ea"/>
              </a:rPr>
              <a:t>Portfolio 2: Ids dos clientes da empresa 2 </a:t>
            </a:r>
            <a:endParaRPr lang="pt-BR" altLang="en-US">
              <a:sym typeface="+mn-ea"/>
            </a:endParaRPr>
          </a:p>
          <a:p>
            <a:pPr algn="just"/>
            <a:r>
              <a:rPr lang="pt-BR" altLang="en-US">
                <a:sym typeface="+mn-ea"/>
              </a:rPr>
              <a:t>Portfolio 3: Ids dos clientes da empresa 3</a:t>
            </a:r>
            <a:endParaRPr lang="pt-BR" altLang="en-US">
              <a:sym typeface="+mn-ea"/>
            </a:endParaRPr>
          </a:p>
          <a:p>
            <a:pPr marL="0" indent="0">
              <a:buNone/>
            </a:pPr>
            <a:endParaRPr lang="pt-BR" altLang="en-US">
              <a:sym typeface="+mn-ea"/>
            </a:endParaRPr>
          </a:p>
          <a:p>
            <a:pPr marL="0" indent="0">
              <a:buNone/>
            </a:pPr>
            <a:endParaRPr lang="pt-BR"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ítulo 1"/>
          <p:cNvSpPr>
            <a:spLocks noGrp="1"/>
          </p:cNvSpPr>
          <p:nvPr>
            <p:ph type="title"/>
          </p:nvPr>
        </p:nvSpPr>
        <p:spPr/>
        <p:txBody>
          <a:bodyPr>
            <a:normAutofit/>
          </a:bodyPr>
          <a:p>
            <a:pPr algn="r"/>
            <a:r>
              <a:rPr lang="pt-BR" altLang="en-US">
                <a:sym typeface="+mn-ea"/>
              </a:rPr>
              <a:t>Pré-Processamento</a:t>
            </a:r>
            <a:endParaRPr lang="pt-BR" altLang="en-US"/>
          </a:p>
        </p:txBody>
      </p:sp>
      <p:sp>
        <p:nvSpPr>
          <p:cNvPr id="3" name="Espaço Reservado para Conteúdo 2"/>
          <p:cNvSpPr>
            <a:spLocks noGrp="1"/>
          </p:cNvSpPr>
          <p:nvPr>
            <p:ph idx="1"/>
          </p:nvPr>
        </p:nvSpPr>
        <p:spPr/>
        <p:txBody>
          <a:bodyPr>
            <a:normAutofit lnSpcReduction="10000"/>
          </a:bodyPr>
          <a:p>
            <a:pPr marL="0" indent="0" algn="just">
              <a:buNone/>
            </a:pPr>
            <a:endParaRPr lang="pt-BR" altLang="en-US">
              <a:sym typeface="+mn-ea"/>
            </a:endParaRPr>
          </a:p>
          <a:p>
            <a:pPr marL="0" indent="0">
              <a:buNone/>
            </a:pPr>
            <a:endParaRPr lang="pt-BR" altLang="en-US">
              <a:sym typeface="+mn-ea"/>
            </a:endParaRPr>
          </a:p>
        </p:txBody>
      </p:sp>
      <p:sp>
        <p:nvSpPr>
          <p:cNvPr id="4" name="Espaço Reservado para Conteúdo 2"/>
          <p:cNvSpPr>
            <a:spLocks noGrp="1"/>
          </p:cNvSpPr>
          <p:nvPr/>
        </p:nvSpPr>
        <p:spPr>
          <a:xfrm>
            <a:off x="1305560" y="1825625"/>
            <a:ext cx="9188450" cy="4351655"/>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altLang="en-US">
                <a:sym typeface="+mn-ea"/>
              </a:rPr>
              <a:t>Analise das colunas nulas com todo os dados faltantes,</a:t>
            </a:r>
            <a:r>
              <a:rPr lang="pt-BR" altLang="en-US" b="1">
                <a:sym typeface="+mn-ea"/>
              </a:rPr>
              <a:t> 5</a:t>
            </a:r>
            <a:r>
              <a:rPr lang="pt-BR" altLang="en-US">
                <a:sym typeface="+mn-ea"/>
              </a:rPr>
              <a:t> colunas foram eliminadas.</a:t>
            </a:r>
            <a:endParaRPr lang="pt-BR" altLang="en-US">
              <a:sym typeface="+mn-ea"/>
            </a:endParaRPr>
          </a:p>
          <a:p>
            <a:pPr algn="just"/>
            <a:r>
              <a:rPr lang="pt-BR" altLang="en-US">
                <a:sym typeface="+mn-ea"/>
              </a:rPr>
              <a:t>Analise das colunas nulas com mais de 50% dos dados faltantes, </a:t>
            </a:r>
            <a:r>
              <a:rPr lang="pt-BR" altLang="en-US" b="1">
                <a:sym typeface="+mn-ea"/>
              </a:rPr>
              <a:t>126 </a:t>
            </a:r>
            <a:r>
              <a:rPr lang="pt-BR" altLang="en-US">
                <a:sym typeface="+mn-ea"/>
              </a:rPr>
              <a:t>colunas foram eliminadas.</a:t>
            </a:r>
            <a:endParaRPr lang="pt-BR" altLang="en-US">
              <a:sym typeface="+mn-ea"/>
            </a:endParaRPr>
          </a:p>
          <a:p>
            <a:pPr algn="just"/>
            <a:r>
              <a:rPr lang="pt-BR" altLang="en-US">
                <a:sym typeface="+mn-ea"/>
              </a:rPr>
              <a:t>As colunas restantes foi feita uma analise manual, para ver a relevância dos dados para a solução, </a:t>
            </a:r>
            <a:r>
              <a:rPr lang="pt-BR" altLang="en-US" b="1">
                <a:sym typeface="+mn-ea"/>
              </a:rPr>
              <a:t>9</a:t>
            </a:r>
            <a:r>
              <a:rPr lang="pt-BR" altLang="en-US">
                <a:sym typeface="+mn-ea"/>
              </a:rPr>
              <a:t> </a:t>
            </a:r>
            <a:r>
              <a:rPr lang="pt-BR" altLang="en-US">
                <a:sym typeface="+mn-ea"/>
              </a:rPr>
              <a:t>colunas foram eliminadas</a:t>
            </a:r>
            <a:r>
              <a:rPr lang="pt-BR" altLang="en-US">
                <a:sym typeface="+mn-ea"/>
              </a:rPr>
              <a:t>.</a:t>
            </a:r>
            <a:endParaRPr lang="pt-BR" altLang="en-US">
              <a:sym typeface="+mn-ea"/>
            </a:endParaRPr>
          </a:p>
          <a:p>
            <a:pPr algn="just"/>
            <a:r>
              <a:rPr lang="pt-BR" altLang="en-US">
                <a:sym typeface="+mn-ea"/>
              </a:rPr>
              <a:t>Com as colunas restantes foram escolhidas manualmente </a:t>
            </a:r>
            <a:r>
              <a:rPr lang="pt-BR" altLang="en-US" b="1">
                <a:sym typeface="+mn-ea"/>
              </a:rPr>
              <a:t>18</a:t>
            </a:r>
            <a:r>
              <a:rPr lang="pt-BR" altLang="en-US">
                <a:sym typeface="+mn-ea"/>
              </a:rPr>
              <a:t>, os dados nulos foram tratados inserindo </a:t>
            </a:r>
            <a:r>
              <a:rPr lang="pt-BR" altLang="en-US" b="1">
                <a:sym typeface="+mn-ea"/>
              </a:rPr>
              <a:t>'SEM INFORMAÇÃO'</a:t>
            </a:r>
            <a:r>
              <a:rPr lang="pt-BR" altLang="en-US">
                <a:sym typeface="+mn-ea"/>
              </a:rPr>
              <a:t>, já que todos eram categóricos, dessa forma nenhuma observação ficou de fora da analise.</a:t>
            </a:r>
            <a:endParaRPr lang="pt-BR" altLang="en-US">
              <a:sym typeface="+mn-ea"/>
            </a:endParaRPr>
          </a:p>
          <a:p>
            <a:pPr algn="just"/>
            <a:r>
              <a:rPr lang="pt-BR" altLang="en-US">
                <a:sym typeface="+mn-ea"/>
              </a:rPr>
              <a:t>Para treinamento do modelo forma usadas </a:t>
            </a:r>
            <a:r>
              <a:rPr lang="pt-BR" altLang="en-US" b="1">
                <a:sym typeface="+mn-ea"/>
              </a:rPr>
              <a:t>9</a:t>
            </a:r>
            <a:r>
              <a:rPr lang="pt-BR" altLang="en-US">
                <a:sym typeface="+mn-ea"/>
              </a:rPr>
              <a:t> dessas features julgadas mais importantes para a solução.</a:t>
            </a:r>
            <a:endParaRPr lang="pt-BR" altLang="en-US">
              <a:sym typeface="+mn-ea"/>
            </a:endParaRPr>
          </a:p>
          <a:p>
            <a:pPr algn="just"/>
            <a:endParaRPr lang="pt-BR" altLang="en-US">
              <a:sym typeface="+mn-ea"/>
            </a:endParaRPr>
          </a:p>
          <a:p>
            <a:pPr marL="0" indent="0" algn="just">
              <a:buNone/>
            </a:pPr>
            <a:endParaRPr lang="pt-BR" altLang="en-US" b="1">
              <a:sym typeface="+mn-ea"/>
            </a:endParaRPr>
          </a:p>
          <a:p>
            <a:pPr marL="0" indent="0">
              <a:buNone/>
            </a:pPr>
            <a:endParaRPr lang="pt-BR" alt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ítulo 1"/>
          <p:cNvSpPr>
            <a:spLocks noGrp="1"/>
          </p:cNvSpPr>
          <p:nvPr>
            <p:ph type="title"/>
          </p:nvPr>
        </p:nvSpPr>
        <p:spPr/>
        <p:txBody>
          <a:bodyPr/>
          <a:p>
            <a:pPr algn="r"/>
            <a:r>
              <a:rPr lang="pt-BR" altLang="en-US">
                <a:sym typeface="+mn-ea"/>
              </a:rPr>
              <a:t>Pré-Processamento</a:t>
            </a:r>
            <a:endParaRPr lang="pt-BR" altLang="en-US"/>
          </a:p>
        </p:txBody>
      </p:sp>
      <p:sp>
        <p:nvSpPr>
          <p:cNvPr id="3" name="Espaço Reservado para Conteúdo 2"/>
          <p:cNvSpPr>
            <a:spLocks noGrp="1"/>
          </p:cNvSpPr>
          <p:nvPr>
            <p:ph idx="1"/>
          </p:nvPr>
        </p:nvSpPr>
        <p:spPr>
          <a:xfrm>
            <a:off x="1207770" y="1825625"/>
            <a:ext cx="9905365" cy="4351655"/>
          </a:xfrm>
        </p:spPr>
        <p:txBody>
          <a:bodyPr>
            <a:normAutofit lnSpcReduction="10000"/>
          </a:bodyPr>
          <a:p>
            <a:pPr marL="0" indent="0" algn="just">
              <a:buNone/>
            </a:pPr>
            <a:r>
              <a:rPr lang="pt-BR" altLang="en-US">
                <a:sym typeface="+mn-ea"/>
              </a:rPr>
              <a:t>Aplicando tecnicas de Feature engineering automatizadas e manuais:</a:t>
            </a:r>
            <a:endParaRPr lang="pt-BR" altLang="en-US">
              <a:sym typeface="+mn-ea"/>
            </a:endParaRPr>
          </a:p>
          <a:p>
            <a:pPr marL="0" indent="0" algn="just">
              <a:buNone/>
            </a:pPr>
            <a:endParaRPr lang="pt-BR" altLang="en-US">
              <a:sym typeface="+mn-ea"/>
            </a:endParaRPr>
          </a:p>
          <a:p>
            <a:pPr marL="0" indent="0" algn="just">
              <a:buNone/>
            </a:pPr>
            <a:r>
              <a:rPr lang="pt-BR" altLang="en-US" b="1">
                <a:sym typeface="+mn-ea"/>
              </a:rPr>
              <a:t>Dataset Original:</a:t>
            </a:r>
            <a:endParaRPr lang="pt-BR" altLang="en-US">
              <a:sym typeface="+mn-ea"/>
            </a:endParaRPr>
          </a:p>
          <a:p>
            <a:pPr marL="0" indent="0" algn="just">
              <a:buNone/>
            </a:pPr>
            <a:r>
              <a:rPr lang="pt-BR" altLang="en-US">
                <a:sym typeface="+mn-ea"/>
              </a:rPr>
              <a:t>462298 </a:t>
            </a:r>
            <a:r>
              <a:rPr lang="pt-BR" altLang="en-US">
                <a:sym typeface="+mn-ea"/>
              </a:rPr>
              <a:t>Observações </a:t>
            </a:r>
            <a:r>
              <a:rPr lang="pt-BR" altLang="en-US">
                <a:sym typeface="+mn-ea"/>
              </a:rPr>
              <a:t>e 182 Features</a:t>
            </a:r>
            <a:endParaRPr lang="pt-BR" altLang="en-US">
              <a:sym typeface="+mn-ea"/>
            </a:endParaRPr>
          </a:p>
          <a:p>
            <a:pPr marL="0" indent="0" algn="just">
              <a:buNone/>
            </a:pPr>
            <a:r>
              <a:rPr lang="pt-BR" altLang="en-US" b="1">
                <a:sym typeface="+mn-ea"/>
              </a:rPr>
              <a:t>Dataset após tratamento automatizado: </a:t>
            </a:r>
            <a:endParaRPr lang="pt-BR" altLang="en-US">
              <a:sym typeface="+mn-ea"/>
            </a:endParaRPr>
          </a:p>
          <a:p>
            <a:pPr marL="0" indent="0" algn="just">
              <a:buNone/>
            </a:pPr>
            <a:r>
              <a:rPr lang="pt-BR" altLang="en-US">
                <a:sym typeface="+mn-ea"/>
              </a:rPr>
              <a:t>462298 Observações e 42 Features</a:t>
            </a:r>
            <a:endParaRPr lang="pt-BR" altLang="en-US">
              <a:sym typeface="+mn-ea"/>
            </a:endParaRPr>
          </a:p>
          <a:p>
            <a:pPr marL="0" indent="0" algn="just">
              <a:buNone/>
            </a:pPr>
            <a:r>
              <a:rPr lang="pt-BR" altLang="en-US" b="1">
                <a:sym typeface="+mn-ea"/>
              </a:rPr>
              <a:t>Dateset após tratamento manual:</a:t>
            </a:r>
            <a:endParaRPr lang="pt-BR" altLang="en-US">
              <a:sym typeface="+mn-ea"/>
            </a:endParaRPr>
          </a:p>
          <a:p>
            <a:pPr marL="0" indent="0">
              <a:buNone/>
            </a:pPr>
            <a:r>
              <a:rPr lang="pt-BR" altLang="en-US">
                <a:sym typeface="+mn-ea"/>
              </a:rPr>
              <a:t>462298 Observações e </a:t>
            </a:r>
            <a:r>
              <a:rPr lang="pt-BR" altLang="en-US" b="1">
                <a:sym typeface="+mn-ea"/>
              </a:rPr>
              <a:t>9 Features</a:t>
            </a:r>
            <a:endParaRPr lang="pt-BR" altLang="en-US" b="1">
              <a:sym typeface="+mn-ea"/>
            </a:endParaRPr>
          </a:p>
          <a:p>
            <a:pPr marL="0" indent="0">
              <a:buNone/>
            </a:pPr>
            <a:endParaRPr lang="pt-BR" altLang="en-U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ítulo 1"/>
          <p:cNvSpPr>
            <a:spLocks noGrp="1"/>
          </p:cNvSpPr>
          <p:nvPr>
            <p:ph type="title"/>
          </p:nvPr>
        </p:nvSpPr>
        <p:spPr/>
        <p:txBody>
          <a:bodyPr>
            <a:normAutofit/>
          </a:bodyPr>
          <a:p>
            <a:pPr algn="r"/>
            <a:r>
              <a:rPr lang="pt-BR" altLang="en-US">
                <a:sym typeface="+mn-ea"/>
              </a:rPr>
              <a:t>Solução do Problema</a:t>
            </a:r>
            <a:endParaRPr lang="pt-BR" altLang="en-US"/>
          </a:p>
        </p:txBody>
      </p:sp>
      <p:pic>
        <p:nvPicPr>
          <p:cNvPr id="14" name="Imagem 13" descr="sklearn"/>
          <p:cNvPicPr>
            <a:picLocks noChangeAspect="1"/>
          </p:cNvPicPr>
          <p:nvPr/>
        </p:nvPicPr>
        <p:blipFill>
          <a:blip r:embed="rId2"/>
          <a:stretch>
            <a:fillRect/>
          </a:stretch>
        </p:blipFill>
        <p:spPr>
          <a:xfrm>
            <a:off x="1514158" y="3582670"/>
            <a:ext cx="2914650" cy="1571625"/>
          </a:xfrm>
          <a:prstGeom prst="rect">
            <a:avLst/>
          </a:prstGeom>
        </p:spPr>
      </p:pic>
      <p:pic>
        <p:nvPicPr>
          <p:cNvPr id="15" name="Imagem 14" descr="matplotlib"/>
          <p:cNvPicPr>
            <a:picLocks noChangeAspect="1"/>
          </p:cNvPicPr>
          <p:nvPr/>
        </p:nvPicPr>
        <p:blipFill>
          <a:blip r:embed="rId3"/>
          <a:stretch>
            <a:fillRect/>
          </a:stretch>
        </p:blipFill>
        <p:spPr>
          <a:xfrm>
            <a:off x="956945" y="5504180"/>
            <a:ext cx="4029075" cy="857250"/>
          </a:xfrm>
          <a:prstGeom prst="rect">
            <a:avLst/>
          </a:prstGeom>
        </p:spPr>
      </p:pic>
      <p:pic>
        <p:nvPicPr>
          <p:cNvPr id="16" name="Imagem 15" descr="seaborn"/>
          <p:cNvPicPr>
            <a:picLocks noChangeAspect="1"/>
          </p:cNvPicPr>
          <p:nvPr/>
        </p:nvPicPr>
        <p:blipFill>
          <a:blip r:embed="rId4"/>
          <a:stretch>
            <a:fillRect/>
          </a:stretch>
        </p:blipFill>
        <p:spPr>
          <a:xfrm>
            <a:off x="5627370" y="4384040"/>
            <a:ext cx="1390650" cy="1371600"/>
          </a:xfrm>
          <a:prstGeom prst="rect">
            <a:avLst/>
          </a:prstGeom>
        </p:spPr>
      </p:pic>
      <p:pic>
        <p:nvPicPr>
          <p:cNvPr id="17" name="Imagem 16" descr="pandas"/>
          <p:cNvPicPr>
            <a:picLocks noChangeAspect="1"/>
          </p:cNvPicPr>
          <p:nvPr/>
        </p:nvPicPr>
        <p:blipFill>
          <a:blip r:embed="rId5"/>
          <a:stretch>
            <a:fillRect/>
          </a:stretch>
        </p:blipFill>
        <p:spPr>
          <a:xfrm>
            <a:off x="1404620" y="2542540"/>
            <a:ext cx="3133725" cy="971550"/>
          </a:xfrm>
          <a:prstGeom prst="rect">
            <a:avLst/>
          </a:prstGeom>
        </p:spPr>
      </p:pic>
      <p:pic>
        <p:nvPicPr>
          <p:cNvPr id="18" name="Imagem 17" descr="github"/>
          <p:cNvPicPr>
            <a:picLocks noChangeAspect="1"/>
          </p:cNvPicPr>
          <p:nvPr/>
        </p:nvPicPr>
        <p:blipFill>
          <a:blip r:embed="rId6"/>
          <a:stretch>
            <a:fillRect/>
          </a:stretch>
        </p:blipFill>
        <p:spPr>
          <a:xfrm>
            <a:off x="8258175" y="4382135"/>
            <a:ext cx="2276475" cy="685800"/>
          </a:xfrm>
          <a:prstGeom prst="rect">
            <a:avLst/>
          </a:prstGeom>
        </p:spPr>
      </p:pic>
      <p:pic>
        <p:nvPicPr>
          <p:cNvPr id="19" name="Imagem 18" descr="python"/>
          <p:cNvPicPr>
            <a:picLocks noChangeAspect="1"/>
          </p:cNvPicPr>
          <p:nvPr/>
        </p:nvPicPr>
        <p:blipFill>
          <a:blip r:embed="rId7"/>
          <a:stretch>
            <a:fillRect/>
          </a:stretch>
        </p:blipFill>
        <p:spPr>
          <a:xfrm>
            <a:off x="1471295" y="1566545"/>
            <a:ext cx="3000375" cy="742950"/>
          </a:xfrm>
          <a:prstGeom prst="rect">
            <a:avLst/>
          </a:prstGeom>
        </p:spPr>
      </p:pic>
      <p:pic>
        <p:nvPicPr>
          <p:cNvPr id="20" name="Imagem 19" descr="streamlit"/>
          <p:cNvPicPr>
            <a:picLocks noChangeAspect="1"/>
          </p:cNvPicPr>
          <p:nvPr/>
        </p:nvPicPr>
        <p:blipFill>
          <a:blip r:embed="rId8"/>
          <a:stretch>
            <a:fillRect/>
          </a:stretch>
        </p:blipFill>
        <p:spPr>
          <a:xfrm>
            <a:off x="7867650" y="1566545"/>
            <a:ext cx="3057525" cy="523875"/>
          </a:xfrm>
          <a:prstGeom prst="rect">
            <a:avLst/>
          </a:prstGeom>
        </p:spPr>
      </p:pic>
      <p:pic>
        <p:nvPicPr>
          <p:cNvPr id="21" name="Imagem 20" descr="heroku"/>
          <p:cNvPicPr>
            <a:picLocks noChangeAspect="1"/>
          </p:cNvPicPr>
          <p:nvPr/>
        </p:nvPicPr>
        <p:blipFill>
          <a:blip r:embed="rId9"/>
          <a:stretch>
            <a:fillRect/>
          </a:stretch>
        </p:blipFill>
        <p:spPr>
          <a:xfrm>
            <a:off x="8048625" y="2884805"/>
            <a:ext cx="2695575" cy="819150"/>
          </a:xfrm>
          <a:prstGeom prst="rect">
            <a:avLst/>
          </a:prstGeom>
        </p:spPr>
      </p:pic>
      <p:pic>
        <p:nvPicPr>
          <p:cNvPr id="22" name="Imagem 21" descr="jupyter"/>
          <p:cNvPicPr>
            <a:picLocks noChangeAspect="1"/>
          </p:cNvPicPr>
          <p:nvPr/>
        </p:nvPicPr>
        <p:blipFill>
          <a:blip r:embed="rId10"/>
          <a:stretch>
            <a:fillRect/>
          </a:stretch>
        </p:blipFill>
        <p:spPr>
          <a:xfrm>
            <a:off x="5332095" y="1566545"/>
            <a:ext cx="1981200" cy="2305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ítulo 1"/>
          <p:cNvSpPr>
            <a:spLocks noGrp="1"/>
          </p:cNvSpPr>
          <p:nvPr>
            <p:ph type="title"/>
          </p:nvPr>
        </p:nvSpPr>
        <p:spPr/>
        <p:txBody>
          <a:bodyPr>
            <a:normAutofit/>
          </a:bodyPr>
          <a:p>
            <a:pPr algn="r"/>
            <a:r>
              <a:rPr lang="pt-BR" altLang="en-US">
                <a:sym typeface="+mn-ea"/>
              </a:rPr>
              <a:t>Solução do Problema</a:t>
            </a:r>
            <a:endParaRPr lang="pt-BR" altLang="en-US"/>
          </a:p>
        </p:txBody>
      </p:sp>
      <p:sp>
        <p:nvSpPr>
          <p:cNvPr id="4" name="Espaço Reservado para Conteúdo 3"/>
          <p:cNvSpPr>
            <a:spLocks noGrp="1"/>
          </p:cNvSpPr>
          <p:nvPr>
            <p:ph sz="half" idx="1"/>
          </p:nvPr>
        </p:nvSpPr>
        <p:spPr/>
        <p:txBody>
          <a:bodyPr/>
          <a:p>
            <a:pPr algn="just"/>
            <a:r>
              <a:rPr lang="pt-BR" altLang="en-US"/>
              <a:t>Aprendizado não supervisionado</a:t>
            </a:r>
            <a:endParaRPr lang="pt-BR" altLang="en-US"/>
          </a:p>
          <a:p>
            <a:pPr algn="just"/>
            <a:r>
              <a:rPr lang="pt-BR" altLang="en-US"/>
              <a:t> Modelo KMeans(n_clusters = 4)</a:t>
            </a:r>
            <a:endParaRPr lang="pt-BR" altLang="en-US"/>
          </a:p>
          <a:p>
            <a:pPr algn="just"/>
            <a:r>
              <a:rPr lang="pt-BR" altLang="en-US"/>
              <a:t>Agrupando os dados do portfólio juntamente com os dados do mercado, para identificar em qual classe os dados do portfólio estão mais presentes, identificando assim os leads mais aderentes as dados do atual portfólio.</a:t>
            </a:r>
            <a:endParaRPr lang="pt-BR" altLang="en-US"/>
          </a:p>
        </p:txBody>
      </p:sp>
      <p:pic>
        <p:nvPicPr>
          <p:cNvPr id="8" name="Espaço Reservado para Conteúdo 7" descr="solução"/>
          <p:cNvPicPr>
            <a:picLocks noChangeAspect="1"/>
          </p:cNvPicPr>
          <p:nvPr>
            <p:ph sz="half" idx="2"/>
          </p:nvPr>
        </p:nvPicPr>
        <p:blipFill>
          <a:blip r:embed="rId2"/>
          <a:stretch>
            <a:fillRect/>
          </a:stretch>
        </p:blipFill>
        <p:spPr>
          <a:xfrm>
            <a:off x="6586855" y="1825625"/>
            <a:ext cx="4351655" cy="4351655"/>
          </a:xfrm>
          <a:prstGeom prst="rect">
            <a:avLst/>
          </a:prstGeom>
        </p:spPr>
      </p:pic>
    </p:spTree>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2837</Words>
  <Application>WPS Presentation</Application>
  <PresentationFormat>Widescreen</PresentationFormat>
  <Paragraphs>108</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 Light</vt:lpstr>
      <vt:lpstr>Calibri</vt:lpstr>
      <vt:lpstr>Microsoft YaHei</vt:lpstr>
      <vt:lpstr/>
      <vt:lpstr>Arial Unicode MS</vt:lpstr>
      <vt:lpstr>Segoe Print</vt:lpstr>
      <vt:lpstr>Tema do Office</vt:lpstr>
      <vt:lpstr>AceleraDev Data Science 2020</vt:lpstr>
      <vt:lpstr>Apresentação</vt:lpstr>
      <vt:lpstr>Ciclo do Projeto</vt:lpstr>
      <vt:lpstr>Definição do Problema</vt:lpstr>
      <vt:lpstr>Coleta de Dados</vt:lpstr>
      <vt:lpstr>Pré-Processamento</vt:lpstr>
      <vt:lpstr>Pré-Processamento</vt:lpstr>
      <vt:lpstr>Solução do Problema</vt:lpstr>
      <vt:lpstr>Solução do Problema</vt:lpstr>
      <vt:lpstr>Modelo de Aprendizado</vt:lpstr>
      <vt:lpstr>Avaliação da Solução</vt:lpstr>
      <vt:lpstr>Protótipo</vt:lpstr>
      <vt:lpstr>Melhorias</vt:lpstr>
      <vt:lpstr>Obrigado!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AceleraDev Data Science 2020</dc:title>
  <dc:creator>TiagoDias</dc:creator>
  <cp:lastModifiedBy>TiagoDias</cp:lastModifiedBy>
  <cp:revision>12</cp:revision>
  <dcterms:created xsi:type="dcterms:W3CDTF">2020-06-10T19:48:00Z</dcterms:created>
  <dcterms:modified xsi:type="dcterms:W3CDTF">2020-06-13T01:54:21Z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1046-11.2.0.9396</vt:lpwstr>
  </property>
</Properties>
</file>