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67" r:id="rId3"/>
    <p:sldId id="268" r:id="rId4"/>
    <p:sldId id="269" r:id="rId5"/>
    <p:sldId id="271" r:id="rId6"/>
    <p:sldId id="262" r:id="rId7"/>
    <p:sldId id="272" r:id="rId8"/>
    <p:sldId id="274" r:id="rId9"/>
    <p:sldId id="257" r:id="rId10"/>
    <p:sldId id="27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endParaRPr lang="en-US" noProof="0"/>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fld>
            <a:endParaRPr lang="en-US" noProof="0" dirty="0"/>
          </a:p>
        </p:txBody>
      </p:sp>
      <p:cxnSp>
        <p:nvCxnSpPr>
          <p:cNvPr id="8" name="Straight Connector 7"/>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endParaRPr lang="en-US" noProof="0"/>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endParaRPr lang="en-US" noProof="0"/>
          </a:p>
        </p:txBody>
      </p:sp>
      <p:sp>
        <p:nvSpPr>
          <p:cNvPr id="3" name="Date Placeholder 2"/>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4" name="Footer Placeholder 3"/>
          <p:cNvSpPr>
            <a:spLocks noGrp="1"/>
          </p:cNvSpPr>
          <p:nvPr>
            <p:ph type="ftr" sz="quarter" idx="11"/>
          </p:nvPr>
        </p:nvSpPr>
        <p:spPr/>
        <p:txBody>
          <a:bodyPr/>
          <a:lstStyle/>
          <a:p>
            <a:r>
              <a:rPr lang="en-US" noProof="0" dirty="0"/>
              <a:t>Add a Footer</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3" name="Footer Placeholder 2"/>
          <p:cNvSpPr>
            <a:spLocks noGrp="1"/>
          </p:cNvSpPr>
          <p:nvPr>
            <p:ph type="ftr" sz="quarter" idx="11"/>
          </p:nvPr>
        </p:nvSpPr>
        <p:spPr/>
        <p:txBody>
          <a:bodyPr/>
          <a:lstStyle/>
          <a:p>
            <a:r>
              <a:rPr lang="en-US" noProof="0" dirty="0"/>
              <a:t>Add a Footer</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endParaRPr lang="en-US" noProof="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US" noProof="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endParaRPr lang="en-US" noProof="0"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fld>
            <a:endParaRPr lang="en-US" noProof="0"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endParaRPr lang="en-US" noProof="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endParaRPr lang="en-US" noProof="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6" name="Text Placeholder 5"/>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endParaRPr lang="en-US" noProof="0"/>
          </a:p>
        </p:txBody>
      </p:sp>
      <p:sp>
        <p:nvSpPr>
          <p:cNvPr id="9" name="Slide Number Placeholder 8"/>
          <p:cNvSpPr>
            <a:spLocks noGrp="1"/>
          </p:cNvSpPr>
          <p:nvPr>
            <p:ph type="sldNum" sz="quarter" idx="12"/>
          </p:nvPr>
        </p:nvSpPr>
        <p:spPr/>
        <p:txBody>
          <a:bodyPr/>
          <a:lstStyle/>
          <a:p>
            <a:fld id="{5D99DD2A-B520-4620-9B43-64B657BA2D42}" type="slidenum">
              <a:rPr lang="en-US" noProof="0" smtClean="0"/>
            </a:fld>
            <a:endParaRPr lang="en-US" noProof="0" dirty="0"/>
          </a:p>
        </p:txBody>
      </p:sp>
      <p:sp>
        <p:nvSpPr>
          <p:cNvPr id="12" name="Text Placeholder 2"/>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0" name="Text Placeholder 5"/>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endParaRPr lang="en-US" noProof="0"/>
          </a:p>
        </p:txBody>
      </p:sp>
      <p:sp>
        <p:nvSpPr>
          <p:cNvPr id="21" name="Text Placeholder 5"/>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endParaRPr lang="en-US" noProof="0"/>
          </a:p>
        </p:txBody>
      </p:sp>
      <p:sp>
        <p:nvSpPr>
          <p:cNvPr id="19" name="Text Placeholder 5"/>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endParaRPr lang="en-US" noProof="0"/>
          </a:p>
        </p:txBody>
      </p:sp>
      <p:sp>
        <p:nvSpPr>
          <p:cNvPr id="18" name="Text Placeholder 5"/>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endParaRPr lang="en-US" noProof="0"/>
          </a:p>
        </p:txBody>
      </p:sp>
      <p:cxnSp>
        <p:nvCxnSpPr>
          <p:cNvPr id="14" name="Straight Connector 13"/>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endParaRPr lang="en-US" noProof="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endParaRPr lang="en-US" noProof="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endParaRPr lang="en-US" sz="8000" noProof="0" dirty="0">
              <a:solidFill>
                <a:schemeClr val="tx1"/>
              </a:solidFill>
              <a:effectLst/>
            </a:endParaRP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endParaRPr lang="en-US" sz="8000" noProof="0" dirty="0">
              <a:solidFill>
                <a:schemeClr val="tx1"/>
              </a:solidFill>
              <a:effectLst/>
            </a:endParaRP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endParaRPr lang="en-US" noProof="0"/>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endParaRPr lang="en-US" noProof="0"/>
          </a:p>
        </p:txBody>
      </p:sp>
      <p:sp>
        <p:nvSpPr>
          <p:cNvPr id="7" name="Rectangle: Rounded Corners 6"/>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endParaRPr lang="en-US" noProof="0"/>
          </a:p>
        </p:txBody>
      </p:sp>
      <p:sp>
        <p:nvSpPr>
          <p:cNvPr id="4" name="Date Placeholder 3"/>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fld>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endParaRPr lang="en-US" noProof="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Date Placeholder 6"/>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8" name="Footer Placeholder 7"/>
          <p:cNvSpPr>
            <a:spLocks noGrp="1"/>
          </p:cNvSpPr>
          <p:nvPr>
            <p:ph type="ftr" sz="quarter" idx="11"/>
          </p:nvPr>
        </p:nvSpPr>
        <p:spPr/>
        <p:txBody>
          <a:bodyPr/>
          <a:lstStyle/>
          <a:p>
            <a:r>
              <a:rPr lang="en-US" noProof="0" dirty="0"/>
              <a:t>Add a Footer</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fld>
            <a:endParaRPr lang="en-US" noProof="0" dirty="0"/>
          </a:p>
        </p:txBody>
      </p:sp>
      <p:cxnSp>
        <p:nvCxnSpPr>
          <p:cNvPr id="12" name="Straight Connector 11"/>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endParaRPr lang="en-US" noProof="0"/>
          </a:p>
        </p:txBody>
      </p:sp>
      <p:sp>
        <p:nvSpPr>
          <p:cNvPr id="9" name="Rectangle: Rounded Corners 8"/>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Date Placeholder 4"/>
          <p:cNvSpPr>
            <a:spLocks noGrp="1"/>
          </p:cNvSpPr>
          <p:nvPr>
            <p:ph type="dt" sz="half" idx="10"/>
          </p:nvPr>
        </p:nvSpPr>
        <p:spPr/>
        <p:txBody>
          <a:bodyPr/>
          <a:lstStyle/>
          <a:p>
            <a:fld id="{984B7D2A-0DF8-424B-9572-B79AEBB2D9DC}" type="datetimeFigureOut">
              <a:rPr lang="en-US" noProof="0" smtClean="0"/>
            </a:fld>
            <a:endParaRPr lang="en-US" noProof="0" dirty="0"/>
          </a:p>
        </p:txBody>
      </p:sp>
      <p:sp>
        <p:nvSpPr>
          <p:cNvPr id="6" name="Footer Placeholder 5"/>
          <p:cNvSpPr>
            <a:spLocks noGrp="1"/>
          </p:cNvSpPr>
          <p:nvPr>
            <p:ph type="ftr" sz="quarter" idx="11"/>
          </p:nvPr>
        </p:nvSpPr>
        <p:spPr/>
        <p:txBody>
          <a:bodyPr/>
          <a:lstStyle/>
          <a:p>
            <a:r>
              <a:rPr lang="en-US" noProof="0" dirty="0"/>
              <a:t>Add a Footer</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fld>
            <a:endParaRPr lang="en-US" noProof="0" dirty="0"/>
          </a:p>
        </p:txBody>
      </p:sp>
      <p:cxnSp>
        <p:nvCxnSpPr>
          <p:cNvPr id="10" name="Straight Connector 9"/>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endParaRPr lang="en-US" noProof="0"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fld>
            <a:endParaRPr 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slideLayout" Target="../slideLayouts/slideLayout1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54;p13"/>
          <p:cNvSpPr txBox="1"/>
          <p:nvPr/>
        </p:nvSpPr>
        <p:spPr>
          <a:xfrm>
            <a:off x="1409700" y="1337775"/>
            <a:ext cx="5457825" cy="160552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5400" b="1" dirty="0">
                <a:latin typeface="Garamond" panose="02020404030301010803" pitchFamily="18" charset="0"/>
              </a:rPr>
              <a:t>Team - DevCrew</a:t>
            </a:r>
            <a:endParaRPr sz="5400" b="1" dirty="0">
              <a:solidFill>
                <a:srgbClr val="000000"/>
              </a:solidFill>
              <a:latin typeface="Garamond" panose="02020404030301010803" pitchFamily="18" charset="0"/>
            </a:endParaRPr>
          </a:p>
          <a:p>
            <a:pPr marL="0" lvl="0" indent="0" algn="ctr" rtl="0">
              <a:spcBef>
                <a:spcPts val="0"/>
              </a:spcBef>
              <a:spcAft>
                <a:spcPts val="0"/>
              </a:spcAft>
              <a:buNone/>
            </a:pPr>
            <a:endParaRPr sz="2400" dirty="0">
              <a:solidFill>
                <a:srgbClr val="000000"/>
              </a:solidFill>
              <a:latin typeface="Garamond" panose="02020404030301010803" pitchFamily="18" charset="0"/>
            </a:endParaRPr>
          </a:p>
        </p:txBody>
      </p:sp>
      <p:sp>
        <p:nvSpPr>
          <p:cNvPr id="9" name="TextBox 8"/>
          <p:cNvSpPr txBox="1"/>
          <p:nvPr/>
        </p:nvSpPr>
        <p:spPr>
          <a:xfrm>
            <a:off x="1838324" y="3486150"/>
            <a:ext cx="3933825" cy="1815882"/>
          </a:xfrm>
          <a:prstGeom prst="rect">
            <a:avLst/>
          </a:prstGeom>
          <a:noFill/>
        </p:spPr>
        <p:txBody>
          <a:bodyPr wrap="square" rtlCol="0">
            <a:spAutoFit/>
          </a:bodyPr>
          <a:lstStyle/>
          <a:p>
            <a:pPr marL="457200" indent="-457200">
              <a:buFont typeface="Wingdings" panose="05000000000000000000" pitchFamily="2" charset="2"/>
              <a:buChar char="Ø"/>
            </a:pPr>
            <a:r>
              <a:rPr lang="en-IN" sz="2800" dirty="0">
                <a:latin typeface="Corbel" panose="020B0503020204020204" pitchFamily="34" charset="0"/>
              </a:rPr>
              <a:t>Sri Vatshan V</a:t>
            </a:r>
            <a:endParaRPr lang="en-IN" sz="2800" dirty="0">
              <a:latin typeface="Corbel" panose="020B0503020204020204" pitchFamily="34" charset="0"/>
            </a:endParaRPr>
          </a:p>
          <a:p>
            <a:pPr marL="457200" indent="-457200">
              <a:buFont typeface="Wingdings" panose="05000000000000000000" pitchFamily="2" charset="2"/>
              <a:buChar char="Ø"/>
            </a:pPr>
            <a:r>
              <a:rPr lang="en-IN" sz="2800" dirty="0">
                <a:latin typeface="Corbel" panose="020B0503020204020204" pitchFamily="34" charset="0"/>
              </a:rPr>
              <a:t>Suhan T</a:t>
            </a:r>
            <a:endParaRPr lang="en-IN" sz="2800" dirty="0">
              <a:latin typeface="Corbel" panose="020B0503020204020204" pitchFamily="34" charset="0"/>
            </a:endParaRPr>
          </a:p>
          <a:p>
            <a:pPr marL="457200" indent="-457200">
              <a:buFont typeface="Wingdings" panose="05000000000000000000" pitchFamily="2" charset="2"/>
              <a:buChar char="Ø"/>
            </a:pPr>
            <a:r>
              <a:rPr lang="en-IN" sz="2800" dirty="0">
                <a:latin typeface="Corbel" panose="020B0503020204020204" pitchFamily="34" charset="0"/>
              </a:rPr>
              <a:t>Vasanth Kumar G</a:t>
            </a:r>
            <a:endParaRPr lang="en-IN" sz="2800" dirty="0">
              <a:latin typeface="Corbel" panose="020B0503020204020204" pitchFamily="34" charset="0"/>
            </a:endParaRPr>
          </a:p>
          <a:p>
            <a:pPr marL="457200" indent="-457200">
              <a:buFont typeface="Wingdings" panose="05000000000000000000" pitchFamily="2" charset="2"/>
              <a:buChar char="Ø"/>
            </a:pPr>
            <a:r>
              <a:rPr lang="en-IN" sz="2800" dirty="0">
                <a:latin typeface="Corbel" panose="020B0503020204020204" pitchFamily="34" charset="0"/>
              </a:rPr>
              <a:t>Vishweshvaran M</a:t>
            </a:r>
            <a:endParaRPr lang="en-IN" sz="2800" dirty="0">
              <a:latin typeface="Corbel" panose="020B0503020204020204" pitchFamily="34" charset="0"/>
            </a:endParaRPr>
          </a:p>
        </p:txBody>
      </p:sp>
      <p:sp>
        <p:nvSpPr>
          <p:cNvPr id="12" name="TextBox 11"/>
          <p:cNvSpPr txBox="1"/>
          <p:nvPr/>
        </p:nvSpPr>
        <p:spPr>
          <a:xfrm>
            <a:off x="9224963" y="5789950"/>
            <a:ext cx="1947862" cy="368300"/>
          </a:xfrm>
          <a:prstGeom prst="rect">
            <a:avLst/>
          </a:prstGeom>
          <a:noFill/>
        </p:spPr>
        <p:txBody>
          <a:bodyPr wrap="square">
            <a:spAutoFit/>
          </a:bodyPr>
          <a:lstStyle/>
          <a:p>
            <a:endParaRPr lang="en-IN" dirty="0">
              <a:latin typeface="Garamond" panose="02020404030301010803"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1775" y="1072038"/>
            <a:ext cx="2566988" cy="1871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4187" y="1830447"/>
            <a:ext cx="8683625" cy="2421464"/>
          </a:xfrm>
        </p:spPr>
        <p:txBody>
          <a:bodyPr>
            <a:noAutofit/>
          </a:bodyPr>
          <a:lstStyle/>
          <a:p>
            <a:pPr algn="l"/>
            <a:r>
              <a:rPr lang="en-IN" sz="9600" dirty="0">
                <a:latin typeface="Lucida Handwriting" panose="03010101010101010101" pitchFamily="66" charset="0"/>
              </a:rPr>
              <a:t>Thank you</a:t>
            </a:r>
            <a:endParaRPr lang="en-IN" sz="9600" dirty="0">
              <a:latin typeface="Lucida Handwriting" panose="03010101010101010101"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879" y="2003317"/>
            <a:ext cx="5932488" cy="1266824"/>
          </a:xfrm>
        </p:spPr>
        <p:txBody>
          <a:bodyPr>
            <a:normAutofit/>
          </a:bodyPr>
          <a:lstStyle/>
          <a:p>
            <a:pPr algn="ctr"/>
            <a:r>
              <a:rPr lang="en-US" sz="7200" b="1" dirty="0" err="1"/>
              <a:t>Voizz</a:t>
            </a:r>
            <a:endParaRPr lang="en-US" sz="7200" b="1" dirty="0"/>
          </a:p>
        </p:txBody>
      </p:sp>
      <p:sp>
        <p:nvSpPr>
          <p:cNvPr id="4" name="TextBox 3"/>
          <p:cNvSpPr txBox="1"/>
          <p:nvPr/>
        </p:nvSpPr>
        <p:spPr>
          <a:xfrm>
            <a:off x="1167901" y="3568810"/>
            <a:ext cx="6395244" cy="1076325"/>
          </a:xfrm>
          <a:prstGeom prst="rect">
            <a:avLst/>
          </a:prstGeom>
          <a:noFill/>
        </p:spPr>
        <p:txBody>
          <a:bodyPr wrap="square" rtlCol="0">
            <a:spAutoFit/>
          </a:bodyPr>
          <a:lstStyle/>
          <a:p>
            <a:pPr algn="ctr"/>
            <a:r>
              <a:rPr lang="en-IN" sz="3200" dirty="0"/>
              <a:t>Comprehensive System for Call Center Efficiency</a:t>
            </a:r>
            <a:endParaRPr lang="en-IN" sz="3200" dirty="0"/>
          </a:p>
        </p:txBody>
      </p:sp>
      <p:pic>
        <p:nvPicPr>
          <p:cNvPr id="6" name="Picture 5"/>
          <p:cNvPicPr>
            <a:picLocks noChangeAspect="1"/>
          </p:cNvPicPr>
          <p:nvPr/>
        </p:nvPicPr>
        <p:blipFill>
          <a:blip r:embed="rId1"/>
          <a:stretch>
            <a:fillRect/>
          </a:stretch>
        </p:blipFill>
        <p:spPr>
          <a:xfrm>
            <a:off x="1428750" y="2220929"/>
            <a:ext cx="1104901" cy="904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Picture 7"/>
          <p:cNvPicPr>
            <a:picLocks noChangeAspect="1"/>
          </p:cNvPicPr>
          <p:nvPr/>
        </p:nvPicPr>
        <p:blipFill>
          <a:blip r:embed="rId2"/>
          <a:stretch>
            <a:fillRect/>
          </a:stretch>
        </p:blipFill>
        <p:spPr>
          <a:xfrm>
            <a:off x="7866857" y="128513"/>
            <a:ext cx="3157242" cy="66009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urled page"/>
          <p:cNvPicPr>
            <a:picLocks noChangeAspect="1"/>
          </p:cNvPicPr>
          <p:nvPr/>
        </p:nvPicPr>
        <p:blipFill>
          <a:blip r:embed="rId1"/>
          <a:stretch>
            <a:fillRect/>
          </a:stretch>
        </p:blipFill>
        <p:spPr>
          <a:xfrm>
            <a:off x="384252" y="168804"/>
            <a:ext cx="1157288" cy="1157288"/>
          </a:xfrm>
          <a:prstGeom prst="rect">
            <a:avLst/>
          </a:prstGeom>
        </p:spPr>
      </p:pic>
      <p:sp>
        <p:nvSpPr>
          <p:cNvPr id="2" name="Title 1"/>
          <p:cNvSpPr>
            <a:spLocks noGrp="1"/>
          </p:cNvSpPr>
          <p:nvPr>
            <p:ph type="title"/>
          </p:nvPr>
        </p:nvSpPr>
        <p:spPr>
          <a:xfrm>
            <a:off x="885825" y="185208"/>
            <a:ext cx="6877050" cy="1260000"/>
          </a:xfrm>
        </p:spPr>
        <p:txBody>
          <a:bodyPr/>
          <a:lstStyle/>
          <a:p>
            <a:pPr algn="ctr"/>
            <a:r>
              <a:rPr lang="en-US" sz="4000" b="1" dirty="0">
                <a:latin typeface="Candara" panose="020E0502030303020204" pitchFamily="34" charset="0"/>
              </a:rPr>
              <a:t>Problem statement</a:t>
            </a:r>
            <a:endParaRPr lang="en-US" sz="4000" b="1" dirty="0">
              <a:latin typeface="Candara" panose="020E0502030303020204" pitchFamily="34" charset="0"/>
            </a:endParaRPr>
          </a:p>
        </p:txBody>
      </p:sp>
      <p:sp>
        <p:nvSpPr>
          <p:cNvPr id="8" name="Text Placeholder 7"/>
          <p:cNvSpPr>
            <a:spLocks noGrp="1"/>
          </p:cNvSpPr>
          <p:nvPr>
            <p:ph type="body" sz="half" idx="2"/>
          </p:nvPr>
        </p:nvSpPr>
        <p:spPr>
          <a:xfrm>
            <a:off x="1114425" y="1428804"/>
            <a:ext cx="10429875" cy="5943601"/>
          </a:xfrm>
        </p:spPr>
        <p:txBody>
          <a:bodyPr>
            <a:normAutofit/>
          </a:bodyPr>
          <a:lstStyle/>
          <a:p>
            <a:pPr algn="just">
              <a:lnSpc>
                <a:spcPct val="160000"/>
              </a:lnSpc>
            </a:pPr>
            <a:r>
              <a:rPr lang="en-GB" sz="2400" dirty="0">
                <a:latin typeface="Candara" panose="020E0502030303020204" pitchFamily="34" charset="0"/>
              </a:rPr>
              <a:t>A call centre is a centralised office that handles a large number of incoming and outgoing calls for all companies. It plays a major role in all companies. The call centre employee  builds a good relationship between the customer and the company. The purpose of the call centre employee is to solve people's queries regarding products used in day-to-day life. Their job is monotonous and there is a high possibility for them to get stressed and disappoint the customers. We need to devise a method for efficiently evaluating the performance of the employee, so as to improve the customer satisfaction.</a:t>
            </a:r>
            <a:endParaRPr lang="en-IN" sz="2400" dirty="0">
              <a:latin typeface="Candara" panose="020E05020303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1550" y="1204912"/>
            <a:ext cx="10487025" cy="4295775"/>
          </a:xfrm>
        </p:spPr>
        <p:txBody>
          <a:bodyPr/>
          <a:lstStyle/>
          <a:p>
            <a:pPr marL="0" lvl="0" indent="0" algn="l" rtl="0">
              <a:lnSpc>
                <a:spcPct val="115000"/>
              </a:lnSpc>
              <a:spcBef>
                <a:spcPts val="0"/>
              </a:spcBef>
              <a:spcAft>
                <a:spcPts val="0"/>
              </a:spcAft>
              <a:buNone/>
            </a:pPr>
            <a:endParaRPr lang="en-US" sz="1600" b="1" u="sng" dirty="0">
              <a:latin typeface="Candara" panose="020E0502030303020204" pitchFamily="34" charset="0"/>
            </a:endParaRPr>
          </a:p>
          <a:p>
            <a:pPr marL="457200" lvl="0" indent="-457200" algn="l" rtl="0">
              <a:lnSpc>
                <a:spcPct val="150000"/>
              </a:lnSpc>
              <a:spcBef>
                <a:spcPts val="0"/>
              </a:spcBef>
              <a:spcAft>
                <a:spcPts val="0"/>
              </a:spcAft>
              <a:buFont typeface="Wingdings" panose="05000000000000000000" pitchFamily="2" charset="2"/>
              <a:buChar char="ü"/>
            </a:pPr>
            <a:r>
              <a:rPr lang="en-US" sz="2000" dirty="0">
                <a:effectLst/>
                <a:latin typeface="Candara" panose="020E0502030303020204" pitchFamily="34" charset="0"/>
                <a:ea typeface="Times New Roman" panose="02020603050405020304" pitchFamily="18" charset="0"/>
              </a:rPr>
              <a:t>The objective of our project is to develop an application for evaluating the performance of call center employees. This is in response to a demand for the employment history of the employee to be reviewed. It helps us increase customer satisfaction. </a:t>
            </a:r>
            <a:endParaRPr lang="en-US" sz="2000" dirty="0">
              <a:effectLst/>
              <a:latin typeface="Candara" panose="020E0502030303020204" pitchFamily="34" charset="0"/>
              <a:ea typeface="Times New Roman" panose="02020603050405020304" pitchFamily="18" charset="0"/>
            </a:endParaRPr>
          </a:p>
          <a:p>
            <a:pPr marL="457200" lvl="0" indent="-457200" algn="l" rtl="0">
              <a:lnSpc>
                <a:spcPct val="150000"/>
              </a:lnSpc>
              <a:spcBef>
                <a:spcPts val="0"/>
              </a:spcBef>
              <a:spcAft>
                <a:spcPts val="0"/>
              </a:spcAft>
              <a:buFont typeface="Wingdings" panose="05000000000000000000" pitchFamily="2" charset="2"/>
              <a:buChar char="ü"/>
            </a:pPr>
            <a:r>
              <a:rPr lang="en-US" sz="2000" dirty="0">
                <a:effectLst/>
                <a:latin typeface="Candara" panose="020E0502030303020204" pitchFamily="34" charset="0"/>
                <a:ea typeface="Times New Roman" panose="02020603050405020304" pitchFamily="18" charset="0"/>
              </a:rPr>
              <a:t>We will analyze the voice recording of the employee using a speech recognition approach, and then we will extract variables such as frequency, pitch, and emotional analysis of the data individual who expresses their attitude, allowing us to evaluate them</a:t>
            </a:r>
            <a:r>
              <a:rPr lang="en-US" sz="2000" dirty="0">
                <a:effectLst/>
                <a:latin typeface="Times New Roman" panose="02020603050405020304" pitchFamily="18" charset="0"/>
                <a:ea typeface="Times New Roman" panose="02020603050405020304" pitchFamily="18" charset="0"/>
              </a:rPr>
              <a:t>. </a:t>
            </a:r>
            <a:endParaRPr lang="en-US" sz="2000" b="1" u="sng" dirty="0">
              <a:latin typeface="Times New Roman" panose="02020603050405020304" pitchFamily="18" charset="0"/>
            </a:endParaRPr>
          </a:p>
          <a:p>
            <a:pPr marL="457200" lvl="0" indent="-457200" algn="l" rtl="0">
              <a:lnSpc>
                <a:spcPct val="150000"/>
              </a:lnSpc>
              <a:spcBef>
                <a:spcPts val="0"/>
              </a:spcBef>
              <a:spcAft>
                <a:spcPts val="0"/>
              </a:spcAft>
              <a:buFont typeface="Wingdings" panose="05000000000000000000" pitchFamily="2" charset="2"/>
              <a:buChar char="ü"/>
            </a:pPr>
            <a:r>
              <a:rPr lang="en-US" sz="2000" dirty="0">
                <a:effectLst/>
                <a:latin typeface="Candara" panose="020E0502030303020204" pitchFamily="34" charset="0"/>
                <a:ea typeface="Times New Roman" panose="02020603050405020304" pitchFamily="18" charset="0"/>
              </a:rPr>
              <a:t>This allows us to assess how well the call center agents are performing. Through this, we can assess the effectiveness of the call center agents and, using blockchain, award them with the right amount of cryptocurrency to motivate them and build positive relationships with clients.</a:t>
            </a:r>
            <a:endParaRPr lang="en-US" sz="3600" b="1" u="sng" dirty="0">
              <a:latin typeface="Candara" panose="020E0502030303020204" pitchFamily="34" charset="0"/>
            </a:endParaRPr>
          </a:p>
        </p:txBody>
      </p:sp>
      <p:sp>
        <p:nvSpPr>
          <p:cNvPr id="26" name="Title 1"/>
          <p:cNvSpPr>
            <a:spLocks noGrp="1"/>
          </p:cNvSpPr>
          <p:nvPr>
            <p:ph type="title"/>
          </p:nvPr>
        </p:nvSpPr>
        <p:spPr>
          <a:xfrm>
            <a:off x="1390650" y="165656"/>
            <a:ext cx="5438775" cy="1260000"/>
          </a:xfrm>
        </p:spPr>
        <p:txBody>
          <a:bodyPr>
            <a:normAutofit/>
          </a:bodyPr>
          <a:lstStyle/>
          <a:p>
            <a:pPr algn="l"/>
            <a:r>
              <a:rPr lang="en-US" sz="4000" b="1" dirty="0">
                <a:latin typeface="Candara" panose="020E0502030303020204" pitchFamily="34" charset="0"/>
              </a:rPr>
              <a:t>PROPOSED SOLUTION</a:t>
            </a:r>
            <a:endParaRPr lang="en-US" sz="4000" b="1" dirty="0">
              <a:latin typeface="Candara" panose="020E0502030303020204" pitchFamily="34" charset="0"/>
            </a:endParaRPr>
          </a:p>
        </p:txBody>
      </p:sp>
      <p:pic>
        <p:nvPicPr>
          <p:cNvPr id="27" name="Picture 26" descr="curled page"/>
          <p:cNvPicPr>
            <a:picLocks noChangeAspect="1"/>
          </p:cNvPicPr>
          <p:nvPr/>
        </p:nvPicPr>
        <p:blipFill>
          <a:blip r:embed="rId1"/>
          <a:stretch>
            <a:fillRect/>
          </a:stretch>
        </p:blipFill>
        <p:spPr>
          <a:xfrm>
            <a:off x="154781" y="165656"/>
            <a:ext cx="1157288" cy="11572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167292"/>
            <a:ext cx="6238874" cy="1260000"/>
          </a:xfrm>
        </p:spPr>
        <p:txBody>
          <a:bodyPr/>
          <a:lstStyle/>
          <a:p>
            <a:pPr algn="l"/>
            <a:r>
              <a:rPr lang="en-US" sz="4000" b="1" dirty="0">
                <a:latin typeface="Candara" panose="020E0502030303020204" pitchFamily="34" charset="0"/>
              </a:rPr>
              <a:t>EXISTING SYSTEM</a:t>
            </a:r>
            <a:endParaRPr lang="en-US" sz="4000" b="1" dirty="0">
              <a:latin typeface="Candara" panose="020E0502030303020204" pitchFamily="34" charset="0"/>
            </a:endParaRPr>
          </a:p>
        </p:txBody>
      </p:sp>
      <p:sp>
        <p:nvSpPr>
          <p:cNvPr id="4" name="Text Placeholder 3"/>
          <p:cNvSpPr>
            <a:spLocks noGrp="1"/>
          </p:cNvSpPr>
          <p:nvPr>
            <p:ph type="body" sz="half" idx="2"/>
          </p:nvPr>
        </p:nvSpPr>
        <p:spPr>
          <a:xfrm>
            <a:off x="1409700" y="1427292"/>
            <a:ext cx="9591675" cy="3789485"/>
          </a:xfrm>
        </p:spPr>
        <p:txBody>
          <a:bodyPr>
            <a:noAutofit/>
          </a:bodyPr>
          <a:lstStyle/>
          <a:p>
            <a:pPr marL="0" lvl="0" indent="0" algn="just" rtl="0">
              <a:lnSpc>
                <a:spcPct val="150000"/>
              </a:lnSpc>
              <a:spcBef>
                <a:spcPts val="0"/>
              </a:spcBef>
              <a:spcAft>
                <a:spcPts val="0"/>
              </a:spcAft>
              <a:buNone/>
            </a:pPr>
            <a:r>
              <a:rPr lang="en-US" sz="2000" dirty="0">
                <a:latin typeface="Candara" panose="020E0502030303020204" pitchFamily="34" charset="0"/>
              </a:rPr>
              <a:t>They are many people who are working in the call center and current technique which is used to evaluate the Performance of the employee is calculated with the data like</a:t>
            </a:r>
            <a:endParaRPr lang="en-US" sz="2000" dirty="0">
              <a:latin typeface="Candara" panose="020E0502030303020204" pitchFamily="34" charset="0"/>
            </a:endParaRPr>
          </a:p>
          <a:p>
            <a:pPr marL="0" lvl="0" indent="0" algn="just" rtl="0">
              <a:lnSpc>
                <a:spcPct val="150000"/>
              </a:lnSpc>
              <a:spcBef>
                <a:spcPts val="0"/>
              </a:spcBef>
              <a:spcAft>
                <a:spcPts val="0"/>
              </a:spcAft>
              <a:buNone/>
            </a:pPr>
            <a:endParaRPr lang="en-US" sz="2000" dirty="0">
              <a:latin typeface="Candara" panose="020E0502030303020204" pitchFamily="34" charset="0"/>
            </a:endParaRPr>
          </a:p>
          <a:p>
            <a:pPr marL="0" lvl="0" indent="0" algn="just" rtl="0">
              <a:lnSpc>
                <a:spcPct val="150000"/>
              </a:lnSpc>
              <a:spcBef>
                <a:spcPts val="0"/>
              </a:spcBef>
              <a:spcAft>
                <a:spcPts val="0"/>
              </a:spcAft>
              <a:buNone/>
            </a:pPr>
            <a:r>
              <a:rPr lang="en-US" sz="2000" dirty="0">
                <a:latin typeface="Candara" panose="020E0502030303020204" pitchFamily="34" charset="0"/>
              </a:rPr>
              <a:t>✔Customer Satisfaction Score</a:t>
            </a:r>
            <a:endParaRPr lang="en-US" sz="2000" dirty="0">
              <a:latin typeface="Candara" panose="020E0502030303020204" pitchFamily="34" charset="0"/>
            </a:endParaRPr>
          </a:p>
          <a:p>
            <a:pPr marL="0" lvl="0" indent="0" algn="just" rtl="0">
              <a:lnSpc>
                <a:spcPct val="150000"/>
              </a:lnSpc>
              <a:spcBef>
                <a:spcPts val="0"/>
              </a:spcBef>
              <a:spcAft>
                <a:spcPts val="0"/>
              </a:spcAft>
              <a:buNone/>
            </a:pPr>
            <a:r>
              <a:rPr lang="en-US" sz="2000" dirty="0">
                <a:latin typeface="Candara" panose="020E0502030303020204" pitchFamily="34" charset="0"/>
              </a:rPr>
              <a:t>✔Average Call Handling time</a:t>
            </a:r>
            <a:endParaRPr lang="en-US" sz="2000" dirty="0">
              <a:latin typeface="Candara" panose="020E0502030303020204" pitchFamily="34" charset="0"/>
            </a:endParaRPr>
          </a:p>
          <a:p>
            <a:pPr marL="0" lvl="0" indent="0" algn="just" rtl="0">
              <a:lnSpc>
                <a:spcPct val="150000"/>
              </a:lnSpc>
              <a:spcBef>
                <a:spcPts val="0"/>
              </a:spcBef>
              <a:spcAft>
                <a:spcPts val="0"/>
              </a:spcAft>
              <a:buNone/>
            </a:pPr>
            <a:r>
              <a:rPr lang="en-US" sz="2000" dirty="0">
                <a:latin typeface="Candara" panose="020E0502030303020204" pitchFamily="34" charset="0"/>
              </a:rPr>
              <a:t>✔Call Availability</a:t>
            </a:r>
            <a:endParaRPr lang="en-US" sz="2000" dirty="0">
              <a:latin typeface="Candara" panose="020E0502030303020204" pitchFamily="34" charset="0"/>
            </a:endParaRPr>
          </a:p>
          <a:p>
            <a:pPr marL="0" lvl="0" indent="0" algn="just" rtl="0">
              <a:lnSpc>
                <a:spcPct val="150000"/>
              </a:lnSpc>
              <a:spcBef>
                <a:spcPts val="0"/>
              </a:spcBef>
              <a:spcAft>
                <a:spcPts val="0"/>
              </a:spcAft>
              <a:buNone/>
            </a:pPr>
            <a:r>
              <a:rPr lang="en-US" sz="2000" dirty="0">
                <a:latin typeface="Candara" panose="020E0502030303020204" pitchFamily="34" charset="0"/>
              </a:rPr>
              <a:t>✔Call Abandonment rate</a:t>
            </a:r>
            <a:endParaRPr lang="en-US" sz="2000" dirty="0">
              <a:latin typeface="Candara" panose="020E0502030303020204" pitchFamily="34" charset="0"/>
            </a:endParaRPr>
          </a:p>
          <a:p>
            <a:pPr marL="0" lvl="0" indent="0" algn="just" rtl="0">
              <a:lnSpc>
                <a:spcPct val="150000"/>
              </a:lnSpc>
              <a:spcBef>
                <a:spcPts val="0"/>
              </a:spcBef>
              <a:spcAft>
                <a:spcPts val="0"/>
              </a:spcAft>
              <a:buNone/>
            </a:pPr>
            <a:endParaRPr lang="en-US" sz="2000" dirty="0">
              <a:latin typeface="Candara" panose="020E0502030303020204" pitchFamily="34" charset="0"/>
            </a:endParaRPr>
          </a:p>
          <a:p>
            <a:pPr marL="0" lvl="0" indent="0" algn="l" rtl="0">
              <a:lnSpc>
                <a:spcPct val="150000"/>
              </a:lnSpc>
              <a:spcBef>
                <a:spcPts val="0"/>
              </a:spcBef>
              <a:spcAft>
                <a:spcPts val="0"/>
              </a:spcAft>
              <a:buNone/>
            </a:pPr>
            <a:r>
              <a:rPr lang="en-US" sz="2000" dirty="0">
                <a:latin typeface="Candara" panose="020E0502030303020204" pitchFamily="34" charset="0"/>
              </a:rPr>
              <a:t>But this data is insufficient to know if the call was satisfactory to the customer or not and we can't exactly predict the quality of the employee's work.</a:t>
            </a:r>
            <a:endParaRPr lang="en-US" sz="2000" dirty="0">
              <a:latin typeface="Candara" panose="020E0502030303020204" pitchFamily="34" charset="0"/>
            </a:endParaRPr>
          </a:p>
        </p:txBody>
      </p:sp>
      <p:pic>
        <p:nvPicPr>
          <p:cNvPr id="7" name="Picture 6" descr="curled page"/>
          <p:cNvPicPr>
            <a:picLocks noChangeAspect="1"/>
          </p:cNvPicPr>
          <p:nvPr/>
        </p:nvPicPr>
        <p:blipFill>
          <a:blip r:embed="rId1"/>
          <a:stretch>
            <a:fillRect/>
          </a:stretch>
        </p:blipFill>
        <p:spPr>
          <a:xfrm>
            <a:off x="184227" y="210046"/>
            <a:ext cx="1157288" cy="11572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8"/>
          <p:cNvPicPr>
            <a:picLocks noChangeAspect="1"/>
          </p:cNvPicPr>
          <p:nvPr/>
        </p:nvPicPr>
        <p:blipFill>
          <a:blip r:embed="rId1"/>
          <a:stretch>
            <a:fillRect/>
          </a:stretch>
        </p:blipFill>
        <p:spPr>
          <a:xfrm>
            <a:off x="4762500" y="98432"/>
            <a:ext cx="7350465" cy="6661137"/>
          </a:xfrm>
          <a:prstGeom prst="roundRect">
            <a:avLst>
              <a:gd name="adj" fmla="val 2798"/>
            </a:avLst>
          </a:prstGeom>
        </p:spPr>
      </p:pic>
      <p:sp>
        <p:nvSpPr>
          <p:cNvPr id="2" name="Title 1"/>
          <p:cNvSpPr>
            <a:spLocks noGrp="1"/>
          </p:cNvSpPr>
          <p:nvPr>
            <p:ph type="title"/>
          </p:nvPr>
        </p:nvSpPr>
        <p:spPr>
          <a:xfrm>
            <a:off x="838200" y="2799000"/>
            <a:ext cx="3228976" cy="1260000"/>
          </a:xfrm>
        </p:spPr>
        <p:txBody>
          <a:bodyPr>
            <a:normAutofit/>
          </a:bodyPr>
          <a:lstStyle/>
          <a:p>
            <a:r>
              <a:rPr lang="en-US" sz="4000" b="1" dirty="0">
                <a:latin typeface="Candara" panose="020E0502030303020204" pitchFamily="34" charset="0"/>
              </a:rPr>
              <a:t>WORKFLOW</a:t>
            </a:r>
            <a:endParaRPr lang="en-US" sz="4000" b="1" dirty="0">
              <a:latin typeface="Candara" panose="020E0502030303020204" pitchFamily="34" charset="0"/>
            </a:endParaRPr>
          </a:p>
        </p:txBody>
      </p:sp>
      <p:pic>
        <p:nvPicPr>
          <p:cNvPr id="10" name="Google Shape;87;p18"/>
          <p:cNvPicPr preferRelativeResize="0"/>
          <p:nvPr/>
        </p:nvPicPr>
        <p:blipFill>
          <a:blip r:embed="rId2"/>
          <a:stretch>
            <a:fillRect/>
          </a:stretch>
        </p:blipFill>
        <p:spPr>
          <a:xfrm>
            <a:off x="5258763" y="257176"/>
            <a:ext cx="6357937" cy="6502392"/>
          </a:xfrm>
          <a:prstGeom prst="rect">
            <a:avLst/>
          </a:prstGeom>
          <a:noFill/>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p:cNvPicPr>
            <a:picLocks noGrp="1" noChangeAspect="1"/>
          </p:cNvPicPr>
          <p:nvPr>
            <p:ph sz="quarter" idx="4"/>
          </p:nvPr>
        </p:nvPicPr>
        <p:blipFill>
          <a:blip r:embed="rId1"/>
          <a:stretch>
            <a:fillRect/>
          </a:stretch>
        </p:blipFill>
        <p:spPr>
          <a:xfrm>
            <a:off x="4169010" y="98431"/>
            <a:ext cx="7895650" cy="6661137"/>
          </a:xfrm>
        </p:spPr>
      </p:pic>
      <p:sp>
        <p:nvSpPr>
          <p:cNvPr id="8" name="Title 7"/>
          <p:cNvSpPr>
            <a:spLocks noGrp="1"/>
          </p:cNvSpPr>
          <p:nvPr>
            <p:ph type="title"/>
          </p:nvPr>
        </p:nvSpPr>
        <p:spPr>
          <a:xfrm>
            <a:off x="-5777" y="2860318"/>
            <a:ext cx="4174787" cy="1028701"/>
          </a:xfrm>
        </p:spPr>
        <p:txBody>
          <a:bodyPr>
            <a:noAutofit/>
          </a:bodyPr>
          <a:lstStyle/>
          <a:p>
            <a:r>
              <a:rPr lang="en-IN" sz="4000" b="1" dirty="0">
                <a:latin typeface="Candara" panose="020E0502030303020204" pitchFamily="34" charset="0"/>
              </a:rPr>
              <a:t>Business model</a:t>
            </a:r>
            <a:endParaRPr lang="en-IN" sz="4000" b="1" dirty="0">
              <a:latin typeface="Candara" panose="020E0502030303020204" pitchFamily="34" charset="0"/>
            </a:endParaRPr>
          </a:p>
        </p:txBody>
      </p:sp>
      <p:grpSp>
        <p:nvGrpSpPr>
          <p:cNvPr id="24" name="Group 23"/>
          <p:cNvGrpSpPr/>
          <p:nvPr/>
        </p:nvGrpSpPr>
        <p:grpSpPr>
          <a:xfrm>
            <a:off x="4352924" y="737028"/>
            <a:ext cx="7572375" cy="5606622"/>
            <a:chOff x="4528220" y="1601938"/>
            <a:chExt cx="7365506" cy="4345720"/>
          </a:xfrm>
        </p:grpSpPr>
        <p:sp>
          <p:nvSpPr>
            <p:cNvPr id="25" name="Rectangle 24"/>
            <p:cNvSpPr/>
            <p:nvPr/>
          </p:nvSpPr>
          <p:spPr>
            <a:xfrm>
              <a:off x="4528220" y="1622779"/>
              <a:ext cx="7284720" cy="432487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4691626" y="1681999"/>
              <a:ext cx="2104175" cy="192360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Key Activities:</a:t>
              </a:r>
              <a:endParaRPr lang="en-US" sz="1600" b="1" dirty="0">
                <a:solidFill>
                  <a:schemeClr val="bg1"/>
                </a:solidFill>
                <a:latin typeface="Arial" panose="020B0604020202020204" pitchFamily="34" charset="0"/>
                <a:cs typeface="Arial" panose="020B0604020202020204" pitchFamily="34" charset="0"/>
              </a:endParaRPr>
            </a:p>
            <a:p>
              <a:endParaRPr lang="en-US" sz="7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Analyzing the audio.</a:t>
              </a:r>
              <a:endParaRPr lang="en-US" sz="1400" i="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i="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Identifying the emotion</a:t>
              </a:r>
              <a:endParaRPr lang="en-US" sz="1400" i="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200" i="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Providing rewards based on emotion.</a:t>
              </a:r>
              <a:endParaRPr lang="en-US" sz="1400" i="1" dirty="0">
                <a:solidFill>
                  <a:schemeClr val="bg2">
                    <a:lumMod val="10000"/>
                  </a:schemeClr>
                </a:solidFill>
                <a:latin typeface="Arial" panose="020B0604020202020204" pitchFamily="34" charset="0"/>
                <a:cs typeface="Arial" panose="020B0604020202020204" pitchFamily="34" charset="0"/>
              </a:endParaRPr>
            </a:p>
          </p:txBody>
        </p:sp>
        <p:sp>
          <p:nvSpPr>
            <p:cNvPr id="27" name="TextBox 26"/>
            <p:cNvSpPr txBox="1"/>
            <p:nvPr/>
          </p:nvSpPr>
          <p:spPr>
            <a:xfrm>
              <a:off x="6790526" y="1701915"/>
              <a:ext cx="2104175" cy="1308050"/>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Key Partner:</a:t>
              </a:r>
              <a:endParaRPr lang="en-US" sz="1600" b="1" dirty="0">
                <a:solidFill>
                  <a:schemeClr val="bg1"/>
                </a:solidFill>
                <a:latin typeface="Arial" panose="020B0604020202020204" pitchFamily="34" charset="0"/>
                <a:cs typeface="Arial" panose="020B0604020202020204" pitchFamily="34" charset="0"/>
              </a:endParaRPr>
            </a:p>
            <a:p>
              <a:endParaRPr lang="en-US" sz="14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1"/>
                  </a:solidFill>
                  <a:latin typeface="Arial" panose="020B0604020202020204" pitchFamily="34" charset="0"/>
                  <a:cs typeface="Arial" panose="020B0604020202020204" pitchFamily="34" charset="0"/>
                </a:rPr>
                <a:t>Customer care call center</a:t>
              </a:r>
              <a:endParaRPr lang="en-US" sz="1400" i="1" dirty="0">
                <a:solidFill>
                  <a:schemeClr val="bg1"/>
                </a:solidFill>
                <a:latin typeface="Arial" panose="020B0604020202020204" pitchFamily="34" charset="0"/>
                <a:cs typeface="Arial" panose="020B0604020202020204" pitchFamily="34" charset="0"/>
              </a:endParaRPr>
            </a:p>
            <a:p>
              <a:endParaRPr lang="en-US" sz="7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200" i="1" dirty="0">
                <a:solidFill>
                  <a:srgbClr val="202124"/>
                </a:solidFill>
                <a:effectLst/>
                <a:latin typeface="Arial" panose="020B0604020202020204" pitchFamily="34" charset="0"/>
              </a:endParaRPr>
            </a:p>
          </p:txBody>
        </p:sp>
        <p:sp>
          <p:nvSpPr>
            <p:cNvPr id="28" name="TextBox 27"/>
            <p:cNvSpPr txBox="1"/>
            <p:nvPr/>
          </p:nvSpPr>
          <p:spPr>
            <a:xfrm>
              <a:off x="9088836" y="1701297"/>
              <a:ext cx="2600724" cy="892552"/>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Feasibility &amp; Scalability:</a:t>
              </a:r>
              <a:endParaRPr lang="en-US" sz="1600" b="1" dirty="0">
                <a:solidFill>
                  <a:schemeClr val="bg1"/>
                </a:solidFill>
                <a:latin typeface="Arial" panose="020B0604020202020204" pitchFamily="34" charset="0"/>
                <a:cs typeface="Arial" panose="020B0604020202020204" pitchFamily="34" charset="0"/>
              </a:endParaRPr>
            </a:p>
            <a:p>
              <a:endParaRPr lang="en-US" sz="8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cs typeface="Arial" panose="020B0604020202020204" pitchFamily="34" charset="0"/>
                </a:rPr>
                <a:t>No physical involvement of officers</a:t>
              </a:r>
              <a:endParaRPr lang="en-US" sz="1400" i="1" dirty="0">
                <a:solidFill>
                  <a:schemeClr val="bg2">
                    <a:lumMod val="10000"/>
                  </a:schemeClr>
                </a:solidFill>
                <a:latin typeface="Arial" panose="020B0604020202020204" pitchFamily="34" charset="0"/>
                <a:cs typeface="Arial" panose="020B0604020202020204" pitchFamily="34" charset="0"/>
              </a:endParaRPr>
            </a:p>
          </p:txBody>
        </p:sp>
        <p:sp>
          <p:nvSpPr>
            <p:cNvPr id="29" name="TextBox 28"/>
            <p:cNvSpPr txBox="1"/>
            <p:nvPr/>
          </p:nvSpPr>
          <p:spPr>
            <a:xfrm>
              <a:off x="9096398" y="2969278"/>
              <a:ext cx="2797328" cy="1354217"/>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Key resources &amp; channels</a:t>
              </a:r>
              <a:endParaRPr lang="en-US" sz="1600" b="1" dirty="0">
                <a:solidFill>
                  <a:schemeClr val="bg1"/>
                </a:solidFill>
                <a:latin typeface="Arial" panose="020B0604020202020204" pitchFamily="34" charset="0"/>
                <a:cs typeface="Arial" panose="020B0604020202020204" pitchFamily="34" charset="0"/>
              </a:endParaRPr>
            </a:p>
            <a:p>
              <a:endParaRPr lang="en-US" sz="8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rPr>
                <a:t>Employee database</a:t>
              </a:r>
              <a:endParaRPr lang="en-IN" sz="1400" i="1" dirty="0">
                <a:solidFill>
                  <a:srgbClr val="202124"/>
                </a:solidFill>
                <a:latin typeface="Arial" panose="020B0604020202020204" pitchFamily="34" charset="0"/>
              </a:endParaRPr>
            </a:p>
            <a:p>
              <a:pPr marL="285750" indent="-285750">
                <a:buFont typeface="Arial" panose="020B0604020202020204" pitchFamily="34" charset="0"/>
                <a:buChar char="•"/>
              </a:pPr>
              <a:endParaRPr lang="en-IN" sz="800" i="1" dirty="0">
                <a:solidFill>
                  <a:srgbClr val="202124"/>
                </a:solidFill>
                <a:latin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rPr>
                <a:t>IC Blockchain</a:t>
              </a:r>
              <a:endParaRPr lang="en-IN" sz="1400" i="1" dirty="0">
                <a:solidFill>
                  <a:srgbClr val="202124"/>
                </a:solidFill>
                <a:latin typeface="Arial" panose="020B0604020202020204" pitchFamily="34" charset="0"/>
              </a:endParaRPr>
            </a:p>
            <a:p>
              <a:pPr marL="285750" indent="-285750">
                <a:buFont typeface="Arial" panose="020B0604020202020204" pitchFamily="34" charset="0"/>
                <a:buChar char="•"/>
              </a:pPr>
              <a:endParaRPr lang="en-IN" sz="800" i="1" dirty="0">
                <a:solidFill>
                  <a:srgbClr val="202124"/>
                </a:solidFill>
                <a:latin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rPr>
                <a:t>Crypto token</a:t>
              </a:r>
              <a:endParaRPr lang="en-IN" sz="1400" i="1" dirty="0">
                <a:solidFill>
                  <a:srgbClr val="202124"/>
                </a:solidFill>
                <a:latin typeface="Arial" panose="020B0604020202020204" pitchFamily="34" charset="0"/>
              </a:endParaRPr>
            </a:p>
          </p:txBody>
        </p:sp>
        <p:sp>
          <p:nvSpPr>
            <p:cNvPr id="30" name="TextBox 29"/>
            <p:cNvSpPr txBox="1"/>
            <p:nvPr/>
          </p:nvSpPr>
          <p:spPr>
            <a:xfrm>
              <a:off x="4720319" y="4756019"/>
              <a:ext cx="3258164" cy="86177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Cost Structure:</a:t>
              </a:r>
              <a:endParaRPr lang="en-US" sz="1600" b="1" dirty="0">
                <a:solidFill>
                  <a:schemeClr val="bg1"/>
                </a:solidFill>
                <a:latin typeface="Arial" panose="020B0604020202020204" pitchFamily="34" charset="0"/>
                <a:cs typeface="Arial" panose="020B0604020202020204" pitchFamily="34" charset="0"/>
              </a:endParaRPr>
            </a:p>
            <a:p>
              <a:endParaRPr lang="en-US" sz="8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Zero development cost</a:t>
              </a:r>
              <a:endParaRPr lang="en-US" sz="1400" i="1" dirty="0">
                <a:solidFill>
                  <a:schemeClr val="bg2">
                    <a:lumMod val="10000"/>
                  </a:schemeClr>
                </a:solidFill>
                <a:latin typeface="Arial" panose="020B0604020202020204" pitchFamily="34" charset="0"/>
                <a:cs typeface="Arial" panose="020B0604020202020204" pitchFamily="34" charset="0"/>
              </a:endParaRPr>
            </a:p>
            <a:p>
              <a:endParaRPr lang="en-US" sz="1200" i="1" dirty="0">
                <a:solidFill>
                  <a:schemeClr val="bg2">
                    <a:lumMod val="10000"/>
                  </a:schemeClr>
                </a:solidFill>
                <a:latin typeface="Arial" panose="020B0604020202020204" pitchFamily="34" charset="0"/>
                <a:cs typeface="Arial" panose="020B0604020202020204" pitchFamily="34" charset="0"/>
              </a:endParaRPr>
            </a:p>
          </p:txBody>
        </p:sp>
        <p:sp>
          <p:nvSpPr>
            <p:cNvPr id="31" name="TextBox 30"/>
            <p:cNvSpPr txBox="1"/>
            <p:nvPr/>
          </p:nvSpPr>
          <p:spPr>
            <a:xfrm>
              <a:off x="6762686" y="2962628"/>
              <a:ext cx="2313522" cy="1846659"/>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Value Propositions:</a:t>
              </a:r>
              <a:endParaRPr lang="en-US" sz="1600" b="1" dirty="0">
                <a:solidFill>
                  <a:schemeClr val="bg1"/>
                </a:solidFill>
                <a:latin typeface="Arial" panose="020B0604020202020204" pitchFamily="34" charset="0"/>
                <a:cs typeface="Arial" panose="020B0604020202020204" pitchFamily="34" charset="0"/>
              </a:endParaRPr>
            </a:p>
            <a:p>
              <a:endParaRPr lang="en-US" sz="8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cs typeface="Arial" panose="020B0604020202020204" pitchFamily="34" charset="0"/>
                </a:rPr>
                <a:t>Boost employees to work more efficiently</a:t>
              </a:r>
              <a:endParaRPr lang="en-IN" sz="1400" i="1" dirty="0">
                <a:solidFill>
                  <a:srgbClr val="20212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i="1" dirty="0">
                <a:solidFill>
                  <a:srgbClr val="20212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i="1" dirty="0">
                  <a:solidFill>
                    <a:srgbClr val="202124"/>
                  </a:solidFill>
                  <a:latin typeface="Arial" panose="020B0604020202020204" pitchFamily="34" charset="0"/>
                  <a:cs typeface="Arial" panose="020B0604020202020204" pitchFamily="34" charset="0"/>
                </a:rPr>
                <a:t>Companies can identify the performance of their employees</a:t>
              </a:r>
              <a:endParaRPr lang="en-IN" sz="1400" i="1" dirty="0">
                <a:solidFill>
                  <a:srgbClr val="20212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200" i="1" dirty="0">
                <a:solidFill>
                  <a:schemeClr val="bg2">
                    <a:lumMod val="10000"/>
                  </a:schemeClr>
                </a:solidFill>
                <a:latin typeface="Arial" panose="020B0604020202020204" pitchFamily="34" charset="0"/>
                <a:cs typeface="Arial" panose="020B0604020202020204" pitchFamily="34" charset="0"/>
              </a:endParaRPr>
            </a:p>
          </p:txBody>
        </p:sp>
        <p:sp>
          <p:nvSpPr>
            <p:cNvPr id="32" name="TextBox 31"/>
            <p:cNvSpPr txBox="1"/>
            <p:nvPr/>
          </p:nvSpPr>
          <p:spPr>
            <a:xfrm>
              <a:off x="8280143" y="4746089"/>
              <a:ext cx="3258162" cy="1107996"/>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Focus groups and end users:</a:t>
              </a:r>
              <a:endParaRPr lang="en-US" sz="1600" b="1" dirty="0">
                <a:solidFill>
                  <a:schemeClr val="bg1"/>
                </a:solidFill>
                <a:latin typeface="Arial" panose="020B0604020202020204" pitchFamily="34" charset="0"/>
                <a:cs typeface="Arial" panose="020B0604020202020204" pitchFamily="34" charset="0"/>
              </a:endParaRPr>
            </a:p>
            <a:p>
              <a:endParaRPr lang="en-US" sz="800"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Customer care centers and their employees.</a:t>
              </a:r>
              <a:endParaRPr lang="en-US" sz="1400" i="1"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dirty="0">
                  <a:solidFill>
                    <a:schemeClr val="bg2">
                      <a:lumMod val="10000"/>
                    </a:schemeClr>
                  </a:solidFill>
                  <a:latin typeface="Arial" panose="020B0604020202020204" pitchFamily="34" charset="0"/>
                  <a:cs typeface="Arial" panose="020B0604020202020204" pitchFamily="34" charset="0"/>
                </a:rPr>
                <a:t>Call centers and their employees</a:t>
              </a:r>
              <a:r>
                <a:rPr lang="en-US" sz="1200" i="1" dirty="0">
                  <a:solidFill>
                    <a:schemeClr val="bg2">
                      <a:lumMod val="10000"/>
                    </a:schemeClr>
                  </a:solidFill>
                  <a:latin typeface="Arial" panose="020B0604020202020204" pitchFamily="34" charset="0"/>
                  <a:cs typeface="Arial" panose="020B0604020202020204" pitchFamily="34" charset="0"/>
                </a:rPr>
                <a:t>.</a:t>
              </a:r>
              <a:endParaRPr lang="en-US" sz="1200" i="1" dirty="0">
                <a:solidFill>
                  <a:schemeClr val="bg2">
                    <a:lumMod val="10000"/>
                  </a:schemeClr>
                </a:solidFill>
                <a:latin typeface="Arial" panose="020B0604020202020204" pitchFamily="34" charset="0"/>
                <a:cs typeface="Arial" panose="020B0604020202020204" pitchFamily="34" charset="0"/>
              </a:endParaRPr>
            </a:p>
          </p:txBody>
        </p:sp>
        <p:cxnSp>
          <p:nvCxnSpPr>
            <p:cNvPr id="33" name="Straight Connector 32"/>
            <p:cNvCxnSpPr/>
            <p:nvPr/>
          </p:nvCxnSpPr>
          <p:spPr>
            <a:xfrm>
              <a:off x="6702115" y="1601938"/>
              <a:ext cx="0" cy="3029737"/>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9083473" y="1622779"/>
              <a:ext cx="0" cy="3029737"/>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4528220" y="4652516"/>
              <a:ext cx="7284719"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a:xfrm>
              <a:off x="6702115" y="2914888"/>
              <a:ext cx="2381358"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9039970" y="2914888"/>
              <a:ext cx="2772969"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8" name="Straight Connector 37"/>
            <p:cNvCxnSpPr>
              <a:endCxn id="25" idx="2"/>
            </p:cNvCxnSpPr>
            <p:nvPr/>
          </p:nvCxnSpPr>
          <p:spPr>
            <a:xfrm>
              <a:off x="8170580" y="4652516"/>
              <a:ext cx="0" cy="129514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18"/>
          <p:cNvPicPr>
            <a:picLocks noChangeAspect="1"/>
          </p:cNvPicPr>
          <p:nvPr/>
        </p:nvPicPr>
        <p:blipFill>
          <a:blip r:embed="rId1"/>
          <a:stretch>
            <a:fillRect/>
          </a:stretch>
        </p:blipFill>
        <p:spPr>
          <a:xfrm>
            <a:off x="5464307" y="98431"/>
            <a:ext cx="6663372" cy="6661137"/>
          </a:xfrm>
          <a:prstGeom prst="roundRect">
            <a:avLst>
              <a:gd name="adj" fmla="val 2798"/>
            </a:avLst>
          </a:prstGeom>
        </p:spPr>
      </p:pic>
      <p:sp>
        <p:nvSpPr>
          <p:cNvPr id="4" name="Title 3"/>
          <p:cNvSpPr>
            <a:spLocks noGrp="1"/>
          </p:cNvSpPr>
          <p:nvPr>
            <p:ph type="title"/>
          </p:nvPr>
        </p:nvSpPr>
        <p:spPr>
          <a:xfrm>
            <a:off x="1202933" y="2548271"/>
            <a:ext cx="3655837" cy="1260000"/>
          </a:xfrm>
        </p:spPr>
        <p:txBody>
          <a:bodyPr>
            <a:normAutofit/>
          </a:bodyPr>
          <a:lstStyle/>
          <a:p>
            <a:r>
              <a:rPr lang="en-US" sz="4000" b="1" dirty="0">
                <a:latin typeface="Candara" panose="020E0502030303020204" pitchFamily="34" charset="0"/>
              </a:rPr>
              <a:t>Tech stack</a:t>
            </a:r>
            <a:endParaRPr lang="en-US" sz="4000" b="1" dirty="0">
              <a:latin typeface="Candara" panose="020E0502030303020204" pitchFamily="34" charset="0"/>
            </a:endParaRPr>
          </a:p>
        </p:txBody>
      </p:sp>
      <p:grpSp>
        <p:nvGrpSpPr>
          <p:cNvPr id="14" name="Group 13"/>
          <p:cNvGrpSpPr/>
          <p:nvPr/>
        </p:nvGrpSpPr>
        <p:grpSpPr>
          <a:xfrm>
            <a:off x="6220567" y="880019"/>
            <a:ext cx="5151006" cy="4596946"/>
            <a:chOff x="5369732" y="1190445"/>
            <a:chExt cx="3369763" cy="3322371"/>
          </a:xfrm>
        </p:grpSpPr>
        <p:pic>
          <p:nvPicPr>
            <p:cNvPr id="15" name="Google Shape;116;p21"/>
            <p:cNvPicPr preferRelativeResize="0"/>
            <p:nvPr/>
          </p:nvPicPr>
          <p:blipFill>
            <a:blip r:embed="rId2"/>
            <a:stretch>
              <a:fillRect/>
            </a:stretch>
          </p:blipFill>
          <p:spPr>
            <a:xfrm>
              <a:off x="6813184" y="1190445"/>
              <a:ext cx="689157" cy="687790"/>
            </a:xfrm>
            <a:prstGeom prst="rect">
              <a:avLst/>
            </a:prstGeom>
            <a:noFill/>
            <a:ln>
              <a:noFill/>
            </a:ln>
          </p:spPr>
        </p:pic>
        <p:pic>
          <p:nvPicPr>
            <p:cNvPr id="16" name="Picture 6" descr="Python (programming language)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372" y="2849514"/>
              <a:ext cx="627512" cy="687801"/>
            </a:xfrm>
            <a:prstGeom prst="rect">
              <a:avLst/>
            </a:prstGeom>
            <a:noFill/>
            <a:extLst>
              <a:ext uri="{909E8E84-426E-40DD-AFC4-6F175D3DCCD1}">
                <a14:hiddenFill xmlns:a14="http://schemas.microsoft.com/office/drawing/2010/main">
                  <a:solidFill>
                    <a:srgbClr val="FFFFFF"/>
                  </a:solidFill>
                </a14:hiddenFill>
              </a:ext>
            </a:extLst>
          </p:spPr>
        </p:pic>
        <p:pic>
          <p:nvPicPr>
            <p:cNvPr id="17" name="Google Shape;115;p21"/>
            <p:cNvPicPr preferRelativeResize="0"/>
            <p:nvPr/>
          </p:nvPicPr>
          <p:blipFill>
            <a:blip r:embed="rId4"/>
            <a:stretch>
              <a:fillRect/>
            </a:stretch>
          </p:blipFill>
          <p:spPr>
            <a:xfrm>
              <a:off x="5615834" y="1647357"/>
              <a:ext cx="792131" cy="785965"/>
            </a:xfrm>
            <a:prstGeom prst="rect">
              <a:avLst/>
            </a:prstGeom>
            <a:noFill/>
            <a:ln>
              <a:noFill/>
            </a:ln>
          </p:spPr>
        </p:pic>
        <p:pic>
          <p:nvPicPr>
            <p:cNvPr id="18" name="Google Shape;120;p21"/>
            <p:cNvPicPr preferRelativeResize="0"/>
            <p:nvPr/>
          </p:nvPicPr>
          <p:blipFill>
            <a:blip r:embed="rId5"/>
            <a:stretch>
              <a:fillRect/>
            </a:stretch>
          </p:blipFill>
          <p:spPr>
            <a:xfrm>
              <a:off x="7887720" y="1694013"/>
              <a:ext cx="851775" cy="763839"/>
            </a:xfrm>
            <a:prstGeom prst="rect">
              <a:avLst/>
            </a:prstGeom>
            <a:noFill/>
            <a:ln>
              <a:noFill/>
            </a:ln>
          </p:spPr>
        </p:pic>
        <p:pic>
          <p:nvPicPr>
            <p:cNvPr id="19" name="Google Shape;122;p21"/>
            <p:cNvPicPr preferRelativeResize="0"/>
            <p:nvPr/>
          </p:nvPicPr>
          <p:blipFill>
            <a:blip r:embed="rId6"/>
            <a:stretch>
              <a:fillRect/>
            </a:stretch>
          </p:blipFill>
          <p:spPr>
            <a:xfrm>
              <a:off x="6702186" y="2457434"/>
              <a:ext cx="891313" cy="785965"/>
            </a:xfrm>
            <a:prstGeom prst="rect">
              <a:avLst/>
            </a:prstGeom>
            <a:noFill/>
            <a:ln>
              <a:noFill/>
            </a:ln>
          </p:spPr>
        </p:pic>
        <p:pic>
          <p:nvPicPr>
            <p:cNvPr id="22" name="Picture 4" descr="Flasks in Python. Flask is a micro web framework written… | by Shivangi  Sareen | 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9732" y="2734617"/>
              <a:ext cx="918250" cy="6878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librosa · GitHu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7543" y="3706047"/>
              <a:ext cx="806769" cy="8067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tensorflow · GitHu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02534" y="3705765"/>
              <a:ext cx="687801" cy="687801"/>
            </a:xfrm>
            <a:prstGeom prst="rect">
              <a:avLst/>
            </a:prstGeom>
            <a:noFill/>
            <a:extLst>
              <a:ext uri="{909E8E84-426E-40DD-AFC4-6F175D3DCCD1}">
                <a14:hiddenFill xmlns:a14="http://schemas.microsoft.com/office/drawing/2010/main">
                  <a:solidFill>
                    <a:srgbClr val="FFFFFF"/>
                  </a:solidFill>
                </a14:hiddenFill>
              </a:ext>
            </a:extLst>
          </p:spPr>
        </p:pic>
        <p:pic>
          <p:nvPicPr>
            <p:cNvPr id="25" name="Google Shape;116;p21"/>
            <p:cNvPicPr preferRelativeResize="0"/>
            <p:nvPr/>
          </p:nvPicPr>
          <p:blipFill>
            <a:blip r:embed="rId2"/>
            <a:stretch>
              <a:fillRect/>
            </a:stretch>
          </p:blipFill>
          <p:spPr>
            <a:xfrm>
              <a:off x="6804104" y="1194450"/>
              <a:ext cx="689157" cy="68779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567" y="173122"/>
            <a:ext cx="2003088" cy="514417"/>
          </a:xfrm>
        </p:spPr>
        <p:txBody>
          <a:bodyPr>
            <a:normAutofit fontScale="90000"/>
          </a:bodyPr>
          <a:lstStyle/>
          <a:p>
            <a:r>
              <a:rPr lang="en-US" sz="4400" b="1" dirty="0" err="1">
                <a:latin typeface="Candara" panose="020E0502030303020204" pitchFamily="34" charset="0"/>
              </a:rPr>
              <a:t>Voizz</a:t>
            </a:r>
            <a:endParaRPr lang="en-US" sz="4000" b="1" dirty="0">
              <a:latin typeface="Candara" panose="020E0502030303020204" pitchFamily="34" charset="0"/>
            </a:endParaRPr>
          </a:p>
        </p:txBody>
      </p:sp>
      <p:grpSp>
        <p:nvGrpSpPr>
          <p:cNvPr id="18" name="Group 17"/>
          <p:cNvGrpSpPr/>
          <p:nvPr/>
        </p:nvGrpSpPr>
        <p:grpSpPr>
          <a:xfrm>
            <a:off x="318355" y="1752601"/>
            <a:ext cx="11555290" cy="4838700"/>
            <a:chOff x="849723" y="1804864"/>
            <a:chExt cx="10526499" cy="4272075"/>
          </a:xfrm>
        </p:grpSpPr>
        <p:pic>
          <p:nvPicPr>
            <p:cNvPr id="8" name="Google Shape;103;p20"/>
            <p:cNvPicPr preferRelativeResize="0"/>
            <p:nvPr/>
          </p:nvPicPr>
          <p:blipFill>
            <a:blip r:embed="rId1"/>
            <a:stretch>
              <a:fillRect/>
            </a:stretch>
          </p:blipFill>
          <p:spPr>
            <a:xfrm>
              <a:off x="849723" y="1804875"/>
              <a:ext cx="2089609" cy="4272009"/>
            </a:xfrm>
            <a:prstGeom prst="rect">
              <a:avLst/>
            </a:prstGeom>
            <a:noFill/>
            <a:ln>
              <a:noFill/>
            </a:ln>
          </p:spPr>
        </p:pic>
        <p:pic>
          <p:nvPicPr>
            <p:cNvPr id="9" name="Google Shape;104;p20" descr="C:\Users\vasan\Desktop\aa2aa4ae-5bc4-479c-83aa-6a301722cf8c.jpgaa2aa4ae-5bc4-479c-83aa-6a301722cf8c"/>
            <p:cNvPicPr preferRelativeResize="0"/>
            <p:nvPr/>
          </p:nvPicPr>
          <p:blipFill>
            <a:blip r:embed="rId2"/>
            <a:srcRect/>
            <a:stretch>
              <a:fillRect/>
            </a:stretch>
          </p:blipFill>
          <p:spPr>
            <a:xfrm>
              <a:off x="5091307" y="1837914"/>
              <a:ext cx="2089609" cy="4205920"/>
            </a:xfrm>
            <a:prstGeom prst="rect">
              <a:avLst/>
            </a:prstGeom>
            <a:noFill/>
            <a:ln>
              <a:noFill/>
            </a:ln>
          </p:spPr>
        </p:pic>
        <p:pic>
          <p:nvPicPr>
            <p:cNvPr id="12" name="Google Shape;105;p20"/>
            <p:cNvPicPr preferRelativeResize="0"/>
            <p:nvPr/>
          </p:nvPicPr>
          <p:blipFill>
            <a:blip r:embed="rId3"/>
            <a:stretch>
              <a:fillRect/>
            </a:stretch>
          </p:blipFill>
          <p:spPr>
            <a:xfrm>
              <a:off x="2970515" y="1804875"/>
              <a:ext cx="2089609" cy="4272020"/>
            </a:xfrm>
            <a:prstGeom prst="rect">
              <a:avLst/>
            </a:prstGeom>
            <a:noFill/>
            <a:ln>
              <a:noFill/>
            </a:ln>
          </p:spPr>
        </p:pic>
        <p:pic>
          <p:nvPicPr>
            <p:cNvPr id="13" name="Google Shape;106;p20"/>
            <p:cNvPicPr preferRelativeResize="0"/>
            <p:nvPr/>
          </p:nvPicPr>
          <p:blipFill>
            <a:blip r:embed="rId4"/>
            <a:stretch>
              <a:fillRect/>
            </a:stretch>
          </p:blipFill>
          <p:spPr>
            <a:xfrm>
              <a:off x="9286613" y="1804864"/>
              <a:ext cx="2089609" cy="4272075"/>
            </a:xfrm>
            <a:prstGeom prst="rect">
              <a:avLst/>
            </a:prstGeom>
            <a:noFill/>
            <a:ln>
              <a:noFill/>
            </a:ln>
          </p:spPr>
        </p:pic>
        <p:pic>
          <p:nvPicPr>
            <p:cNvPr id="17" name="Picture 16"/>
            <p:cNvPicPr>
              <a:picLocks noChangeAspect="1"/>
            </p:cNvPicPr>
            <p:nvPr/>
          </p:nvPicPr>
          <p:blipFill>
            <a:blip r:embed="rId5"/>
            <a:stretch>
              <a:fillRect/>
            </a:stretch>
          </p:blipFill>
          <p:spPr>
            <a:xfrm>
              <a:off x="7212099" y="1804864"/>
              <a:ext cx="2043331" cy="4272075"/>
            </a:xfrm>
            <a:prstGeom prst="rect">
              <a:avLst/>
            </a:prstGeom>
          </p:spPr>
        </p:pic>
      </p:grpSp>
      <p:sp>
        <p:nvSpPr>
          <p:cNvPr id="21" name="TextBox 20"/>
          <p:cNvSpPr txBox="1"/>
          <p:nvPr/>
        </p:nvSpPr>
        <p:spPr>
          <a:xfrm>
            <a:off x="3871912" y="971560"/>
            <a:ext cx="4448175" cy="646331"/>
          </a:xfrm>
          <a:prstGeom prst="rect">
            <a:avLst/>
          </a:prstGeom>
          <a:noFill/>
        </p:spPr>
        <p:txBody>
          <a:bodyPr wrap="square" rtlCol="0">
            <a:spAutoFit/>
          </a:bodyPr>
          <a:lstStyle/>
          <a:p>
            <a:pPr algn="ctr"/>
            <a:r>
              <a:rPr lang="en-IN" dirty="0"/>
              <a:t>Complete audio based emotion </a:t>
            </a:r>
            <a:endParaRPr lang="en-IN" dirty="0"/>
          </a:p>
          <a:p>
            <a:pPr algn="ctr"/>
            <a:r>
              <a:rPr lang="en-IN" dirty="0"/>
              <a:t>reward system using Blockchain</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2588</Words>
  <Application>WPS Presentation</Application>
  <PresentationFormat>Widescreen</PresentationFormat>
  <Paragraphs>89</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Garamond</vt:lpstr>
      <vt:lpstr>Corbel</vt:lpstr>
      <vt:lpstr>Candara</vt:lpstr>
      <vt:lpstr>Times New Roman</vt:lpstr>
      <vt:lpstr>Lucida Handwriting</vt:lpstr>
      <vt:lpstr>Microsoft YaHei</vt:lpstr>
      <vt:lpstr>Arial Unicode MS</vt:lpstr>
      <vt:lpstr>Calibri</vt:lpstr>
      <vt:lpstr>Celestial</vt:lpstr>
      <vt:lpstr>PowerPoint 演示文稿</vt:lpstr>
      <vt:lpstr>Voizz</vt:lpstr>
      <vt:lpstr>Problem statement</vt:lpstr>
      <vt:lpstr>PROPOSED SOLUTION</vt:lpstr>
      <vt:lpstr>EXISTING SYSTEM</vt:lpstr>
      <vt:lpstr>WORKFLOW</vt:lpstr>
      <vt:lpstr>Business model</vt:lpstr>
      <vt:lpstr>Tech stack</vt:lpstr>
      <vt:lpstr>Voizz</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Vishweshvaran Manikandan</dc:creator>
  <cp:lastModifiedBy>vasan</cp:lastModifiedBy>
  <cp:revision>30</cp:revision>
  <dcterms:created xsi:type="dcterms:W3CDTF">2022-11-09T05:16:00Z</dcterms:created>
  <dcterms:modified xsi:type="dcterms:W3CDTF">2022-11-18T04:19:08Z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C059AD5CD2D14C9AB8D8E2F8BD0E17C0</vt:lpwstr>
  </property>
  <property fmtid="{D5CDD505-2E9C-101B-9397-08002B2CF9AE}" pid="4" name="KSOProductBuildVer">
    <vt:lpwstr>1033-11.2.0.11380</vt:lpwstr>
  </property>
</Properties>
</file>