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9" r:id="rId3"/>
    <p:sldMasterId id="2147483691" r:id="rId4"/>
  </p:sldMasterIdLst>
  <p:notesMasterIdLst>
    <p:notesMasterId r:id="rId9"/>
  </p:notesMasterIdLst>
  <p:sldIdLst>
    <p:sldId id="307" r:id="rId5"/>
    <p:sldId id="308" r:id="rId6"/>
    <p:sldId id="309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7" autoAdjust="0"/>
    <p:restoredTop sz="93829" autoAdjust="0"/>
  </p:normalViewPr>
  <p:slideViewPr>
    <p:cSldViewPr snapToGrid="0">
      <p:cViewPr varScale="1">
        <p:scale>
          <a:sx n="69" d="100"/>
          <a:sy n="69" d="100"/>
        </p:scale>
        <p:origin x="588" y="6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9C603-C40C-4A03-8C26-DB44C0AAA4C1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1C701-8E54-470E-8DC8-388A425F3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Data Type Prefixes For Each VBA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6AC6C-8575-405F-A3E7-896EC63EA9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11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8DBF89-2454-40E4-A434-AA8D40EB2EB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Yoda Learning Solutions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D8280-AF67-4161-AA10-879A9DD89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23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6F88CD-B3F6-433C-A241-0BC44C55779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23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239397-9744-4C10-A048-CD2873EC4D3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837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4AA3C5-BEA8-4F56-8F59-FB05A02955A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09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0FD929-2320-42BF-AA4D-F0CF85E005F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177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B2A1BE-02E7-4B6A-B156-BB5DEB98D17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313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EB6CA9-28DB-4D02-AD61-E5E60EE8AFD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68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002A35-7F36-4CDA-BD3E-31CD04ACE4F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855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C036-0BE3-410C-9586-AC18C68B22F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496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E9B6D-2A16-464E-9015-6267180C433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618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649040-BC6F-4009-9346-B37DBB0CE27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28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41ABB7-81DB-4FF8-AF5A-3607CE4E0AE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Yoda Learning Solutions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D8280-AF67-4161-AA10-879A9DD89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478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47DD9-BD89-4931-B4A4-859E8403437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435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6F88CD-B3F6-433C-A241-0BC44C55779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9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239397-9744-4C10-A048-CD2873EC4D3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268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4AA3C5-BEA8-4F56-8F59-FB05A02955A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882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0FD929-2320-42BF-AA4D-F0CF85E005F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364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B2A1BE-02E7-4B6A-B156-BB5DEB98D17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270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EB6CA9-28DB-4D02-AD61-E5E60EE8AFD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264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002A35-7F36-4CDA-BD3E-31CD04ACE4F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485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C036-0BE3-410C-9586-AC18C68B22F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4955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E9B6D-2A16-464E-9015-6267180C433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11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91C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14DC97-F3D7-486B-9762-53F7172D20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Yoda Learning Solutions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356350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D8280-AF67-4161-AA10-879A9DD89AC8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213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649040-BC6F-4009-9346-B37DBB0CE27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999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47DD9-BD89-4931-B4A4-859E8403437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6582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6F88CD-B3F6-433C-A241-0BC44C55779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938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239397-9744-4C10-A048-CD2873EC4D3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335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4AA3C5-BEA8-4F56-8F59-FB05A02955A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1314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0FD929-2320-42BF-AA4D-F0CF85E005F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44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B2A1BE-02E7-4B6A-B156-BB5DEB98D17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6846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EB6CA9-28DB-4D02-AD61-E5E60EE8AFD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9052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002A35-7F36-4CDA-BD3E-31CD04ACE4F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38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91C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491737"/>
            <a:ext cx="11042650" cy="866775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913F98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A7C4E-B9A5-46A8-867F-FA75BA9059A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Yoda Learning Solutions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356350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D8280-AF67-4161-AA10-879A9DD89AC8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818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91C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A361CB-F87D-4736-8D1A-7A2F2BD8524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Yoda Learning Solutions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D8280-AF67-4161-AA10-879A9DD89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05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FC036-0BE3-410C-9586-AC18C68B22F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84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E9B6D-2A16-464E-9015-6267180C433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94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649040-BC6F-4009-9346-B37DBB0CE27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967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47DD9-BD89-4931-B4A4-859E8403437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24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03FF24-5813-4DB0-9591-387A229555B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Yoda Learning Solutions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D8280-AF67-4161-AA10-879A9DD89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88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37B24-4BD0-481D-8B66-713F14DB0CC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18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37B24-4BD0-481D-8B66-713F14DB0CC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66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37B24-4BD0-481D-8B66-713F14DB0CC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68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Version: 05-Apr-2018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Yoda Learning Solutions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E88C83-C483-48EF-8318-2F2A2F980F1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37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What is a Variable?</a:t>
            </a:r>
            <a:endParaRPr lang="en-US" sz="40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4012"/>
            <a:ext cx="6603124" cy="47188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04051" y="2245351"/>
            <a:ext cx="527512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+mn-cs"/>
              </a:rPr>
              <a:t>In a class of </a:t>
            </a:r>
            <a:r>
              <a:rPr kumimoji="0" lang="en-US" sz="22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+mn-cs"/>
              </a:rPr>
              <a:t>30 students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+mn-cs"/>
              </a:rPr>
              <a:t>, the number of females is </a:t>
            </a:r>
            <a:r>
              <a:rPr kumimoji="0" lang="en-US" sz="22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+mn-cs"/>
              </a:rPr>
              <a:t>twice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+mn-cs"/>
              </a:rPr>
              <a:t> than the number of males.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Print" panose="020006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+mn-cs"/>
              </a:rPr>
              <a:t>How many males are there in the class?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Print" panose="020006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+mn-cs"/>
              </a:rPr>
              <a:t>Let “x” be the </a:t>
            </a:r>
            <a:r>
              <a:rPr kumimoji="0" lang="en-US" sz="22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+mn-cs"/>
              </a:rPr>
              <a:t>number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+mn-cs"/>
              </a:rPr>
              <a:t> of males.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Print" panose="020006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+mn-cs"/>
              </a:rPr>
              <a:t>Thus, 2x + x = 30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7764780" y="2987040"/>
            <a:ext cx="3589020" cy="1036478"/>
          </a:xfrm>
          <a:prstGeom prst="wedgeRoundRectCallout">
            <a:avLst>
              <a:gd name="adj1" fmla="val -135388"/>
              <a:gd name="adj2" fmla="val 102790"/>
              <a:gd name="adj3" fmla="val 16667"/>
            </a:avLst>
          </a:prstGeom>
          <a:solidFill>
            <a:srgbClr val="92D050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“x” can hold 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ositive whole number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11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i="0" kern="1200" dirty="0" smtClean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How to name VBA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7920"/>
            <a:ext cx="6248400" cy="38425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838200" y="1747182"/>
            <a:ext cx="4459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Prefix indicative of data type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0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Variable Data Types:</a:t>
            </a:r>
            <a:endParaRPr lang="en-US" sz="40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14CF6-EF31-4243-B235-88ACDFA63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027008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19588" y="1473748"/>
          <a:ext cx="10352824" cy="467296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94471">
                  <a:extLst>
                    <a:ext uri="{9D8B030D-6E8A-4147-A177-3AD203B41FA5}">
                      <a16:colId xmlns:a16="http://schemas.microsoft.com/office/drawing/2014/main" val="3594773747"/>
                    </a:ext>
                  </a:extLst>
                </a:gridCol>
                <a:gridCol w="1901781">
                  <a:extLst>
                    <a:ext uri="{9D8B030D-6E8A-4147-A177-3AD203B41FA5}">
                      <a16:colId xmlns:a16="http://schemas.microsoft.com/office/drawing/2014/main" val="917778518"/>
                    </a:ext>
                  </a:extLst>
                </a:gridCol>
                <a:gridCol w="6456572">
                  <a:extLst>
                    <a:ext uri="{9D8B030D-6E8A-4147-A177-3AD203B41FA5}">
                      <a16:colId xmlns:a16="http://schemas.microsoft.com/office/drawing/2014/main" val="2443628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Data </a:t>
                      </a: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87B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Bytes Used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87B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Range </a:t>
                      </a: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of Values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87B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4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Boolean</a:t>
                      </a:r>
                      <a:endParaRPr lang="en-US" sz="18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</a:t>
                      </a:r>
                      <a:endParaRPr lang="en-US" sz="1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True </a:t>
                      </a:r>
                      <a:r>
                        <a:rPr lang="en-US" sz="18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or False</a:t>
                      </a:r>
                      <a:endParaRPr lang="en-US" sz="18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7175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 Integer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  <a:sym typeface="Wingdings" panose="05000000000000000000" pitchFamily="2" charset="2"/>
                        </a:rPr>
                        <a:t>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 -</a:t>
                      </a:r>
                      <a:r>
                        <a:rPr lang="en-US" sz="1800" b="1" u="none" strike="noStrike" dirty="0">
                          <a:effectLst/>
                        </a:rPr>
                        <a:t>32,768 to 32767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93704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 Long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  <a:sym typeface="Wingdings" panose="05000000000000000000" pitchFamily="2" charset="2"/>
                        </a:rPr>
                        <a:t>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 -</a:t>
                      </a:r>
                      <a:r>
                        <a:rPr lang="en-US" sz="1800" b="1" u="none" strike="noStrike" dirty="0">
                          <a:effectLst/>
                        </a:rPr>
                        <a:t>2,147,483,648 to 2,147,483,647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92342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Single</a:t>
                      </a:r>
                      <a:endParaRPr lang="en-US" sz="18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</a:t>
                      </a:r>
                      <a:endParaRPr lang="en-US" sz="1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8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3.402823E38 to 1.401298E45</a:t>
                      </a:r>
                      <a:endParaRPr lang="en-US" sz="18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51127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Double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(negative)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  <a:sym typeface="Wingdings" panose="05000000000000000000" pitchFamily="2" charset="2"/>
                        </a:rPr>
                        <a:t>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 -</a:t>
                      </a:r>
                      <a:r>
                        <a:rPr lang="en-US" sz="1800" b="1" u="none" strike="noStrike" dirty="0">
                          <a:effectLst/>
                        </a:rPr>
                        <a:t>1.79769313486232E308 to -4.94065645841247E-324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9444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Double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(positive)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  <a:sym typeface="Wingdings" panose="05000000000000000000" pitchFamily="2" charset="2"/>
                        </a:rPr>
                        <a:t>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 4.94065645841247E-324 </a:t>
                      </a:r>
                      <a:r>
                        <a:rPr lang="en-US" sz="1800" b="1" u="none" strike="noStrike" dirty="0">
                          <a:effectLst/>
                        </a:rPr>
                        <a:t>to 1.79769313486232E308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64781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Currency</a:t>
                      </a:r>
                      <a:endParaRPr lang="en-US" sz="18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</a:t>
                      </a:r>
                      <a:endParaRPr lang="en-US" sz="1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8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922,337,203,685,477.5808 to 922,337,203,685,477.5807</a:t>
                      </a:r>
                      <a:endParaRPr lang="en-US" sz="18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348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Date</a:t>
                      </a:r>
                      <a:endParaRPr lang="en-US" sz="18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sym typeface="Wingdings" panose="05000000000000000000" pitchFamily="2" charset="2"/>
                        </a:rPr>
                        <a:t></a:t>
                      </a:r>
                      <a:endParaRPr lang="en-US" sz="1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1/1/100 </a:t>
                      </a:r>
                      <a:r>
                        <a:rPr lang="en-US" sz="18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to 12/31/9999</a:t>
                      </a:r>
                      <a:endParaRPr lang="en-US" sz="18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6905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 String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sym typeface="Wingdings" panose="05000000000000000000" pitchFamily="2" charset="2"/>
                        </a:rPr>
                        <a:t>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per character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 Varies </a:t>
                      </a:r>
                      <a:r>
                        <a:rPr lang="en-US" sz="1800" b="1" u="none" strike="noStrike" dirty="0">
                          <a:effectLst/>
                        </a:rPr>
                        <a:t>according to the number of characters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0291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 Object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sym typeface="Wingdings" panose="05000000000000000000" pitchFamily="2" charset="2"/>
                        </a:rPr>
                        <a:t>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 Any </a:t>
                      </a:r>
                      <a:r>
                        <a:rPr lang="en-US" sz="1800" b="1" u="none" strike="noStrike" dirty="0">
                          <a:effectLst/>
                        </a:rPr>
                        <a:t>defined object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2252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 Variant </a:t>
                      </a:r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Varies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 Any </a:t>
                      </a:r>
                      <a:r>
                        <a:rPr lang="en-US" sz="1800" b="1" u="none" strike="noStrike" dirty="0">
                          <a:effectLst/>
                        </a:rPr>
                        <a:t>data type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47919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Used </a:t>
                      </a:r>
                      <a:r>
                        <a:rPr lang="en-US" sz="18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defined</a:t>
                      </a:r>
                      <a:endParaRPr lang="en-US" sz="18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Varies</a:t>
                      </a:r>
                      <a:endParaRPr lang="en-US" sz="18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Varies</a:t>
                      </a:r>
                      <a:endParaRPr lang="en-US" sz="18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533408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22960" y="6352143"/>
            <a:ext cx="9159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 If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omit the data type, VBA applies the Variant data type to your variable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655320" y="2118360"/>
            <a:ext cx="167640" cy="701040"/>
          </a:xfrm>
          <a:prstGeom prst="leftBrace">
            <a:avLst/>
          </a:prstGeom>
          <a:ln w="28575">
            <a:solidFill>
              <a:srgbClr val="9527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655320" y="4774501"/>
            <a:ext cx="167640" cy="933084"/>
          </a:xfrm>
          <a:prstGeom prst="leftBrace">
            <a:avLst/>
          </a:prstGeom>
          <a:ln w="28575">
            <a:solidFill>
              <a:srgbClr val="9527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655320" y="3261263"/>
            <a:ext cx="167640" cy="701040"/>
          </a:xfrm>
          <a:prstGeom prst="leftBrace">
            <a:avLst/>
          </a:prstGeom>
          <a:ln w="28575">
            <a:solidFill>
              <a:srgbClr val="9527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0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226</Words>
  <Application>Microsoft Office PowerPoint</Application>
  <PresentationFormat>Widescreen</PresentationFormat>
  <Paragraphs>62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Segoe Print</vt:lpstr>
      <vt:lpstr>Wingdings</vt:lpstr>
      <vt:lpstr>1_Office Theme</vt:lpstr>
      <vt:lpstr>2_Office Theme</vt:lpstr>
      <vt:lpstr>3_Office Theme</vt:lpstr>
      <vt:lpstr>4_Office Theme</vt:lpstr>
      <vt:lpstr>Declaring Variables</vt:lpstr>
      <vt:lpstr>What is a Variable?</vt:lpstr>
      <vt:lpstr>How to name VBA variables</vt:lpstr>
      <vt:lpstr>Variable Data Types: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Yoda Learning</dc:creator>
  <cp:lastModifiedBy>Rishabh Pugalia</cp:lastModifiedBy>
  <cp:revision>37</cp:revision>
  <dcterms:created xsi:type="dcterms:W3CDTF">2015-10-28T10:09:18Z</dcterms:created>
  <dcterms:modified xsi:type="dcterms:W3CDTF">2018-04-16T07:16:08Z</dcterms:modified>
</cp:coreProperties>
</file>