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9" r:id="rId7"/>
    <p:sldMasterId id="2147483733" r:id="rId8"/>
    <p:sldMasterId id="2147483747" r:id="rId9"/>
    <p:sldMasterId id="2147483761" r:id="rId10"/>
    <p:sldMasterId id="2147483775" r:id="rId11"/>
    <p:sldMasterId id="2147483789" r:id="rId12"/>
    <p:sldMasterId id="2147483803" r:id="rId13"/>
  </p:sldMasterIdLst>
  <p:notesMasterIdLst>
    <p:notesMasterId r:id="rId16"/>
  </p:notesMasterIdLst>
  <p:sldIdLst>
    <p:sldId id="257" r:id="rId14"/>
    <p:sldId id="259" r:id="rId15"/>
    <p:sldId id="260" r:id="rId17"/>
    <p:sldId id="263" r:id="rId18"/>
    <p:sldId id="261" r:id="rId19"/>
    <p:sldId id="264" r:id="rId20"/>
    <p:sldId id="262" r:id="rId21"/>
    <p:sldId id="265" r:id="rId22"/>
    <p:sldId id="267" r:id="rId23"/>
    <p:sldId id="268" r:id="rId24"/>
    <p:sldId id="269" r:id="rId25"/>
    <p:sldId id="272" r:id="rId26"/>
    <p:sldId id="274" r:id="rId27"/>
    <p:sldId id="278" r:id="rId28"/>
    <p:sldId id="270" r:id="rId29"/>
    <p:sldId id="276" r:id="rId30"/>
    <p:sldId id="277" r:id="rId31"/>
    <p:sldId id="271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13" name="Jeff San Miguel" initials="JSM" lastIdx="1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7938731" y="-1"/>
            <a:ext cx="4253269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3"/>
            <a:ext cx="6008629" cy="259004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9600" b="1" i="0" cap="none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48" y="6553933"/>
            <a:ext cx="255905" cy="255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5" b="0" i="0" smtClean="0">
                <a:solidFill>
                  <a:prstClr val="white">
                    <a:alpha val="50000"/>
                  </a:prstClr>
                </a:solidFill>
                <a:latin typeface="Neue Haas Grotesk Text Pro" panose="020B0504020202020204" pitchFamily="34" charset="77"/>
              </a:rPr>
            </a:fld>
            <a:endParaRPr lang="en-US" sz="1065" b="0" i="0" dirty="0">
              <a:solidFill>
                <a:prstClr val="white">
                  <a:alpha val="50000"/>
                </a:prstClr>
              </a:solidFill>
              <a:latin typeface="Neue Haas Grotesk Text Pro" panose="020B0504020202020204" pitchFamily="34" charset="7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148" y="6553933"/>
            <a:ext cx="255905" cy="255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5" b="0" i="0" smtClean="0">
                <a:solidFill>
                  <a:prstClr val="white">
                    <a:alpha val="50000"/>
                  </a:prstClr>
                </a:solidFill>
                <a:latin typeface="Neue Haas Grotesk Text Pro" panose="020B0504020202020204" pitchFamily="34" charset="77"/>
              </a:rPr>
            </a:fld>
            <a:endParaRPr lang="en-US" sz="1065" b="0" i="0" dirty="0">
              <a:solidFill>
                <a:prstClr val="white">
                  <a:alpha val="50000"/>
                </a:prstClr>
              </a:solidFill>
              <a:latin typeface="Neue Haas Grotesk Text Pro" panose="020B0504020202020204" pitchFamily="34" charset="77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148" y="6551113"/>
            <a:ext cx="255905" cy="255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65" b="0" i="0" smtClean="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77"/>
              </a:rPr>
            </a:fld>
            <a:endParaRPr lang="en-US" sz="1065" b="0" i="0" dirty="0">
              <a:solidFill>
                <a:schemeClr val="bg1">
                  <a:lumMod val="50000"/>
                </a:schemeClr>
              </a:solidFill>
              <a:latin typeface="Neue Haas Grotesk Text Pro" panose="020B0504020202020204" pitchFamily="34" charset="77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95000"/>
                  </a:schemeClr>
                </a:solidFill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95000"/>
                </a:schemeClr>
              </a:solidFill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ck grey gradient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10287" y="1397900"/>
            <a:ext cx="9216309" cy="3329677"/>
          </a:xfrm>
          <a:prstGeom prst="rect">
            <a:avLst/>
          </a:prstGeom>
          <a:effectLst/>
        </p:spPr>
        <p:txBody>
          <a:bodyPr lIns="0" rIns="0" anchor="b" anchorCtr="0">
            <a:normAutofit/>
          </a:bodyPr>
          <a:lstStyle>
            <a:lvl1pPr>
              <a:lnSpc>
                <a:spcPct val="88000"/>
              </a:lnSpc>
              <a:defRPr sz="8000" b="1" i="0" cap="none" spc="-50" baseline="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on 3 Lines</a:t>
            </a:r>
            <a:br>
              <a:rPr lang="en-US" dirty="0"/>
            </a:br>
            <a:r>
              <a:rPr lang="en-US" dirty="0"/>
              <a:t>Bold 60pt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360" y="5124909"/>
            <a:ext cx="4725881" cy="32829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135" b="1" baseline="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360" y="5443833"/>
            <a:ext cx="4725881" cy="492443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015" indent="0">
              <a:buNone/>
              <a:defRPr/>
            </a:lvl2pPr>
            <a:lvl3pPr marL="766445" indent="0">
              <a:buNone/>
              <a:defRPr/>
            </a:lvl3pPr>
            <a:lvl4pPr marL="1141095" indent="0">
              <a:buNone/>
              <a:defRPr/>
            </a:lvl4pPr>
            <a:lvl5pPr marL="1454785" indent="0">
              <a:buNone/>
              <a:defRPr/>
            </a:lvl5pPr>
          </a:lstStyle>
          <a:p>
            <a:pPr lvl="0"/>
            <a:r>
              <a:rPr lang="en-US" dirty="0"/>
              <a:t>Job Title, Department</a:t>
            </a:r>
            <a:br>
              <a:rPr lang="en-US" dirty="0"/>
            </a:br>
            <a:r>
              <a:rPr lang="en-US" dirty="0"/>
              <a:t>Month 2023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46360" y="4775800"/>
            <a:ext cx="10386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"/>
          <p:cNvSpPr txBox="1"/>
          <p:nvPr userDrawn="1"/>
        </p:nvSpPr>
        <p:spPr>
          <a:xfrm>
            <a:off x="9788334" y="6548295"/>
            <a:ext cx="2350770" cy="213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Neue Haas Grotesk Text Pro" panose="020B0504020202020204" pitchFamily="34" charset="77"/>
                <a:ea typeface="+mn-ea"/>
                <a:cs typeface="+mn-cs"/>
              </a:rPr>
              <a:t>© Hitachi Vantara LLC 2023. All Rights Reserved.</a:t>
            </a:r>
            <a:endParaRPr lang="en-US" sz="800" b="0" i="0" kern="1200" dirty="0">
              <a:solidFill>
                <a:schemeClr val="bg1">
                  <a:lumMod val="75000"/>
                </a:schemeClr>
              </a:solidFill>
              <a:effectLst/>
              <a:latin typeface="Neue Haas Grotesk Text Pro" panose="020B0504020202020204" pitchFamily="34" charset="77"/>
              <a:ea typeface="+mn-ea"/>
              <a:cs typeface="+mn-cs"/>
            </a:endParaRPr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504405"/>
            <a:ext cx="11445341" cy="1551193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>
              <a:spcBef>
                <a:spcPct val="1340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ct val="54000"/>
              </a:spcBef>
              <a:defRPr/>
            </a:lvl3pPr>
            <a:lvl5pPr>
              <a:defRPr sz="1065" b="0" i="0"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7200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533" y="-1"/>
            <a:ext cx="2169597" cy="108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0.xml"/><Relationship Id="rId14" Type="http://schemas.openxmlformats.org/officeDocument/2006/relationships/theme" Target="../theme/theme10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4" Type="http://schemas.openxmlformats.org/officeDocument/2006/relationships/theme" Target="../theme/theme11.xml"/><Relationship Id="rId13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4" Type="http://schemas.openxmlformats.org/officeDocument/2006/relationships/theme" Target="../theme/theme12.xml"/><Relationship Id="rId13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4" Type="http://schemas.openxmlformats.org/officeDocument/2006/relationships/theme" Target="../theme/theme7.xml"/><Relationship Id="rId13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99.xml"/><Relationship Id="rId6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4" Type="http://schemas.openxmlformats.org/officeDocument/2006/relationships/theme" Target="../theme/theme8.xml"/><Relationship Id="rId1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4" Type="http://schemas.openxmlformats.org/officeDocument/2006/relationships/theme" Target="../theme/theme9.xml"/><Relationship Id="rId1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/>
          <a:lstStyle/>
          <a:p>
            <a:r>
              <a:rPr lang="en-GB" altLang="en-US"/>
              <a:t>RESPONSE ENTITY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Table of Content</a:t>
            </a:r>
            <a:endParaRPr lang="en-GB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9200" y="2220277"/>
            <a:ext cx="10255624" cy="420370"/>
            <a:chOff x="726141" y="1251519"/>
            <a:chExt cx="7691718" cy="315277"/>
          </a:xfrm>
        </p:grpSpPr>
        <p:sp>
          <p:nvSpPr>
            <p:cNvPr id="44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What i</a:t>
              </a:r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s Microservices</a:t>
              </a:r>
              <a:endParaRPr lang="en-GB" altLang="en-IN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1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0046" y="3827199"/>
            <a:ext cx="10255624" cy="420370"/>
            <a:chOff x="726141" y="1251519"/>
            <a:chExt cx="7691718" cy="315277"/>
          </a:xfrm>
        </p:grpSpPr>
        <p:sp>
          <p:nvSpPr>
            <p:cNvPr id="47" name="TextBox 46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How to use </a:t>
              </a:r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  <a:sym typeface="+mn-ea"/>
                </a:rPr>
                <a:t>Microservices</a:t>
              </a:r>
              <a:endParaRPr lang="en-GB" altLang="en-IN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3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0046" y="3028843"/>
            <a:ext cx="10255624" cy="420370"/>
            <a:chOff x="726141" y="1251519"/>
            <a:chExt cx="7691718" cy="315277"/>
          </a:xfrm>
        </p:grpSpPr>
        <p:sp>
          <p:nvSpPr>
            <p:cNvPr id="8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2135" b="1" dirty="0">
                  <a:latin typeface="Neue Haas Grotesk Text Pro" panose="020B0504020202020204" pitchFamily="34" charset="77"/>
                  <a:cs typeface="Arial" panose="020B0604020202020204" pitchFamily="34" charset="0"/>
                </a:rPr>
                <a:t>Why must use </a:t>
              </a:r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  <a:sym typeface="+mn-ea"/>
                </a:rPr>
                <a:t>Microservices</a:t>
              </a:r>
              <a:endParaRPr lang="en-GB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2400" dirty="0">
                  <a:latin typeface="+mj-lt"/>
                </a:rPr>
                <a:t>2</a:t>
              </a:r>
              <a:endParaRPr lang="en-GB" altLang="en-US" sz="2400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/>
          </a:bodyPr>
          <a:lstStyle/>
          <a:p>
            <a:r>
              <a:rPr lang="en-IN" sz="5330">
                <a:cs typeface="Arial" panose="020B0604020202020204" pitchFamily="34" charset="0"/>
                <a:sym typeface="+mn-ea"/>
              </a:rPr>
              <a:t>What i</a:t>
            </a:r>
            <a:r>
              <a:rPr lang="en-GB" altLang="en-IN" sz="5330">
                <a:cs typeface="Arial" panose="020B0604020202020204" pitchFamily="34" charset="0"/>
                <a:sym typeface="+mn-ea"/>
              </a:rPr>
              <a:t>s Microservices</a:t>
            </a:r>
            <a:endParaRPr lang="en-IN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cs typeface="Arial" panose="020B0604020202020204" pitchFamily="34" charset="0"/>
                <a:sym typeface="+mn-ea"/>
              </a:rPr>
              <a:t>What i</a:t>
            </a:r>
            <a:r>
              <a:rPr lang="en-GB" altLang="en-IN">
                <a:cs typeface="Arial" panose="020B0604020202020204" pitchFamily="34" charset="0"/>
                <a:sym typeface="+mn-ea"/>
              </a:rPr>
              <a:t>s Microservices</a:t>
            </a:r>
            <a:endParaRPr lang="en-US" dirty="0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>
                <a:cs typeface="Arial" panose="020B0604020202020204" pitchFamily="34" charset="0"/>
                <a:sym typeface="+mn-ea"/>
              </a:rPr>
              <a:t>What i</a:t>
            </a:r>
            <a:r>
              <a:rPr lang="en-GB" altLang="en-IN">
                <a:cs typeface="Arial" panose="020B0604020202020204" pitchFamily="34" charset="0"/>
                <a:sym typeface="+mn-ea"/>
              </a:rPr>
              <a:t>s Microservices</a:t>
            </a:r>
            <a:endParaRPr lang="en-GB" alt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Circuit Breaker</a:t>
            </a:r>
            <a:endParaRPr lang="en-GB" alt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/>
          </a:bodyPr>
          <a:lstStyle/>
          <a:p>
            <a:r>
              <a:rPr lang="en-GB" altLang="en-IN" sz="5330">
                <a:cs typeface="Arial" panose="020B0604020202020204" pitchFamily="34" charset="0"/>
                <a:sym typeface="+mn-ea"/>
              </a:rPr>
              <a:t>Why use Microservices</a:t>
            </a:r>
            <a:endParaRPr lang="en-IN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Advantages of Microservices</a:t>
            </a:r>
            <a:endParaRPr lang="en-GB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9200" y="2220277"/>
            <a:ext cx="10255624" cy="420370"/>
            <a:chOff x="726141" y="1251519"/>
            <a:chExt cx="7691718" cy="315277"/>
          </a:xfrm>
        </p:grpSpPr>
        <p:sp>
          <p:nvSpPr>
            <p:cNvPr id="44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Scalability</a:t>
              </a:r>
              <a:endParaRPr sz="2135" b="1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1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0046" y="3827199"/>
            <a:ext cx="10255624" cy="420370"/>
            <a:chOff x="726141" y="1251519"/>
            <a:chExt cx="7691718" cy="315277"/>
          </a:xfrm>
        </p:grpSpPr>
        <p:sp>
          <p:nvSpPr>
            <p:cNvPr id="47" name="TextBox 46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Independence</a:t>
              </a:r>
              <a:endParaRPr lang="en-GB" altLang="en-IN" sz="2135" b="1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3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0046" y="3028843"/>
            <a:ext cx="10255624" cy="420370"/>
            <a:chOff x="726141" y="1251519"/>
            <a:chExt cx="7691718" cy="315277"/>
          </a:xfrm>
        </p:grpSpPr>
        <p:sp>
          <p:nvSpPr>
            <p:cNvPr id="8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2135" b="1" dirty="0">
                  <a:latin typeface="Neue Haas Grotesk Text Pro" panose="020B0504020202020204" pitchFamily="34" charset="77"/>
                  <a:cs typeface="Arial" panose="020B0604020202020204" pitchFamily="34" charset="0"/>
                </a:rPr>
                <a:t>Technology Diversity</a:t>
              </a:r>
              <a:endParaRPr lang="en-GB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2400" dirty="0">
                  <a:latin typeface="+mj-lt"/>
                </a:rPr>
                <a:t>2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20046" y="4627299"/>
            <a:ext cx="10255624" cy="420370"/>
            <a:chOff x="726141" y="1251519"/>
            <a:chExt cx="7691718" cy="315277"/>
          </a:xfrm>
        </p:grpSpPr>
        <p:sp>
          <p:nvSpPr>
            <p:cNvPr id="5" name="TextBox 46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Resilience</a:t>
              </a:r>
              <a:endParaRPr lang="en-GB" altLang="en-IN" sz="2135" b="1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2400" dirty="0">
                  <a:latin typeface="+mj-lt"/>
                </a:rPr>
                <a:t>4</a:t>
              </a:r>
              <a:endParaRPr lang="en-GB" altLang="en-US" sz="2400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Disadvantages of Microservices</a:t>
            </a:r>
            <a:endParaRPr lang="en-GB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9200" y="2220277"/>
            <a:ext cx="10255624" cy="420370"/>
            <a:chOff x="726141" y="1251519"/>
            <a:chExt cx="7691718" cy="315277"/>
          </a:xfrm>
        </p:grpSpPr>
        <p:sp>
          <p:nvSpPr>
            <p:cNvPr id="44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D</a:t>
              </a:r>
              <a:r>
                <a:rPr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ifficult to code</a:t>
              </a:r>
              <a:endParaRPr sz="2135" b="1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1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0046" y="3827199"/>
            <a:ext cx="10255624" cy="420370"/>
            <a:chOff x="726141" y="1251519"/>
            <a:chExt cx="7691718" cy="315277"/>
          </a:xfrm>
        </p:grpSpPr>
        <p:sp>
          <p:nvSpPr>
            <p:cNvPr id="47" name="TextBox 46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Profesional team</a:t>
              </a:r>
              <a:endParaRPr lang="en-GB" altLang="en-IN" sz="2135" b="1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3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0046" y="3028843"/>
            <a:ext cx="10255624" cy="420370"/>
            <a:chOff x="726141" y="1251519"/>
            <a:chExt cx="7691718" cy="315277"/>
          </a:xfrm>
        </p:grpSpPr>
        <p:sp>
          <p:nvSpPr>
            <p:cNvPr id="8" name="TextBox 43"/>
            <p:cNvSpPr txBox="1"/>
            <p:nvPr/>
          </p:nvSpPr>
          <p:spPr>
            <a:xfrm>
              <a:off x="1039905" y="1251519"/>
              <a:ext cx="7377954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2135" b="1" dirty="0">
                  <a:latin typeface="Neue Haas Grotesk Text Pro" panose="020B0504020202020204" pitchFamily="34" charset="77"/>
                  <a:cs typeface="Arial" panose="020B0604020202020204" pitchFamily="34" charset="0"/>
                </a:rPr>
                <a:t>Difficult to manage</a:t>
              </a:r>
              <a:endParaRPr lang="en-GB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2400" dirty="0">
                  <a:latin typeface="+mj-lt"/>
                </a:rPr>
                <a:t>2</a:t>
              </a:r>
              <a:endParaRPr lang="en-GB" altLang="en-US" sz="2400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/>
          </a:bodyPr>
          <a:lstStyle/>
          <a:p>
            <a:r>
              <a:rPr lang="en-GB" sz="5330">
                <a:cs typeface="Arial" panose="020B0604020202020204" pitchFamily="34" charset="0"/>
                <a:sym typeface="+mn-ea"/>
              </a:rPr>
              <a:t>How to use Microservices </a:t>
            </a:r>
            <a:endParaRPr lang="en-GB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Table of Content</a:t>
            </a:r>
            <a:endParaRPr lang="en-GB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9200" y="2220277"/>
            <a:ext cx="10255624" cy="420371"/>
            <a:chOff x="726141" y="1251519"/>
            <a:chExt cx="7691718" cy="315278"/>
          </a:xfrm>
        </p:grpSpPr>
        <p:sp>
          <p:nvSpPr>
            <p:cNvPr id="44" name="TextBox 43"/>
            <p:cNvSpPr txBox="1"/>
            <p:nvPr/>
          </p:nvSpPr>
          <p:spPr>
            <a:xfrm>
              <a:off x="1039905" y="1251519"/>
              <a:ext cx="7377954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What i</a:t>
              </a:r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s Response Entity</a:t>
              </a:r>
              <a:endParaRPr lang="en-GB" altLang="en-IN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1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0046" y="3827199"/>
            <a:ext cx="10255624" cy="420371"/>
            <a:chOff x="726141" y="1251519"/>
            <a:chExt cx="7691718" cy="315278"/>
          </a:xfrm>
        </p:grpSpPr>
        <p:sp>
          <p:nvSpPr>
            <p:cNvPr id="47" name="TextBox 46"/>
            <p:cNvSpPr txBox="1"/>
            <p:nvPr/>
          </p:nvSpPr>
          <p:spPr>
            <a:xfrm>
              <a:off x="1039905" y="1251519"/>
              <a:ext cx="7377954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IN" sz="2135" b="1">
                  <a:latin typeface="Neue Haas Grotesk Text Pro" panose="020B0504020202020204" pitchFamily="34" charset="77"/>
                  <a:cs typeface="Arial" panose="020B0604020202020204" pitchFamily="34" charset="0"/>
                </a:rPr>
                <a:t>How to use Response Entity</a:t>
              </a:r>
              <a:endParaRPr lang="en-GB" altLang="en-IN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US" sz="2400" dirty="0">
                  <a:latin typeface="+mj-lt"/>
                </a:rPr>
                <a:t>3</a:t>
              </a:r>
              <a:endParaRPr lang="en-GB" altLang="en-US" sz="24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0046" y="3028843"/>
            <a:ext cx="10255624" cy="420371"/>
            <a:chOff x="726141" y="1251519"/>
            <a:chExt cx="7691718" cy="315278"/>
          </a:xfrm>
        </p:grpSpPr>
        <p:sp>
          <p:nvSpPr>
            <p:cNvPr id="8" name="TextBox 43"/>
            <p:cNvSpPr txBox="1"/>
            <p:nvPr/>
          </p:nvSpPr>
          <p:spPr>
            <a:xfrm>
              <a:off x="1039905" y="1251519"/>
              <a:ext cx="7377954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2135" b="1" dirty="0">
                  <a:latin typeface="Neue Haas Grotesk Text Pro" panose="020B0504020202020204" pitchFamily="34" charset="77"/>
                  <a:cs typeface="Arial" panose="020B0604020202020204" pitchFamily="34" charset="0"/>
                </a:rPr>
                <a:t>Why must use Response Entity</a:t>
              </a:r>
              <a:endParaRPr lang="en-GB" sz="2135" b="1" dirty="0">
                <a:latin typeface="Neue Haas Grotesk Text Pro" panose="020B0504020202020204" pitchFamily="34" charset="77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6141" y="1251519"/>
              <a:ext cx="313765" cy="313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2400" dirty="0">
                  <a:latin typeface="+mj-lt"/>
                </a:rPr>
                <a:t>2</a:t>
              </a:r>
              <a:endParaRPr lang="en-GB" altLang="en-US" sz="2400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/>
          </a:bodyPr>
          <a:lstStyle/>
          <a:p>
            <a:r>
              <a:rPr lang="en-IN" sz="5330">
                <a:cs typeface="Arial" panose="020B0604020202020204" pitchFamily="34" charset="0"/>
                <a:sym typeface="+mn-ea"/>
              </a:rPr>
              <a:t>What i</a:t>
            </a:r>
            <a:r>
              <a:rPr lang="en-GB" altLang="en-IN" sz="5330">
                <a:cs typeface="Arial" panose="020B0604020202020204" pitchFamily="34" charset="0"/>
                <a:sym typeface="+mn-ea"/>
              </a:rPr>
              <a:t>s Response Entity</a:t>
            </a:r>
            <a:endParaRPr lang="en-IN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cs typeface="Arial" panose="020B0604020202020204" pitchFamily="34" charset="0"/>
                <a:sym typeface="+mn-ea"/>
              </a:rPr>
              <a:t>What i</a:t>
            </a:r>
            <a:r>
              <a:rPr lang="en-GB" altLang="en-IN">
                <a:cs typeface="Arial" panose="020B0604020202020204" pitchFamily="34" charset="0"/>
                <a:sym typeface="+mn-ea"/>
              </a:rPr>
              <a:t>s Response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07" y="2675467"/>
            <a:ext cx="9178713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en-US" sz="2665" b="0" i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ResponseEntity</a:t>
            </a:r>
            <a:r>
              <a:rPr lang="en-US" sz="2665" b="0" i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is an object returned from a software system or web service to provide information or results back to other users or applications. It contains data and information regarding the status, result, or message of a processed request.</a:t>
            </a:r>
            <a:endParaRPr lang="en-US"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 fontScale="90000"/>
          </a:bodyPr>
          <a:lstStyle/>
          <a:p>
            <a:r>
              <a:rPr lang="en-GB" sz="5325" dirty="0">
                <a:cs typeface="Arial" panose="020B0604020202020204" pitchFamily="34" charset="0"/>
                <a:sym typeface="+mn-ea"/>
              </a:rPr>
              <a:t>Why must use Response Entity</a:t>
            </a:r>
            <a:endParaRPr lang="en-IN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  <a:sym typeface="+mn-ea"/>
              </a:rPr>
              <a:t>Why must use Response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4027" y="1650577"/>
            <a:ext cx="9178713" cy="4513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665" b="0" i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Customize HTTP response: With ResponseEntity, you have fine-grained control over the HTTP response. You can set the desired status code, headers, and response body.</a:t>
            </a:r>
            <a:endParaRPr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665" b="0" i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Flexibility: It allows you to handle various scenarios, such as returning different status codes for success or error conditions, setting custom headers, and providing specific response bodies.</a:t>
            </a:r>
            <a:endParaRPr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665" b="0" i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Consistency: By using ResponseEntity consistently throughout your application, you ensure a standardized approach to constructing and returning HTTP responses.</a:t>
            </a:r>
            <a:endParaRPr sz="2665" b="0" i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>
            <a:normAutofit/>
          </a:bodyPr>
          <a:lstStyle/>
          <a:p>
            <a:r>
              <a:rPr lang="en-GB" altLang="en-IN" sz="5325">
                <a:cs typeface="Arial" panose="020B0604020202020204" pitchFamily="34" charset="0"/>
                <a:sym typeface="+mn-ea"/>
              </a:rPr>
              <a:t>How to use Response Entity</a:t>
            </a:r>
            <a:endParaRPr lang="en-IN" sz="5335" dirty="0">
              <a:latin typeface="Neue Haas Grotesk Text Pro" panose="020B0504020202020204" pitchFamily="34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>
                <a:cs typeface="Arial" panose="020B0604020202020204" pitchFamily="34" charset="0"/>
                <a:sym typeface="+mn-ea"/>
              </a:rPr>
              <a:t>How to use Response Entity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9695" y="3122295"/>
            <a:ext cx="7169785" cy="1315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2095" y="1691005"/>
            <a:ext cx="94056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/>
              <a:t>Tạo mới object dạng new ResponseEntity&lt;&gt;(user, HttpStatus.OK)</a:t>
            </a:r>
            <a:endParaRPr lang="en-GB" altLang="en-US"/>
          </a:p>
          <a:p>
            <a:pPr algn="l"/>
            <a:r>
              <a:rPr lang="en-GB" altLang="en-US"/>
              <a:t>Dùng dạng static method ResponseEntity.ok(user)</a:t>
            </a:r>
            <a:endParaRPr lang="en-GB" altLang="en-US"/>
          </a:p>
          <a:p>
            <a:pPr algn="l"/>
            <a:r>
              <a:rPr lang="en-GB" altLang="en-US"/>
              <a:t>Dùng dạng builder ResponseEntity.status(HttpStatus.BAD_REQUEST).body("User not found").build()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28" y="1914817"/>
            <a:ext cx="9216309" cy="1495280"/>
          </a:xfrm>
        </p:spPr>
        <p:txBody>
          <a:bodyPr/>
          <a:lstStyle/>
          <a:p>
            <a:pPr algn="ctr"/>
            <a:r>
              <a:rPr lang="en-GB" altLang="en-US"/>
              <a:t>MICROSERVICE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Presentation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Neue Haas Grotesk Text Pro</vt:lpstr>
      <vt:lpstr>Yu Gothic UI</vt:lpstr>
      <vt:lpstr>Times New Roman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SPRING CORE</vt:lpstr>
      <vt:lpstr>Table of Content</vt:lpstr>
      <vt:lpstr>What is DI</vt:lpstr>
      <vt:lpstr>What is DI</vt:lpstr>
      <vt:lpstr>What is Response Entity</vt:lpstr>
      <vt:lpstr>What is Response Entity</vt:lpstr>
      <vt:lpstr>What is Response Entity</vt:lpstr>
      <vt:lpstr>Why must use Response Entity</vt:lpstr>
      <vt:lpstr>RESPONSE ENTITY</vt:lpstr>
      <vt:lpstr>Table of Content</vt:lpstr>
      <vt:lpstr>What is Response Entity</vt:lpstr>
      <vt:lpstr>What is Response Entity</vt:lpstr>
      <vt:lpstr>PowerPoint 演示文稿</vt:lpstr>
      <vt:lpstr>PowerPoint 演示文稿</vt:lpstr>
      <vt:lpstr>What is Response Entity</vt:lpstr>
      <vt:lpstr>Table of Content</vt:lpstr>
      <vt:lpstr>Advantages of Microservices</vt:lpstr>
      <vt:lpstr>What is Response Entity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ENTITY</dc:title>
  <dc:creator>ACER</dc:creator>
  <cp:lastModifiedBy>ACER</cp:lastModifiedBy>
  <cp:revision>7</cp:revision>
  <dcterms:created xsi:type="dcterms:W3CDTF">2023-05-21T03:50:28Z</dcterms:created>
  <dcterms:modified xsi:type="dcterms:W3CDTF">2023-05-21T07:16:56Z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9EC5E241C31A43C8B065C4B0F15C68C3</vt:lpwstr>
  </property>
  <property fmtid="{D5CDD505-2E9C-101B-9397-08002B2CF9AE}" pid="3" name="KSOProductBuildVer">
    <vt:lpwstr>2057-11.2.0.11537</vt:lpwstr>
  </property>
</Properties>
</file>