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4" r:id="rId8"/>
    <p:sldId id="261" r:id="rId9"/>
    <p:sldId id="263" r:id="rId10"/>
    <p:sldId id="264" r:id="rId11"/>
    <p:sldId id="275" r:id="rId12"/>
    <p:sldId id="276" r:id="rId13"/>
    <p:sldId id="269" r:id="rId14"/>
    <p:sldId id="270" r:id="rId15"/>
    <p:sldId id="271" r:id="rId16"/>
    <p:sldId id="272" r:id="rId17"/>
    <p:sldId id="273" r:id="rId18"/>
    <p:sldId id="292" r:id="rId19"/>
    <p:sldId id="293" r:id="rId20"/>
    <p:sldId id="267" r:id="rId21"/>
    <p:sldId id="268" r:id="rId22"/>
    <p:sldId id="291" r:id="rId23"/>
    <p:sldId id="302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/>
              <a:t>Создание веб-</a:t>
            </a:r>
            <a:r>
              <a:rPr lang="ru-RU" altLang="en-US" dirty="0"/>
              <a:t>приложения</a:t>
            </a:r>
            <a:endParaRPr lang="ru-RU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к.т.н. доцент Алпатов Алексей Николаевич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Примеры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532505" y="1475740"/>
            <a:ext cx="4344035" cy="4669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Примеры</a:t>
            </a:r>
            <a:endParaRPr lang="ru-RU" altLang="ru-RU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49350" y="1292860"/>
            <a:ext cx="9893935" cy="556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Использование фреймворков при разработке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14280" cy="125984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ru-RU" altLang="en-US"/>
              <a:t>Веб-фреймворк — инструмент, облегчающий процесс написания и запуска веб-приложения. Вам не нужно самостоятельно писать кучу кода и тратить время на поиск потенциальных просчётов и ошибок.  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25550" y="3303270"/>
            <a:ext cx="9374505" cy="32873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Серверные фреймворки. Правила и архитектура таких фреймворков не даёт возможности создать веб-приложение с богатым интерфейсом. 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Django — Python;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Zend — PHP;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Express.js — JavaScript;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Ruby on Rails — Ruby.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Быстрая разработка Web-сайтов и Web-приложений с помощью Bootstrap и </a:t>
            </a:r>
            <a:r>
              <a:rPr lang="en-US" altLang="en-US">
                <a:sym typeface="+mn-ea"/>
              </a:rPr>
              <a:t>AngularJS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ru-RU"/>
              <a:t>Для создания простейшего приложения список покупок нам понадобятся следующие технологии: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1. </a:t>
            </a:r>
            <a:r>
              <a:rPr lang="en-US" altLang="ru-RU"/>
              <a:t>HTML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2. CSS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3. </a:t>
            </a:r>
            <a:r>
              <a:rPr lang="ru-RU" altLang="en-US">
                <a:sym typeface="+mn-ea"/>
              </a:rPr>
              <a:t>Bootstrap 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en-US" altLang="ru-RU">
                <a:sym typeface="+mn-ea"/>
              </a:rPr>
              <a:t>4. </a:t>
            </a:r>
            <a:r>
              <a:rPr lang="en-US" altLang="en-US">
                <a:sym typeface="+mn-ea"/>
              </a:rPr>
              <a:t>AngularJS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HTML 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544955"/>
            <a:ext cx="5181600" cy="4351338"/>
          </a:xfrm>
        </p:spPr>
        <p:txBody>
          <a:bodyPr/>
          <a:p>
            <a:pPr marL="0" indent="0">
              <a:buNone/>
            </a:pPr>
            <a:r>
              <a:rPr lang="ru-RU" altLang="en-US"/>
              <a:t>HTML (HyperText Markup Language, язык разметки гипертекста) — это система вёрстки, которая определяет, как и какие элементы должны располагаться на веб-странице. Язык HTML интерпретируется браузерами; полученный в результате интерпретации форматированный текст отображается на экране монитора компьютера или мобильного устройства.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0210" y="1668145"/>
            <a:ext cx="418655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Структура HTML-документа</a:t>
            </a:r>
            <a:endParaRPr lang="ru-RU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ru-RU" altLang="en-US"/>
              <a:t>HTML — теговый язык разметки документов. Любой документ на языке HTML представляет собой набор элементов, причём начало и конец каждого элемента обозначается специальными пометками — тегами. Элементы могут быть пустыми, то есть не содержащими никакого текста и других данных. В этом случае обычно не указывается закрывающий тег (например, тег переноса строки &lt;br&gt; — одиночный и закрывать его не нужно) . Кроме того, элементы могут иметь атрибуты, определяющие какие-либо их свойства (например, атрибут href=" у ссылки). Атрибуты указываются в открывающем теге. Вот примеры фрагментов HTML-документа: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&lt;strong&gt;Текст между двумя тегами — открывающим и закрывающим.&lt;/strong&gt;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&lt;a href="http://www.example.com"&gt;Здесь элемент содержит атрибут href, то есть гиперссылку.&lt;/a&gt;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А вот пример пустого элемента: &lt;br&gt;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CSS (Cascading Style Sheets)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Стилем или CSS (Cascading Style Sheets, каскадные таблицы стилей) называется набор параметров форматирования, который применяется к элементам документа, чтобы изменить их внешний вид. Возможность работы со стилями издавна включают в развитые издательские системы и текстовые редакторы, тем самым позволяя одним нажатием кнопки придать тексту заданный, заранее установленный вид. Теперь это доступно и создателям сайта, когда цвет, размеры текста и другие параметры хранятся в определенном месте и легко «прикручиваются» к любому тегу. Еще одним преимуществом стилей является то, что они предлагают намного больше возможностей для форматирования, чем обычный HTML.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035" y="769620"/>
            <a:ext cx="997458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Быстрая разработка Web-сайтов и Web-приложений с помощью Bootstrap и </a:t>
            </a:r>
            <a:r>
              <a:rPr lang="en-US" altLang="en-US"/>
              <a:t>AngularJS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Фреймворк Bootstrap — это свободный набор инструментов для создания интерфейсов сайтов и веб-приложений. Его возможности ориентированы исключительно на фронтенд-разработку. Bootstrap — проект весьма популярный, о чём, например, говорит то, что он занимает (по состоянию на начало марта 2018-го года) второе место по количеству звёзд на GitHub</a:t>
            </a:r>
            <a:r>
              <a:rPr lang="en-US" altLang="ru-RU"/>
              <a:t>.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81445" y="1871980"/>
            <a:ext cx="456247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План мастер-класса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1. История создания Интернет. Принципы работы.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2. Чем веб-сайт отличается от веб-приложения? Есть ли различия?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3. Стек технологий, используемых при создании современных веб-приложений.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4.</a:t>
            </a:r>
            <a:r>
              <a:rPr lang="en-US" altLang="en-US"/>
              <a:t> Angular </a:t>
            </a:r>
            <a:r>
              <a:rPr lang="ru-RU" altLang="en-US"/>
              <a:t>и </a:t>
            </a:r>
            <a:r>
              <a:rPr lang="en-US" altLang="ru-RU"/>
              <a:t>Bootstrap</a:t>
            </a:r>
            <a:r>
              <a:rPr lang="ru-RU" altLang="en-US"/>
              <a:t>.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5. </a:t>
            </a:r>
            <a:r>
              <a:rPr lang="ru-RU" altLang="ru-RU"/>
              <a:t>Создание простейшего приложения.</a:t>
            </a:r>
            <a:endParaRPr lang="ru-RU" altLang="ru-RU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Загрузка и установка Bootstrap</a:t>
            </a:r>
            <a:endParaRPr lang="ru-RU" altLang="en-US"/>
          </a:p>
        </p:txBody>
      </p:sp>
      <p:sp>
        <p:nvSpPr>
          <p:cNvPr id="5" name="Замещающее содержимое 4"/>
          <p:cNvSpPr/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ru-RU" altLang="ru-RU"/>
              <a:t>Чтобы использовать в своём проекте </a:t>
            </a:r>
            <a:r>
              <a:rPr lang="en-US" altLang="ru-RU"/>
              <a:t>Boo </a:t>
            </a:r>
            <a:r>
              <a:rPr lang="ru-RU" altLang="ru-RU"/>
              <a:t>существует несколько способов его интеграции в проект. Один из них- использование  content delivery network. </a:t>
            </a:r>
            <a:endParaRPr lang="ru-RU" altLang="ru-RU"/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Пример добавления на страницу </a:t>
            </a:r>
            <a:r>
              <a:rPr lang="ru-RU" altLang="en-US">
                <a:sym typeface="+mn-ea"/>
              </a:rPr>
              <a:t>Bootstrap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ru-RU" altLang="en-US"/>
              <a:t>&lt;link rel="stylesheet" href="https://maxcdn.bootstrapcdn.com/bootstrap/3.3.2/css/bootstrap.min.css"&gt;</a:t>
            </a:r>
            <a:endParaRPr lang="ru-RU" altLang="en-US"/>
          </a:p>
          <a:p>
            <a:pPr marL="0" indent="0">
              <a:buNone/>
            </a:pPr>
            <a:r>
              <a:rPr lang="ru-RU" altLang="ru-RU"/>
              <a:t> </a:t>
            </a:r>
            <a:endParaRPr lang="ru-RU" altLang="ru-RU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354455"/>
            <a:ext cx="5181600" cy="29673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AngularJS</a:t>
            </a:r>
            <a:endParaRPr lang="en-US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AngularJS — JavaScript-фреймворк с открытым исходным кодом. В основе лежат принципы оригинального MVC для построения клиентских веб-приложений.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58035"/>
            <a:ext cx="5181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MVC - Модель–Представление–Контроллер</a:t>
            </a:r>
            <a:endParaRPr lang="en-US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Кратко о шаблоне MVC: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Разделение приложения на отдельные представления, данные и логику компонентов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Поощрение слабой связи между этими компонентами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Модель (Model) предоставляет данные и реагирует на команды контроллера, изменяя своё состояние.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Представление (View) отвечает за отображение данных модели пользователю, реагируя на изменения модели.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Контроллер (Controller) интерпретирует действия пользователя, оповещая модель о необходимости изменений.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148840"/>
            <a:ext cx="5181600" cy="37039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Подключение </a:t>
            </a:r>
            <a:r>
              <a:rPr lang="en-US" altLang="en-US"/>
              <a:t>AngularJS </a:t>
            </a:r>
            <a:r>
              <a:rPr lang="ru-RU" altLang="en-US"/>
              <a:t>к странице</a:t>
            </a:r>
            <a:endParaRPr lang="ru-RU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ru-RU" altLang="en-US"/>
              <a:t>Чтобы начать работу с AngularJS, нам нужна HTML страница с тремя вещами: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1) Загрузить angular.js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Нам нужно загрузить файл angular.js с одного из CDN или с локального диска.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Например,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2) Добавить ng-app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Добавьте ng-app к одному из элементов на вашей странице. Все, имеющее этот элемент, будет рассматриваться как часть AngularJS кода. Мы можем добавить это к элементу html, body, или даже div, как это сделано в нашем дальнейшем примере.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3) Добавить выражение AngularJS.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AngularJS имеет различные элементы. Выражение (expression) это фрагмент кода, помещенный в {{ }}. Он может содержать ограниченный набор выражений JavaScript.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Создание приложения «Список покупок»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Создадим приложение, которое позволит получать информацию о продуктах, которые нужно купить в магазине и их цене. Оно будет состоять из двух полей название и цена продукта, кнопки «Добавить». Информация будет выводиться в виде таблицы.  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Все материалы к мастер классу доступны по адресу: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Создание приложения «Список покупок»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40230"/>
            <a:ext cx="10515600" cy="4351338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ru-RU" altLang="ru-RU"/>
              <a:t>Создадим пустую страницу с подключенны </a:t>
            </a:r>
            <a:r>
              <a:rPr lang="en-US" altLang="ru-RU"/>
              <a:t>Bootstrap</a:t>
            </a:r>
            <a:r>
              <a:rPr lang="ru-RU" altLang="en-US"/>
              <a:t>.</a:t>
            </a:r>
            <a:r>
              <a:rPr lang="en-US" altLang="ru-RU"/>
              <a:t> </a:t>
            </a:r>
            <a:r>
              <a:rPr lang="ru-RU" altLang="ru-RU"/>
              <a:t>Открываем текстовый редактор и прописываем строки и:</a:t>
            </a:r>
            <a:endParaRPr lang="ru-RU" altLang="ru-RU"/>
          </a:p>
          <a:p>
            <a:pPr marL="0" indent="0">
              <a:buNone/>
            </a:pP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И сохраняем в формате .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html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Таблица 3"/>
          <p:cNvGraphicFramePr/>
          <p:nvPr/>
        </p:nvGraphicFramePr>
        <p:xfrm>
          <a:off x="925195" y="2348865"/>
          <a:ext cx="10429240" cy="315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9240"/>
              </a:tblGrid>
              <a:tr h="3154045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&lt;!doctype html&gt;</a:t>
                      </a:r>
                      <a:endParaRPr lang="ru-RU" altLang="en-US" sz="2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&lt;head&gt;</a:t>
                      </a:r>
                      <a:endParaRPr lang="ru-RU" altLang="en-US" sz="2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&lt;meta charset="utf-8"&gt;</a:t>
                      </a:r>
                      <a:endParaRPr lang="ru-RU" altLang="en-US" sz="2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&lt;link rel="stylesheet" href="https://maxcdn.bootstrapcdn.com/bootstrap/3.3.2/css/bootstrap.min.css"&gt;</a:t>
                      </a:r>
                      <a:endParaRPr lang="ru-RU" altLang="en-US" sz="2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&lt;/head&gt;</a:t>
                      </a:r>
                      <a:endParaRPr lang="ru-RU" altLang="en-US" sz="2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Создание приложения «Список покупок»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ru-RU"/>
              <a:t>Подключаем к нашей странице </a:t>
            </a:r>
            <a:r>
              <a:rPr lang="en-US" altLang="ru-RU"/>
              <a:t>AngularJS. (</a:t>
            </a:r>
            <a:r>
              <a:rPr lang="ru-RU" altLang="ru-RU"/>
              <a:t>Файл </a:t>
            </a:r>
            <a:r>
              <a:rPr lang="en-US" altLang="ru-RU"/>
              <a:t>2.html)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</p:txBody>
      </p:sp>
      <p:graphicFrame>
        <p:nvGraphicFramePr>
          <p:cNvPr id="4" name="Таблица 3"/>
          <p:cNvGraphicFramePr/>
          <p:nvPr/>
        </p:nvGraphicFramePr>
        <p:xfrm>
          <a:off x="838200" y="2535555"/>
          <a:ext cx="10899775" cy="364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9775"/>
              </a:tblGrid>
              <a:tr h="364109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&lt;!doctype html&gt;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&lt;html ng-app="purchaseApp"&gt;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&lt;head&gt;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&lt;meta charset="utf-8"&gt;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&lt;link rel="stylesheet" href="https://maxcdn.bootstrapcdn.com/bootstrap/3.3.2/css/bootstrap.min.css"&gt;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&lt;/head&gt;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&lt;script src="https://ajax.googleapis.com/ajax/libs/angularjs/1.6.4/angular.min.js"&gt;&lt;/script&gt;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ru-RU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&lt;/html&gt;</a:t>
                      </a:r>
                      <a:endParaRPr lang="ru-RU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Добавляем к нашей странице элементы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38175" y="1467485"/>
            <a:ext cx="10715625" cy="515366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ru-RU" altLang="en-US"/>
              <a:t>Создадим контроллер </a:t>
            </a:r>
            <a:r>
              <a:rPr lang="ru-RU" altLang="en-US">
                <a:sym typeface="+mn-ea"/>
              </a:rPr>
              <a:t>ng-controller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 sz="2400"/>
              <a:t>&lt;body ng-controller="purchaseController"&gt;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   &lt;div class="page-header"&gt;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       &lt;h1&gt; Список покупок &lt;/h1&gt;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   &lt;/div&gt;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   &lt;div class="panel"&gt;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       &lt;div class="form-inline"&gt;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           &lt;div class="form-group"&gt;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               &lt;div class="col-md-8"&gt;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                   &lt;input class="form-control" ng-model="text" placeholder = "Название" /&gt;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                &lt;/div&gt;</a:t>
            </a:r>
            <a:endParaRPr lang="ru-RU" altLang="en-US" sz="2400"/>
          </a:p>
          <a:p>
            <a:pPr marL="0" indent="0">
              <a:buNone/>
            </a:pPr>
            <a:r>
              <a:rPr lang="en-US" altLang="ru-RU" sz="2400"/>
              <a:t>.......................................</a:t>
            </a:r>
            <a:endParaRPr lang="en-US" altLang="ru-RU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Добавляем скрипт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438910"/>
            <a:ext cx="10515600" cy="47383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Создаём модель, определенную в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javascript. 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&lt;script&gt;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var model = {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   items: [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       { purchase: "Хлеб", done: false, price: 15.9 },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       { purchase: "Масло", done: false, price: 60 },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       { purchase: "Картофель", done: true, price: 22.6 },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       { purchase: "Сыр", done: false, price:310 }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   ]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);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script&gt;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Ключевым звеном приложения является контроллер, который управляет бизнес-логикой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ru-RU" altLang="en-US"/>
              <a:t>var purchaseApp = angular.module("purchaseApp", []);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purchaseApp.controller("purchaseController", function ($scope) {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$scope.list = model;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$scope.addItem = function (text, price) {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    price = parseFloat(price); // преобразуем введенное значение к числу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    if(text != "" &amp;&amp; !isNaN(price)) // если текст установлен и введено число, то добавляем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    {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        $scope.list.items.push({ purchase: text, price: price, done: false });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    }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}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});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История создания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ru-RU" altLang="en-US"/>
              <a:t>Революционное развитие Интернета началось только после 1993 г. с увеличением в геометрической прогрессии числа узлов и пользователей. Поводом для революции стало появление службы World Wide Web (WWW), основанной на пользовательском протоколе передачи данных HTTP и на особом формате представления данных — HTML. Документы, выполненные в этом формате, получили название Web-страниц.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Именно Бернерса-Ли следует благодарить за создание всемирной сети Интернет, разработку URL, HTTP и изобретение языка программирования, известного нам как HTML.</a:t>
            </a:r>
            <a:endParaRPr lang="ru-RU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ru-RU"/>
              <a:t>Исходный код всего приложения можно посмотреть по адресу:</a:t>
            </a:r>
            <a:endParaRPr lang="ru-RU" altLang="ru-RU"/>
          </a:p>
          <a:p>
            <a:pPr marL="0" indent="0">
              <a:buNone/>
            </a:pPr>
            <a:endParaRPr lang="ru-RU" altLang="ru-RU" sz="5400"/>
          </a:p>
          <a:p>
            <a:pPr marL="0" indent="0">
              <a:buNone/>
            </a:pPr>
            <a:r>
              <a:rPr lang="ru-RU" altLang="ru-RU" sz="5400"/>
              <a:t>https://github.com/DevDaveNull/mc</a:t>
            </a:r>
            <a:endParaRPr lang="ru-RU" altLang="ru-RU" sz="5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Делаем наше приложение доступным любому пользователю сети Интернет</a:t>
            </a:r>
            <a:endParaRPr lang="ru-RU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Существует несколько подходов: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1. Купить сервер, установить на него требуемое серверное ПО (как минимум </a:t>
            </a:r>
            <a:r>
              <a:rPr lang="en-US" altLang="en-US"/>
              <a:t>LAMP- Linux, </a:t>
            </a:r>
            <a:r>
              <a:rPr lang="ru-RU" altLang="en-US"/>
              <a:t>Apache — веб-сервер; MariaDB / MySQL — СУБД; PHP)</a:t>
            </a:r>
            <a:r>
              <a:rPr lang="en-US" altLang="ru-RU"/>
              <a:t>, </a:t>
            </a:r>
            <a:r>
              <a:rPr lang="ru-RU" altLang="en-US"/>
              <a:t>заказать у своего провайдера выделенный канал, внешний(публичный, белый )</a:t>
            </a:r>
            <a:r>
              <a:rPr lang="en-US" altLang="en-US"/>
              <a:t> IP </a:t>
            </a:r>
            <a:r>
              <a:rPr lang="ru-RU" altLang="en-US"/>
              <a:t>адрес.................</a:t>
            </a:r>
            <a:r>
              <a:rPr lang="ru-RU" altLang="en-US"/>
              <a:t> 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2. </a:t>
            </a:r>
            <a:r>
              <a:rPr lang="ru-RU" altLang="ru-RU"/>
              <a:t>Воспользоваться арендой хостинга у специализированного поставщика.</a:t>
            </a:r>
            <a:endParaRPr lang="ru-RU" alt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В качестве примера- https://ru.000webhost.com/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345" y="1581150"/>
            <a:ext cx="10269855" cy="48609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030" y="721360"/>
            <a:ext cx="10784205" cy="5412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NCSA Mosaic</a:t>
            </a:r>
            <a:r>
              <a:rPr lang="en-US" altLang="ru-RU"/>
              <a:t>- </a:t>
            </a:r>
            <a:r>
              <a:rPr lang="ru-RU" altLang="ru-RU"/>
              <a:t>первый браузер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 «Есть две эпохи интернета — до Mosaic и после. Комбинация web-протоколов Тима Бернерса-Ли, обеспечивших соединение, и браузера Марка Андриссена, предоставившего великолепный интерфейс, была взрывом. За двадцать четыре месяца интернет превратился из неизвестности в абсолютную повсеместность».  Mark Pesce. 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80835" y="1825625"/>
            <a:ext cx="41636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Что такое веб-приложение</a:t>
            </a:r>
            <a:endParaRPr lang="ru-RU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Клиент-серверное приложение, основная часть которой содержится на удаленном сервере, а пользовательский интерфейс (UI) отображается в браузере в виде веб-страниц. </a:t>
            </a:r>
            <a:endParaRPr lang="ru-RU" alt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2429510"/>
            <a:ext cx="589978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Многоуровневая архитектура клиент-сервер</a:t>
            </a:r>
            <a:endParaRPr lang="ru-RU" alt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4035" y="4271010"/>
            <a:ext cx="8075295" cy="223266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011555" y="1463040"/>
            <a:ext cx="102342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/>
              <a:t>Многоуровневая архитектура (N-tier или multi-tier, иногда его называют</a:t>
            </a:r>
            <a:endParaRPr lang="ru-RU" altLang="en-US"/>
          </a:p>
          <a:p>
            <a:r>
              <a:rPr lang="ru-RU" altLang="en-US"/>
              <a:t>трехуровневая архитектура или трехзвенная архитектура, но это частный</a:t>
            </a:r>
            <a:endParaRPr lang="ru-RU" altLang="en-US"/>
          </a:p>
          <a:p>
            <a:r>
              <a:rPr lang="ru-RU" altLang="en-US"/>
              <a:t>случай) представляет собой дальнейшее совершенствование технологии</a:t>
            </a:r>
            <a:endParaRPr lang="ru-RU" altLang="en-US"/>
          </a:p>
          <a:p>
            <a:r>
              <a:rPr lang="ru-RU" altLang="en-US"/>
              <a:t>«клиент-сервер». В трехзвенной архитектуре вся обработка данных, ранее</a:t>
            </a:r>
            <a:endParaRPr lang="ru-RU" altLang="en-US"/>
          </a:p>
          <a:p>
            <a:r>
              <a:rPr lang="ru-RU" altLang="en-US"/>
              <a:t>входившая в клиентские приложения или полностью была на сервере либо эти</a:t>
            </a:r>
            <a:endParaRPr lang="ru-RU" altLang="en-US"/>
          </a:p>
          <a:p>
            <a:r>
              <a:rPr lang="ru-RU" altLang="en-US"/>
              <a:t>два звена делили её функции между собой, выделяется в отдельное звено,</a:t>
            </a:r>
            <a:endParaRPr lang="ru-RU" altLang="en-US"/>
          </a:p>
          <a:p>
            <a:r>
              <a:rPr lang="ru-RU" altLang="en-US"/>
              <a:t>называемое сервером приложений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Преимущества веб приложений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Доступ с любого устройства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Экономия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Адаптивность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Отсутствие клиентского ПО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Сетевая безопасность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Масштабируемость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Технологии, используемые при создании современных веб приложений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Для создания серверной части веб-приложений используются такие языки программирования, как: PHP, ASP, ASP.NET, Perl, C/C++, Java, Python, Ruby, NodeJS... Backend (бэкенд или серверная часть приложения) работает на удаленном компьютере, который может находиться где угодно. 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Для реализации клиентской части используют HTML, CSS, JavaScript, Ajax... Frontend (фронтенд или клиентская часть приложения) выполняется в браузере пользователя.  Приложение может состоять только из клиентской части, если не требуется хранить данные пользователя дольше одной сессии. Это могут быть, например, фоторедакторы или простые игрушки.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Чем веб-приложения отличаются от сайтов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ru-RU" altLang="en-US"/>
              <a:t>С технической точки зрения на сегодняшний момент различия сводятся к нулю.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Сайт это в первую очередь что-то информационное и статичное: визитка компании, сайт рецептов, городской портал или вики. Набор подготовленных заранее HTML-файлов, которые лежат на удаленном сервере и отдаются браузеру по запросу.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А веб-приложение — это что-то технически более сложное. Тут HTML-страницы генерируются на лету в зависимости от запроса пользователя. Почтовые клиенты, соцсети, поисковики, интернет-магазины, онлайн-программы для бизнеса, это все веб-приложения.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10695</Words>
  <Application>WPS Presentation</Application>
  <PresentationFormat>Widescreen</PresentationFormat>
  <Paragraphs>238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/>
      <vt:lpstr>Arial Unicode MS</vt:lpstr>
      <vt:lpstr>Segoe Print</vt:lpstr>
      <vt:lpstr>Malgun Gothic</vt:lpstr>
      <vt:lpstr>Sitka Subheading</vt:lpstr>
      <vt:lpstr>Symbol</vt:lpstr>
      <vt:lpstr>Sylfaen</vt:lpstr>
      <vt:lpstr>Sitka Text</vt:lpstr>
      <vt:lpstr>Segoe UI Symbol</vt:lpstr>
      <vt:lpstr>Segoe UI Semilight</vt:lpstr>
      <vt:lpstr>Segoe UI Semibold</vt:lpstr>
      <vt:lpstr>Microsoft Sans Serif</vt:lpstr>
      <vt:lpstr>Office Theme</vt:lpstr>
      <vt:lpstr>Создание web приложения</vt:lpstr>
      <vt:lpstr>План мастер класса</vt:lpstr>
      <vt:lpstr>История создания</vt:lpstr>
      <vt:lpstr>NCSA Mosaic- первый браузер</vt:lpstr>
      <vt:lpstr>Что такое веб-приложение</vt:lpstr>
      <vt:lpstr>Многоуровневая архитектура клиент-сервер</vt:lpstr>
      <vt:lpstr>Преимущества веб приложений</vt:lpstr>
      <vt:lpstr>Технологии, используемые при создании современных веб приложений </vt:lpstr>
      <vt:lpstr>Чем веб-приложения отличаются от сайтов</vt:lpstr>
      <vt:lpstr>Примеры</vt:lpstr>
      <vt:lpstr>Примеры</vt:lpstr>
      <vt:lpstr>Использование фреймворков при разработке</vt:lpstr>
      <vt:lpstr>PowerPoint 演示文稿</vt:lpstr>
      <vt:lpstr>Быстрая разработка Web-сайтов и Web-приложений с помощью Bootstrap и AngularJS</vt:lpstr>
      <vt:lpstr>HTML </vt:lpstr>
      <vt:lpstr>Структура HTML-документа</vt:lpstr>
      <vt:lpstr>PowerPoint 演示文稿</vt:lpstr>
      <vt:lpstr>PowerPoint 演示文稿</vt:lpstr>
      <vt:lpstr>Быстрая разработка Web-сайтов и Web-приложений с помощью Bootstrap и AngularJS</vt:lpstr>
      <vt:lpstr>Загрузка и установка Bootstrap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web приложения</dc:title>
  <dc:creator/>
  <cp:lastModifiedBy>DevNULL Null</cp:lastModifiedBy>
  <cp:revision>36</cp:revision>
  <dcterms:created xsi:type="dcterms:W3CDTF">2019-11-12T07:55:00Z</dcterms:created>
  <dcterms:modified xsi:type="dcterms:W3CDTF">2019-11-15T18:25:31Z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1049-11.2.0.9031</vt:lpwstr>
  </property>
</Properties>
</file>