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99" r:id="rId3"/>
    <p:sldId id="394" r:id="rId5"/>
    <p:sldId id="360" r:id="rId6"/>
    <p:sldId id="359" r:id="rId7"/>
    <p:sldId id="361" r:id="rId8"/>
    <p:sldId id="385" r:id="rId9"/>
    <p:sldId id="373" r:id="rId10"/>
    <p:sldId id="378" r:id="rId11"/>
    <p:sldId id="384" r:id="rId12"/>
    <p:sldId id="365" r:id="rId13"/>
    <p:sldId id="388" r:id="rId14"/>
    <p:sldId id="367" r:id="rId15"/>
    <p:sldId id="391" r:id="rId16"/>
    <p:sldId id="390" r:id="rId17"/>
    <p:sldId id="392" r:id="rId18"/>
    <p:sldId id="369" r:id="rId19"/>
    <p:sldId id="3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9F7"/>
    <a:srgbClr val="FF9900"/>
    <a:srgbClr val="D78000"/>
    <a:srgbClr val="CA7800"/>
    <a:srgbClr val="B16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0" autoAdjust="0"/>
    <p:restoredTop sz="90089" autoAdjust="0"/>
  </p:normalViewPr>
  <p:slideViewPr>
    <p:cSldViewPr>
      <p:cViewPr varScale="1">
        <p:scale>
          <a:sx n="90" d="100"/>
          <a:sy n="90" d="100"/>
        </p:scale>
        <p:origin x="208" y="720"/>
      </p:cViewPr>
      <p:guideLst>
        <p:guide orient="horz" pos="409"/>
        <p:guide pos="528"/>
        <p:guide pos="7156"/>
        <p:guide orient="horz" pos="38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Advantage;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Creation, Thread Management, Task submission and execution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shutdown() 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shutdownNow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6" Type="http://schemas.openxmlformats.org/officeDocument/2006/relationships/image" Target="../media/image9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6" Type="http://schemas.openxmlformats.org/officeDocument/2006/relationships/image" Target="../media/image9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/>
          <p:nvPr/>
        </p:nvSpPr>
        <p:spPr>
          <a:xfrm>
            <a:off x="-152401" y="5147789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2884235" y="5801148"/>
            <a:ext cx="6107364" cy="58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</a:t>
            </a:r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	</a:t>
            </a:r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		</a:t>
            </a:r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01225" y="2900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5" name="Round Diagonal Corner Rectangle 44"/>
          <p:cNvSpPr/>
          <p:nvPr/>
        </p:nvSpPr>
        <p:spPr>
          <a:xfrm>
            <a:off x="6235415" y="985545"/>
            <a:ext cx="908717" cy="609601"/>
          </a:xfrm>
          <a:prstGeom prst="round2DiagRect">
            <a:avLst/>
          </a:prstGeom>
          <a:blipFill>
            <a:blip r:embed="rId1"/>
            <a:stretch>
              <a:fillRect/>
            </a:stretch>
          </a:blipFill>
          <a:ln w="25400">
            <a:solidFill>
              <a:srgbClr val="02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792" y="2737222"/>
            <a:ext cx="695613" cy="695613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2624913" y="-40483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Thread1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444814" y="-40483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Thread2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095749" y="-3360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Thread3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686800" y="585788"/>
            <a:ext cx="990600" cy="838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76601" y="609601"/>
            <a:ext cx="990600" cy="8382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68" y="3709859"/>
            <a:ext cx="418264" cy="669223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5105400" y="585788"/>
            <a:ext cx="0" cy="28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924800" y="609601"/>
            <a:ext cx="0" cy="28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00" y="3757268"/>
            <a:ext cx="418264" cy="669223"/>
          </a:xfrm>
          <a:prstGeom prst="rect">
            <a:avLst/>
          </a:prstGeom>
        </p:spPr>
      </p:pic>
      <p:cxnSp>
        <p:nvCxnSpPr>
          <p:cNvPr id="65" name="Straight Arrow Connector 64"/>
          <p:cNvCxnSpPr>
            <a:stCxn id="45" idx="2"/>
            <a:endCxn id="58" idx="0"/>
          </p:cNvCxnSpPr>
          <p:nvPr/>
        </p:nvCxnSpPr>
        <p:spPr>
          <a:xfrm flipH="1">
            <a:off x="5105400" y="1290346"/>
            <a:ext cx="1130015" cy="24195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8" idx="0"/>
          </p:cNvCxnSpPr>
          <p:nvPr/>
        </p:nvCxnSpPr>
        <p:spPr>
          <a:xfrm>
            <a:off x="3615838" y="3250889"/>
            <a:ext cx="1489562" cy="45897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0"/>
            <a:endCxn id="62" idx="0"/>
          </p:cNvCxnSpPr>
          <p:nvPr/>
        </p:nvCxnSpPr>
        <p:spPr>
          <a:xfrm>
            <a:off x="7144132" y="1290346"/>
            <a:ext cx="847700" cy="24669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2" idx="0"/>
          </p:cNvCxnSpPr>
          <p:nvPr/>
        </p:nvCxnSpPr>
        <p:spPr>
          <a:xfrm flipH="1">
            <a:off x="7991832" y="3432835"/>
            <a:ext cx="1347573" cy="3244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8685" r="16076" b="5798"/>
          <a:stretch>
            <a:fillRect/>
          </a:stretch>
        </p:blipFill>
        <p:spPr>
          <a:xfrm>
            <a:off x="1063660" y="1306368"/>
            <a:ext cx="932232" cy="1524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t="-6079" r="15402"/>
          <a:stretch>
            <a:fillRect/>
          </a:stretch>
        </p:blipFill>
        <p:spPr>
          <a:xfrm>
            <a:off x="9208077" y="2743543"/>
            <a:ext cx="613355" cy="64756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75" y="2688269"/>
            <a:ext cx="695613" cy="69561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6" t="1" b="34414"/>
          <a:stretch>
            <a:fillRect/>
          </a:stretch>
        </p:blipFill>
        <p:spPr>
          <a:xfrm>
            <a:off x="3564847" y="2780640"/>
            <a:ext cx="787709" cy="49874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00" y="1745308"/>
            <a:ext cx="1049385" cy="78703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63" y="1764307"/>
            <a:ext cx="1039161" cy="779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780974" y="0"/>
            <a:ext cx="6897249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2991" y="2547193"/>
            <a:ext cx="11195231" cy="116955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 </a:t>
            </a:r>
            <a:r>
              <a:rPr lang="en-US" sz="1400" dirty="0" err="1" smtClean="0">
                <a:latin typeface="Menlo" charset="0"/>
              </a:rPr>
              <a:t>findPrice</a:t>
            </a:r>
            <a:r>
              <a:rPr lang="en-US" sz="1400" dirty="0" smtClean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Shop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”Amazon"</a:t>
            </a:r>
            <a:r>
              <a:rPr lang="en-US" sz="1400" dirty="0" smtClean="0">
                <a:latin typeface="Menlo" charset="0"/>
              </a:rPr>
              <a:t>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 err="1" smtClean="0">
                <a:latin typeface="Menlo" charset="0"/>
              </a:rPr>
              <a:t>.getNonDiscountPrice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iphone11”)</a:t>
            </a:r>
            <a:r>
              <a:rPr lang="en-US" sz="1400" dirty="0" smtClean="0">
                <a:latin typeface="Menlo" charset="0"/>
              </a:rPr>
              <a:t>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598" y="1521421"/>
            <a:ext cx="2819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94560" y="3200400"/>
            <a:ext cx="3178810" cy="260985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4413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800598" y="-13432"/>
            <a:ext cx="7391402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1025" y="2578100"/>
            <a:ext cx="11339830" cy="138366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List&lt;Shop&gt; </a:t>
            </a:r>
            <a:r>
              <a:rPr lang="en-US" sz="1400" i="1" dirty="0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List.</a:t>
            </a:r>
            <a:r>
              <a:rPr lang="en-US" sz="1400" i="1" dirty="0" err="1">
                <a:latin typeface="Menlo" charset="0"/>
              </a:rPr>
              <a:t>of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"Amazon"</a:t>
            </a:r>
            <a:r>
              <a:rPr lang="en-US" sz="1400" dirty="0">
                <a:latin typeface="Menlo" charset="0"/>
              </a:rPr>
              <a:t>), 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Ebay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Shopee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().map(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shop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 smtClean="0">
                <a:latin typeface="Menlo" charset="0"/>
              </a:rPr>
              <a:t>.getNonDiscountPrice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  <a:sym typeface="+mn-ea"/>
              </a:rPr>
              <a:t>executor</a:t>
            </a:r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71904" y="1508874"/>
            <a:ext cx="2971799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>
            <a:stCxn id="10" idx="3"/>
            <a:endCxn id="4" idx="0"/>
          </p:cNvCxnSpPr>
          <p:nvPr/>
        </p:nvCxnSpPr>
        <p:spPr>
          <a:xfrm>
            <a:off x="6676768" y="797521"/>
            <a:ext cx="681036" cy="711353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3476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72598" y="1521421"/>
            <a:ext cx="2690389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21" name="Curved Connector 20"/>
          <p:cNvCxnSpPr>
            <a:stCxn id="10" idx="3"/>
            <a:endCxn id="20" idx="0"/>
          </p:cNvCxnSpPr>
          <p:nvPr/>
        </p:nvCxnSpPr>
        <p:spPr>
          <a:xfrm>
            <a:off x="6676768" y="797521"/>
            <a:ext cx="4041025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54000"/>
                </a:schemeClr>
              </a:solidFill>
            </a:endParaRPr>
          </a:p>
          <a:p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1085" y="3279775"/>
            <a:ext cx="1934210" cy="225425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95" y="1227474"/>
            <a:ext cx="610605" cy="5775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901" y="1159471"/>
            <a:ext cx="610605" cy="577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5850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06795" y="19750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Ebay|22$|Silver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538636" y="233999"/>
            <a:ext cx="5562600" cy="336411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THENAPPLY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599" y="4629656"/>
            <a:ext cx="1196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(Function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49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(Function&lt;?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49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, Executor executor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49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96069" y="1535636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>
                    <a:alpha val="32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>
                    <a:alpha val="32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 smtClean="0">
              <a:solidFill>
                <a:sysClr val="windowText" lastClr="000000">
                  <a:alpha val="32000"/>
                </a:sys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58411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>
                    <a:alpha val="32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>
                    <a:alpha val="32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 smtClean="0">
              <a:solidFill>
                <a:sysClr val="windowText" lastClr="000000">
                  <a:alpha val="32000"/>
                </a:sys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>
            <a:endCxn id="7" idx="0"/>
          </p:cNvCxnSpPr>
          <p:nvPr/>
        </p:nvCxnSpPr>
        <p:spPr>
          <a:xfrm>
            <a:off x="8434812" y="797521"/>
            <a:ext cx="1609173" cy="73811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84464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96407" y="2415608"/>
            <a:ext cx="2619928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parse()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  <a:endCxn id="17" idx="0"/>
          </p:cNvCxnSpPr>
          <p:nvPr/>
        </p:nvCxnSpPr>
        <p:spPr>
          <a:xfrm flipH="1">
            <a:off x="10006330" y="2068830"/>
            <a:ext cx="38100" cy="3467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03180" y="2129155"/>
            <a:ext cx="2598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25000" y="2904796"/>
            <a:ext cx="2743200" cy="368300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39" y="1227474"/>
            <a:ext cx="533905" cy="50499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819400" y="3140680"/>
            <a:ext cx="3276600" cy="28832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2245321"/>
            <a:ext cx="8229600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&lt;Quote&gt;&gt;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smtClean="0">
                <a:latin typeface="Menlo" charset="0"/>
              </a:rPr>
              <a:t>					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 smtClean="0">
                <a:latin typeface="Menlo" charset="0"/>
              </a:rPr>
              <a:t>.getNonDiscountPrice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iphone11"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640236" y="168056"/>
            <a:ext cx="5170764" cy="4010906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9050" y="3429000"/>
            <a:ext cx="88367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 smtClean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 smtClean="0">
                <a:latin typeface="Menlo" charset="0"/>
              </a:rPr>
              <a:t>.getNonDiscountPrice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		quote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latin typeface="Menlo" charset="0"/>
              </a:rPr>
              <a:t>	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 smtClean="0">
                <a:latin typeface="Menlo" charset="0"/>
              </a:rPr>
              <a:t>Discount.</a:t>
            </a:r>
            <a:r>
              <a:rPr lang="en-US" sz="1400" i="1" dirty="0" err="1" smtClean="0">
                <a:latin typeface="Menlo" charset="0"/>
              </a:rPr>
              <a:t>getDiscountPrecent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 smtClean="0">
                <a:latin typeface="Menlo" charset="0"/>
              </a:rPr>
              <a:t>)));</a:t>
            </a:r>
            <a:br>
              <a:rPr lang="en-US" sz="1400" dirty="0">
                <a:latin typeface="Menlo" charset="0"/>
              </a:rPr>
            </a:b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THENCOMPOSE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734168" y="1521421"/>
            <a:ext cx="2695831" cy="533400"/>
          </a:xfrm>
          <a:prstGeom prst="roundRect">
            <a:avLst/>
          </a:prstGeom>
          <a:noFill/>
          <a:ln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>
                    <a:alpha val="44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>
                    <a:alpha val="44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 smtClean="0">
              <a:solidFill>
                <a:sysClr val="windowText" lastClr="000000">
                  <a:alpha val="44000"/>
                </a:sys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57767" y="530821"/>
            <a:ext cx="1676401" cy="533400"/>
          </a:xfrm>
          <a:prstGeom prst="roundRect">
            <a:avLst/>
          </a:prstGeom>
          <a:noFill/>
          <a:ln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>
                    <a:alpha val="44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>
                    <a:alpha val="44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 smtClean="0">
              <a:solidFill>
                <a:sysClr val="windowText" lastClr="000000">
                  <a:alpha val="44000"/>
                </a:sys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>
            <a:endCxn id="7" idx="0"/>
          </p:cNvCxnSpPr>
          <p:nvPr/>
        </p:nvCxnSpPr>
        <p:spPr>
          <a:xfrm>
            <a:off x="8734168" y="734959"/>
            <a:ext cx="1347916" cy="786462"/>
          </a:xfrm>
          <a:prstGeom prst="curvedConnector2">
            <a:avLst/>
          </a:prstGeom>
          <a:ln>
            <a:solidFill>
              <a:schemeClr val="tx1">
                <a:alpha val="1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1439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734168" y="2415608"/>
            <a:ext cx="2695831" cy="533400"/>
          </a:xfrm>
          <a:prstGeom prst="roundRect">
            <a:avLst/>
          </a:prstGeom>
          <a:noFill/>
          <a:ln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>
                    <a:alpha val="44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parse()</a:t>
            </a:r>
            <a:endParaRPr lang="en-US" sz="2000" dirty="0" smtClean="0">
              <a:solidFill>
                <a:sysClr val="windowText" lastClr="000000">
                  <a:alpha val="44000"/>
                </a:sys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  <a:endCxn id="17" idx="0"/>
          </p:cNvCxnSpPr>
          <p:nvPr/>
        </p:nvCxnSpPr>
        <p:spPr>
          <a:xfrm>
            <a:off x="10082084" y="2054821"/>
            <a:ext cx="0" cy="360787"/>
          </a:xfrm>
          <a:prstGeom prst="straightConnector1">
            <a:avLst/>
          </a:prstGeom>
          <a:ln>
            <a:solidFill>
              <a:schemeClr val="tx1">
                <a:alpha val="1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695" y="1227474"/>
            <a:ext cx="533905" cy="504995"/>
          </a:xfrm>
          <a:prstGeom prst="rect">
            <a:avLst/>
          </a:prstGeom>
          <a:ln>
            <a:solidFill>
              <a:schemeClr val="tx1">
                <a:alpha val="12000"/>
              </a:schemeClr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2135505" y="4500880"/>
            <a:ext cx="1941195" cy="25019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734168" y="3333554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6484" y="3809630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90988" y="2920346"/>
            <a:ext cx="94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858" y="3152115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  <a:endCxn id="15" idx="0"/>
          </p:cNvCxnSpPr>
          <p:nvPr/>
        </p:nvCxnSpPr>
        <p:spPr>
          <a:xfrm>
            <a:off x="10082084" y="2949008"/>
            <a:ext cx="0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6608610" y="154201"/>
            <a:ext cx="5504055" cy="5061443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THENCOMBINE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05600" y="1456075"/>
            <a:ext cx="2695831" cy="533400"/>
          </a:xfrm>
          <a:prstGeom prst="roundRect">
            <a:avLst/>
          </a:prstGeom>
          <a:noFill/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>
                    <a:alpha val="24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>
                    <a:alpha val="24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 smtClean="0">
              <a:solidFill>
                <a:sysClr val="windowText" lastClr="000000">
                  <a:alpha val="24000"/>
                </a:sys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16233" y="465475"/>
            <a:ext cx="1676401" cy="533400"/>
          </a:xfrm>
          <a:prstGeom prst="roundRect">
            <a:avLst/>
          </a:prstGeom>
          <a:noFill/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>
                    <a:alpha val="24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>
                    <a:alpha val="24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 smtClean="0">
              <a:solidFill>
                <a:sysClr val="windowText" lastClr="000000">
                  <a:alpha val="24000"/>
                </a:sys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>
            <a:stCxn id="8" idx="3"/>
            <a:endCxn id="7" idx="0"/>
          </p:cNvCxnSpPr>
          <p:nvPr/>
        </p:nvCxnSpPr>
        <p:spPr>
          <a:xfrm>
            <a:off x="6292850" y="732155"/>
            <a:ext cx="1760855" cy="723900"/>
          </a:xfrm>
          <a:prstGeom prst="curvedConnector2">
            <a:avLst/>
          </a:prstGeom>
          <a:ln>
            <a:solidFill>
              <a:schemeClr val="tx1">
                <a:alpha val="3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115431" y="136213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05600" y="2350262"/>
            <a:ext cx="2695831" cy="533400"/>
          </a:xfrm>
          <a:prstGeom prst="roundRect">
            <a:avLst/>
          </a:prstGeom>
          <a:noFill/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>
                    <a:alpha val="24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parse()</a:t>
            </a:r>
            <a:endParaRPr lang="en-US" sz="2000" dirty="0" smtClean="0">
              <a:solidFill>
                <a:sysClr val="windowText" lastClr="000000">
                  <a:alpha val="24000"/>
                </a:sys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  <a:endCxn id="17" idx="0"/>
          </p:cNvCxnSpPr>
          <p:nvPr/>
        </p:nvCxnSpPr>
        <p:spPr>
          <a:xfrm>
            <a:off x="8053705" y="1989455"/>
            <a:ext cx="0" cy="360680"/>
          </a:xfrm>
          <a:prstGeom prst="straightConnector1">
            <a:avLst/>
          </a:prstGeom>
          <a:ln>
            <a:solidFill>
              <a:schemeClr val="tx1">
                <a:alpha val="3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127" y="1162128"/>
            <a:ext cx="533905" cy="504995"/>
          </a:xfrm>
          <a:prstGeom prst="rect">
            <a:avLst/>
          </a:prstGeom>
          <a:ln>
            <a:solidFill>
              <a:schemeClr val="tx1">
                <a:alpha val="37000"/>
              </a:schemeClr>
            </a:solidFill>
          </a:ln>
        </p:spPr>
      </p:pic>
      <p:sp>
        <p:nvSpPr>
          <p:cNvPr id="15" name="Rounded Rectangle 14"/>
          <p:cNvSpPr/>
          <p:nvPr/>
        </p:nvSpPr>
        <p:spPr>
          <a:xfrm>
            <a:off x="6705600" y="3268208"/>
            <a:ext cx="2695831" cy="533400"/>
          </a:xfrm>
          <a:prstGeom prst="roundRect">
            <a:avLst/>
          </a:prstGeom>
          <a:noFill/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>
                    <a:alpha val="24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>
                    <a:alpha val="24000"/>
                  </a:sys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 smtClean="0">
              <a:solidFill>
                <a:sysClr val="windowText" lastClr="000000">
                  <a:alpha val="24000"/>
                </a:sys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90" y="3086769"/>
            <a:ext cx="352583" cy="333491"/>
          </a:xfrm>
          <a:prstGeom prst="rect">
            <a:avLst/>
          </a:prstGeom>
          <a:ln>
            <a:solidFill>
              <a:schemeClr val="tx1">
                <a:alpha val="37000"/>
              </a:schemeClr>
            </a:solidFill>
          </a:ln>
        </p:spPr>
      </p:pic>
      <p:cxnSp>
        <p:nvCxnSpPr>
          <p:cNvPr id="26" name="Straight Arrow Connector 25"/>
          <p:cNvCxnSpPr>
            <a:stCxn id="17" idx="2"/>
          </p:cNvCxnSpPr>
          <p:nvPr/>
        </p:nvCxnSpPr>
        <p:spPr>
          <a:xfrm>
            <a:off x="8053516" y="2883662"/>
            <a:ext cx="0" cy="384546"/>
          </a:xfrm>
          <a:prstGeom prst="straightConnector1">
            <a:avLst/>
          </a:prstGeom>
          <a:ln>
            <a:solidFill>
              <a:schemeClr val="tx1">
                <a:alpha val="3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412103" y="1436177"/>
            <a:ext cx="2776762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217066" y="116315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150" y="1094125"/>
            <a:ext cx="533905" cy="504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657600"/>
            <a:ext cx="11250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 smtClean="0">
                <a:latin typeface="Menlo" charset="0"/>
              </a:rPr>
              <a:t>() </a:t>
            </a:r>
            <a:endParaRPr lang="en-US" sz="1400" dirty="0" smtClean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 smtClean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. </a:t>
            </a:r>
            <a:r>
              <a:rPr lang="en-US" sz="1400" dirty="0" err="1">
                <a:latin typeface="Menlo" charset="0"/>
              </a:rPr>
              <a:t>getNonDiscountPrice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latin typeface="Menlo" charset="0"/>
              </a:rPr>
              <a:t>() -&gt; </a:t>
            </a:r>
            <a:r>
              <a:rPr lang="en-US" sz="1400" dirty="0" err="1" smtClean="0">
                <a:latin typeface="Menlo" charset="0"/>
              </a:rPr>
              <a:t>Discount.</a:t>
            </a:r>
            <a:r>
              <a:rPr lang="en-US" sz="1400" i="1" dirty="0" err="1" smtClean="0">
                <a:latin typeface="Menlo" charset="0"/>
              </a:rPr>
              <a:t>getDiscountPercent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 smtClean="0">
                <a:latin typeface="Menlo" charset="0"/>
              </a:rPr>
              <a:t>.thenCombine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  </a:t>
            </a:r>
            <a:r>
              <a:rPr lang="en-US" sz="1400" dirty="0" err="1">
                <a:latin typeface="Menlo" charset="0"/>
              </a:rPr>
              <a:t>ExchangeService.</a:t>
            </a:r>
            <a:r>
              <a:rPr lang="en-US" sz="1400" i="1" dirty="0" err="1">
                <a:latin typeface="Menlo" charset="0"/>
              </a:rPr>
              <a:t>getRate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"USD"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"VND"</a:t>
            </a:r>
            <a:r>
              <a:rPr lang="en-US" sz="1400" dirty="0">
                <a:latin typeface="Menlo" charset="0"/>
              </a:rPr>
              <a:t>)), 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>
                <a:latin typeface="Menlo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.getShopName</a:t>
            </a:r>
            <a:r>
              <a:rPr lang="en-US" sz="1400" dirty="0">
                <a:latin typeface="Menlo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1400" dirty="0">
                <a:latin typeface="Menlo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.getDiscount</a:t>
            </a:r>
            <a:r>
              <a:rPr lang="en-US" sz="1400" dirty="0">
                <a:latin typeface="Menlo" charset="0"/>
              </a:rPr>
              <a:t>() *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 smtClean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69103" y="458705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2" name="Straight Arrow Connector 31"/>
          <p:cNvCxnSpPr>
            <a:stCxn id="15" idx="2"/>
            <a:endCxn id="31" idx="0"/>
          </p:cNvCxnSpPr>
          <p:nvPr/>
        </p:nvCxnSpPr>
        <p:spPr>
          <a:xfrm>
            <a:off x="8053516" y="3801608"/>
            <a:ext cx="1358587" cy="7854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31" idx="0"/>
          </p:cNvCxnSpPr>
          <p:nvPr/>
        </p:nvCxnSpPr>
        <p:spPr>
          <a:xfrm flipH="1">
            <a:off x="9412103" y="1969577"/>
            <a:ext cx="1388381" cy="2617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18499" y="1124981"/>
            <a:ext cx="207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80954" y="2040995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12794" y="381362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Quote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65400" y="5408295"/>
            <a:ext cx="2006600" cy="21717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3697404" y="2630507"/>
            <a:ext cx="7503996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THENACCEPT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756" y="1676400"/>
            <a:ext cx="930184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[]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b="1" i="1" dirty="0" err="1">
                <a:latin typeface="Menlo" charset="0"/>
              </a:rPr>
              <a:t>findPrice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”iphone11"</a:t>
            </a:r>
            <a:r>
              <a:rPr lang="en-US" sz="1400" dirty="0" smtClean="0">
                <a:latin typeface="Menlo" charset="0"/>
              </a:rPr>
              <a:t>)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 err="1">
                <a:latin typeface="Menlo" charset="0"/>
              </a:rPr>
              <a:t>.thenAccept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   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>
                <a:latin typeface="Menlo" charset="0"/>
              </a:rPr>
              <a:t>.println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.</a:t>
            </a:r>
            <a:r>
              <a:rPr lang="en-US" sz="1400" dirty="0" err="1">
                <a:latin typeface="Menlo" charset="0"/>
              </a:rPr>
              <a:t>toArray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]);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756" y="5802868"/>
            <a:ext cx="48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charset="0"/>
              </a:rPr>
              <a:t>CompletableFuture.allOf</a:t>
            </a:r>
            <a:r>
              <a:rPr lang="en-US" sz="1400" dirty="0">
                <a:latin typeface="Courier" charset="0"/>
              </a:rPr>
              <a:t>(futures</a:t>
            </a:r>
            <a:r>
              <a:rPr lang="en-US" dirty="0">
                <a:latin typeface="Courier" charset="0"/>
              </a:rPr>
              <a:t>).join(); </a:t>
            </a:r>
            <a:endParaRPr lang="en-US" dirty="0"/>
          </a:p>
        </p:txBody>
      </p:sp>
      <p:sp>
        <p:nvSpPr>
          <p:cNvPr id="34" name="Content Placeholder 1"/>
          <p:cNvSpPr txBox="1"/>
          <p:nvPr/>
        </p:nvSpPr>
        <p:spPr>
          <a:xfrm>
            <a:off x="832756" y="5209642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ALLOF/ANYOF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128657" y="27669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28385" y="3583940"/>
            <a:ext cx="3277235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20677" y="2763487"/>
            <a:ext cx="285205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481559" y="3605897"/>
            <a:ext cx="286294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795657" y="2643865"/>
            <a:ext cx="0" cy="1865293"/>
          </a:xfrm>
          <a:prstGeom prst="line">
            <a:avLst/>
          </a:prstGeom>
          <a:ln w="25400">
            <a:solidFill>
              <a:srgbClr val="B16B0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</p:cNvCxnSpPr>
          <p:nvPr/>
        </p:nvCxnSpPr>
        <p:spPr>
          <a:xfrm>
            <a:off x="7805058" y="3033675"/>
            <a:ext cx="312964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0"/>
          </p:cNvCxnSpPr>
          <p:nvPr/>
        </p:nvCxnSpPr>
        <p:spPr>
          <a:xfrm>
            <a:off x="9382125" y="2644140"/>
            <a:ext cx="48260" cy="3248025"/>
          </a:xfrm>
          <a:prstGeom prst="line">
            <a:avLst/>
          </a:prstGeom>
          <a:ln w="25400">
            <a:solidFill>
              <a:srgbClr val="B16B0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872129" y="5891987"/>
            <a:ext cx="1115786" cy="5334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join()</a:t>
            </a:r>
            <a:endParaRPr lang="en-US" sz="2000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6" name="Straight Arrow Connector 45"/>
          <p:cNvCxnSpPr>
            <a:stCxn id="36" idx="3"/>
          </p:cNvCxnSpPr>
          <p:nvPr/>
        </p:nvCxnSpPr>
        <p:spPr>
          <a:xfrm>
            <a:off x="9405620" y="3850640"/>
            <a:ext cx="15303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171214" y="3423486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171214" y="2650972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41650" y="1924050"/>
            <a:ext cx="1388745" cy="21717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10985" y="471170"/>
            <a:ext cx="2939415" cy="55308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lang="en-US" sz="500" b="1" dirty="0">
                <a:solidFill>
                  <a:srgbClr val="7F0055">
                    <a:alpha val="80000"/>
                  </a:srgbClr>
                </a:solidFill>
                <a:latin typeface="Menlo" charset="0"/>
              </a:rPr>
              <a:t>public</a:t>
            </a:r>
            <a:r>
              <a:rPr lang="en-US" sz="500" dirty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 </a:t>
            </a:r>
            <a:r>
              <a:rPr lang="en-US" sz="500" b="1" dirty="0">
                <a:solidFill>
                  <a:srgbClr val="7F0055">
                    <a:alpha val="80000"/>
                  </a:srgbClr>
                </a:solidFill>
                <a:latin typeface="Menlo" charset="0"/>
              </a:rPr>
              <a:t>static</a:t>
            </a:r>
            <a:r>
              <a:rPr lang="en-US" sz="500" dirty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 Stream&lt;Object&gt; </a:t>
            </a:r>
            <a:r>
              <a:rPr lang="en-US" sz="500" dirty="0" err="1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findPrice</a:t>
            </a:r>
            <a:r>
              <a:rPr lang="en-US" sz="500" dirty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(String </a:t>
            </a:r>
            <a:r>
              <a:rPr lang="en-US" sz="500" dirty="0">
                <a:solidFill>
                  <a:srgbClr val="6A3E3E">
                    <a:alpha val="80000"/>
                  </a:srgbClr>
                </a:solidFill>
                <a:latin typeface="Menlo" charset="0"/>
              </a:rPr>
              <a:t>product</a:t>
            </a:r>
            <a:r>
              <a:rPr lang="en-US" sz="500" dirty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) {</a:t>
            </a:r>
            <a:endParaRPr lang="en-US" sz="500" dirty="0">
              <a:solidFill>
                <a:schemeClr val="dk1">
                  <a:alpha val="80000"/>
                </a:schemeClr>
              </a:solidFill>
              <a:latin typeface="Menlo" charset="0"/>
            </a:endParaRPr>
          </a:p>
          <a:p>
            <a:r>
              <a:rPr lang="en-US" sz="500" b="1" dirty="0" smtClean="0">
                <a:solidFill>
                  <a:srgbClr val="7F0055">
                    <a:alpha val="80000"/>
                  </a:srgbClr>
                </a:solidFill>
                <a:latin typeface="Menlo" charset="0"/>
              </a:rPr>
              <a:t>return</a:t>
            </a:r>
            <a:r>
              <a:rPr lang="en-US" sz="500" dirty="0" smtClean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 </a:t>
            </a:r>
            <a:r>
              <a:rPr lang="en-US" sz="500" i="1" dirty="0" err="1">
                <a:solidFill>
                  <a:srgbClr val="0000C0">
                    <a:alpha val="80000"/>
                  </a:srgbClr>
                </a:solidFill>
                <a:latin typeface="Menlo" charset="0"/>
              </a:rPr>
              <a:t>shops</a:t>
            </a:r>
            <a:r>
              <a:rPr lang="en-US" sz="500" dirty="0" err="1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.stream</a:t>
            </a:r>
            <a:r>
              <a:rPr lang="en-US" sz="500" dirty="0" smtClean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() </a:t>
            </a:r>
            <a:endParaRPr lang="en-US" sz="500" dirty="0" smtClean="0">
              <a:solidFill>
                <a:schemeClr val="dk1">
                  <a:alpha val="80000"/>
                </a:schemeClr>
              </a:solidFill>
              <a:latin typeface="Menlo" charset="0"/>
            </a:endParaRPr>
          </a:p>
          <a:p>
            <a:r>
              <a:rPr lang="en-US" sz="500" dirty="0" smtClean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.</a:t>
            </a:r>
            <a:r>
              <a:rPr lang="en-US" sz="500" dirty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map(</a:t>
            </a:r>
            <a:r>
              <a:rPr lang="en-US" sz="500" dirty="0">
                <a:solidFill>
                  <a:srgbClr val="6A3E3E">
                    <a:alpha val="80000"/>
                  </a:srgbClr>
                </a:solidFill>
                <a:latin typeface="Menlo" charset="0"/>
              </a:rPr>
              <a:t>shop</a:t>
            </a:r>
            <a:r>
              <a:rPr lang="en-US" sz="500" dirty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 -&gt; </a:t>
            </a:r>
            <a:r>
              <a:rPr lang="en-US" sz="500" dirty="0" err="1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CompletableFuture.</a:t>
            </a:r>
            <a:r>
              <a:rPr lang="en-US" sz="500" i="1" dirty="0" err="1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supplyAsync</a:t>
            </a:r>
            <a:r>
              <a:rPr lang="en-US" sz="500" dirty="0" smtClean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(</a:t>
            </a:r>
            <a:endParaRPr lang="en-US" sz="500" dirty="0" smtClean="0">
              <a:solidFill>
                <a:schemeClr val="dk1">
                  <a:alpha val="80000"/>
                </a:schemeClr>
              </a:solidFill>
              <a:latin typeface="Menlo" charset="0"/>
            </a:endParaRPr>
          </a:p>
          <a:p>
            <a:r>
              <a:rPr lang="en-US" sz="500" dirty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	</a:t>
            </a:r>
            <a:r>
              <a:rPr lang="en-US" sz="500" dirty="0" smtClean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() </a:t>
            </a:r>
            <a:r>
              <a:rPr lang="en-US" sz="500" dirty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-&gt; </a:t>
            </a:r>
            <a:r>
              <a:rPr lang="en-US" sz="500" dirty="0">
                <a:solidFill>
                  <a:srgbClr val="6A3E3E">
                    <a:alpha val="80000"/>
                  </a:srgbClr>
                </a:solidFill>
                <a:latin typeface="Menlo" charset="0"/>
              </a:rPr>
              <a:t>shop</a:t>
            </a:r>
            <a:r>
              <a:rPr lang="en-US" sz="500" dirty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. </a:t>
            </a:r>
            <a:r>
              <a:rPr lang="en-US" sz="500" dirty="0" err="1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getNonDiscountPrice</a:t>
            </a:r>
            <a:r>
              <a:rPr lang="en-US" sz="500" dirty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(</a:t>
            </a:r>
            <a:r>
              <a:rPr lang="en-US" sz="500" dirty="0" smtClean="0">
                <a:solidFill>
                  <a:srgbClr val="2A00FF">
                    <a:alpha val="80000"/>
                  </a:srgbClr>
                </a:solidFill>
                <a:latin typeface="Menlo" charset="0"/>
              </a:rPr>
              <a:t>"</a:t>
            </a:r>
            <a:r>
              <a:rPr lang="en-US" sz="500" dirty="0">
                <a:solidFill>
                  <a:srgbClr val="2A00FF">
                    <a:alpha val="80000"/>
                  </a:srgbClr>
                </a:solidFill>
                <a:latin typeface="Menlo" charset="0"/>
              </a:rPr>
              <a:t>iphone11"</a:t>
            </a:r>
            <a:r>
              <a:rPr lang="en-US" sz="500" dirty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), 			</a:t>
            </a:r>
            <a:r>
              <a:rPr lang="en-US" sz="500" b="1" i="1" dirty="0">
                <a:solidFill>
                  <a:srgbClr val="0000C0">
                    <a:alpha val="80000"/>
                  </a:srgbClr>
                </a:solidFill>
                <a:latin typeface="Menlo" charset="0"/>
              </a:rPr>
              <a:t>executor</a:t>
            </a:r>
            <a:r>
              <a:rPr lang="en-US" sz="500" dirty="0">
                <a:solidFill>
                  <a:schemeClr val="dk1">
                    <a:alpha val="80000"/>
                  </a:schemeClr>
                </a:solidFill>
                <a:latin typeface="Menlo" charset="0"/>
              </a:rPr>
              <a:t>))</a:t>
            </a:r>
            <a:endParaRPr lang="en-US" sz="500" dirty="0">
              <a:solidFill>
                <a:schemeClr val="dk1">
                  <a:alpha val="80000"/>
                </a:schemeClr>
              </a:solidFill>
              <a:latin typeface="Menlo" charset="0"/>
            </a:endParaRPr>
          </a:p>
          <a:p>
            <a:pPr lvl="2"/>
            <a:endParaRPr lang="en-US" sz="500" dirty="0">
              <a:solidFill>
                <a:schemeClr val="dk1">
                  <a:alpha val="80000"/>
                </a:schemeClr>
              </a:solidFill>
              <a:effectLst/>
              <a:latin typeface="Menlo" charset="0"/>
            </a:endParaRPr>
          </a:p>
        </p:txBody>
      </p:sp>
      <p:sp>
        <p:nvSpPr>
          <p:cNvPr id="4" name="Rectangle 40"/>
          <p:cNvSpPr/>
          <p:nvPr/>
        </p:nvSpPr>
        <p:spPr>
          <a:xfrm>
            <a:off x="4027805" y="1676400"/>
            <a:ext cx="1388745" cy="21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9" idx="1"/>
            <a:endCxn id="4" idx="0"/>
          </p:cNvCxnSpPr>
          <p:nvPr/>
        </p:nvCxnSpPr>
        <p:spPr>
          <a:xfrm rot="10800000" flipV="1">
            <a:off x="4722495" y="748030"/>
            <a:ext cx="1888490" cy="92837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0"/>
          <p:cNvSpPr/>
          <p:nvPr/>
        </p:nvSpPr>
        <p:spPr>
          <a:xfrm>
            <a:off x="4411345" y="5834380"/>
            <a:ext cx="919480" cy="306705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HANDLE EXCEPTION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676400"/>
            <a:ext cx="104557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.exceptionally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smtClean="0">
                <a:latin typeface="Menlo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</a:t>
            </a:r>
            <a:r>
              <a:rPr lang="en-US" sz="1400" dirty="0" err="1" smtClean="0">
                <a:solidFill>
                  <a:srgbClr val="2A00FF"/>
                </a:solidFill>
                <a:latin typeface="Menlo" charset="0"/>
              </a:rPr>
              <a:t>Unknow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latin typeface="Menlo" charset="0"/>
              </a:rPr>
              <a:t>;}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9190" y="2323465"/>
            <a:ext cx="1461770" cy="276225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5791200" y="192603"/>
            <a:ext cx="6172200" cy="608062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161" y="2169816"/>
            <a:ext cx="9649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SIMPLE!!!</a:t>
            </a:r>
            <a:endParaRPr lang="en-US" sz="2400" b="1" dirty="0" smtClean="0"/>
          </a:p>
          <a:p>
            <a:r>
              <a:rPr lang="en-US" sz="2400" dirty="0" smtClean="0"/>
              <a:t>Apply </a:t>
            </a:r>
            <a:r>
              <a:rPr lang="en-US" sz="2400" dirty="0" err="1" smtClean="0"/>
              <a:t>Completable</a:t>
            </a:r>
            <a:r>
              <a:rPr lang="en-US" sz="2400" dirty="0" smtClean="0"/>
              <a:t> Future in</a:t>
            </a:r>
            <a:endParaRPr lang="en-US" sz="2400" dirty="0" smtClean="0"/>
          </a:p>
          <a:p>
            <a:r>
              <a:rPr lang="en-US" sz="2400" dirty="0" err="1" smtClean="0"/>
              <a:t>DefaultSearchingService.java</a:t>
            </a:r>
            <a:endParaRPr lang="en-US" sz="2400" dirty="0" smtClean="0"/>
          </a:p>
        </p:txBody>
      </p:sp>
      <p:sp>
        <p:nvSpPr>
          <p:cNvPr id="50" name="Curved Down Arrow 49"/>
          <p:cNvSpPr/>
          <p:nvPr/>
        </p:nvSpPr>
        <p:spPr>
          <a:xfrm rot="19425278" flipH="1">
            <a:off x="8301115" y="828773"/>
            <a:ext cx="2357655" cy="628456"/>
          </a:xfrm>
          <a:prstGeom prst="curvedDownArrow">
            <a:avLst>
              <a:gd name="adj1" fmla="val 25000"/>
              <a:gd name="adj2" fmla="val 50000"/>
              <a:gd name="adj3" fmla="val 2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 Diagonal Corner Rectangle 50"/>
          <p:cNvSpPr/>
          <p:nvPr/>
        </p:nvSpPr>
        <p:spPr>
          <a:xfrm>
            <a:off x="10726588" y="2165485"/>
            <a:ext cx="908717" cy="609601"/>
          </a:xfrm>
          <a:prstGeom prst="round2DiagRect">
            <a:avLst/>
          </a:prstGeom>
          <a:blipFill>
            <a:blip r:embed="rId1"/>
            <a:stretch>
              <a:fillRect/>
            </a:stretch>
          </a:blipFill>
          <a:ln w="25400">
            <a:solidFill>
              <a:srgbClr val="02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67774" y="1789541"/>
            <a:ext cx="990600" cy="8382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440" y="5271819"/>
            <a:ext cx="418264" cy="669223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9596573" y="1765728"/>
            <a:ext cx="0" cy="28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9596572" y="2470286"/>
            <a:ext cx="1130017" cy="28015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107011" y="4430829"/>
            <a:ext cx="1489561" cy="8409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6" t="1" b="34414"/>
          <a:stretch>
            <a:fillRect/>
          </a:stretch>
        </p:blipFill>
        <p:spPr>
          <a:xfrm>
            <a:off x="8056020" y="3960580"/>
            <a:ext cx="787709" cy="49874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573" y="2925248"/>
            <a:ext cx="1049385" cy="7870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8685" r="16076" b="5798"/>
          <a:stretch>
            <a:fillRect/>
          </a:stretch>
        </p:blipFill>
        <p:spPr>
          <a:xfrm>
            <a:off x="10670520" y="414717"/>
            <a:ext cx="408467" cy="6677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33" y="3875439"/>
            <a:ext cx="695613" cy="69561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335083" y="1765728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3488" y="1765728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60291" y="302435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thenApply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06974" y="3960580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thenCompose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78900" y="4851023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thenCombine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273140" y="3611006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thenCombine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64046" y="5903891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thenAccept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/>
          <p:nvPr/>
        </p:nvSpPr>
        <p:spPr>
          <a:xfrm>
            <a:off x="2667000" y="2362200"/>
            <a:ext cx="6934201" cy="685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INTERFACE</a:t>
            </a:r>
            <a:endParaRPr lang="en-US" sz="48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00" y="3048000"/>
            <a:ext cx="63055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Since JAVA5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271195" y="4779761"/>
            <a:ext cx="5624242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Menlo" charset="0"/>
              </a:rPr>
              <a:t>Future&lt;Integer</a:t>
            </a:r>
            <a:r>
              <a:rPr lang="en-US" sz="1400" dirty="0">
                <a:latin typeface="Menlo" charset="0"/>
              </a:rPr>
              <a:t>&gt;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executor</a:t>
            </a:r>
            <a:r>
              <a:rPr lang="en-US" sz="1400" dirty="0" err="1" smtClean="0">
                <a:latin typeface="Menlo" charset="0"/>
              </a:rPr>
              <a:t>.submit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 smtClean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		new</a:t>
            </a:r>
            <a:r>
              <a:rPr lang="en-US" sz="1400" dirty="0" smtClean="0">
                <a:latin typeface="Menlo" charset="0"/>
              </a:rPr>
              <a:t> Callable&lt;Integer&gt;() {</a:t>
            </a:r>
            <a:endParaRPr lang="en-US" sz="1400" dirty="0" smtClean="0">
              <a:latin typeface="Menlo" charset="0"/>
            </a:endParaRP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Integer call()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throws</a:t>
            </a:r>
            <a:r>
              <a:rPr lang="en-US" sz="1400" dirty="0">
                <a:latin typeface="Menlo" charset="0"/>
              </a:rPr>
              <a:t> Exception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2 * 3;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latin typeface="Menlo" charset="0"/>
              </a:rPr>
              <a:t>	}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});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Menlo" charset="0"/>
              </a:rPr>
              <a:t>//do something else</a:t>
            </a:r>
            <a:endParaRPr lang="en-US" sz="14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400" dirty="0" err="1">
                <a:latin typeface="Menl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>
                <a:latin typeface="Menlo" charset="0"/>
              </a:rPr>
              <a:t>.println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.get</a:t>
            </a:r>
            <a:r>
              <a:rPr lang="en-US" sz="1400" dirty="0">
                <a:latin typeface="Menlo" charset="0"/>
              </a:rPr>
              <a:t>());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3538" y="3736977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Runnable</a:t>
            </a:r>
            <a:endParaRPr lang="en-US" sz="1400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1021" y="1905000"/>
            <a:ext cx="0" cy="230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20570" y="1874520"/>
            <a:ext cx="304609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2" name="Bent-Up Arrow 21"/>
          <p:cNvSpPr/>
          <p:nvPr/>
        </p:nvSpPr>
        <p:spPr>
          <a:xfrm flipV="1">
            <a:off x="1161021" y="2467230"/>
            <a:ext cx="1926623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35145" y="2848230"/>
            <a:ext cx="1714500" cy="915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645" y="1524301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" name="Straight Arrow Connector 2"/>
          <p:cNvCxnSpPr>
            <a:stCxn id="24" idx="2"/>
          </p:cNvCxnSpPr>
          <p:nvPr/>
        </p:nvCxnSpPr>
        <p:spPr>
          <a:xfrm>
            <a:off x="2992395" y="3763546"/>
            <a:ext cx="0" cy="381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ross 5"/>
          <p:cNvSpPr/>
          <p:nvPr/>
        </p:nvSpPr>
        <p:spPr>
          <a:xfrm rot="2739549">
            <a:off x="2678537" y="3952002"/>
            <a:ext cx="685800" cy="685800"/>
          </a:xfrm>
          <a:prstGeom prst="plus">
            <a:avLst>
              <a:gd name="adj" fmla="val 41216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41141" y="3688150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687962" y="1905000"/>
            <a:ext cx="1" cy="230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915400" y="1905000"/>
            <a:ext cx="293941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3" name="Bent-Up Arrow 22"/>
          <p:cNvSpPr/>
          <p:nvPr/>
        </p:nvSpPr>
        <p:spPr>
          <a:xfrm flipV="1">
            <a:off x="7687963" y="2467230"/>
            <a:ext cx="2181482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15400" y="2848229"/>
            <a:ext cx="1714500" cy="8887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4456" y="1447700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1" name="Bent-Up Arrow 30"/>
          <p:cNvSpPr/>
          <p:nvPr/>
        </p:nvSpPr>
        <p:spPr>
          <a:xfrm rot="5400000" flipV="1">
            <a:off x="8516120" y="2935389"/>
            <a:ext cx="448970" cy="2105284"/>
          </a:xfrm>
          <a:prstGeom prst="bentUpArrow">
            <a:avLst>
              <a:gd name="adj1" fmla="val 3618"/>
              <a:gd name="adj2" fmla="val 17912"/>
              <a:gd name="adj3" fmla="val 473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08235" y="5428210"/>
            <a:ext cx="1456037" cy="259492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/>
          <p:nvPr/>
        </p:nvSpPr>
        <p:spPr>
          <a:xfrm>
            <a:off x="7197293" y="4145350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 smtClean="0">
                <a:solidFill>
                  <a:schemeClr val="accent4"/>
                </a:solidFill>
              </a:rPr>
              <a:t>Return Value with </a:t>
            </a:r>
            <a:r>
              <a:rPr lang="en-US" sz="1600" i="1" dirty="0" smtClean="0">
                <a:solidFill>
                  <a:schemeClr val="accent4"/>
                </a:solidFill>
              </a:rPr>
              <a:t>get()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34989" y="1287215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i="1" dirty="0" smtClean="0">
                <a:solidFill>
                  <a:schemeClr val="accent3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Runnable</a:t>
            </a:r>
            <a:endParaRPr lang="en-US" sz="2000" b="1" i="1" dirty="0">
              <a:solidFill>
                <a:schemeClr val="accent3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6" name="Content Placeholder 1"/>
          <p:cNvSpPr txBox="1"/>
          <p:nvPr/>
        </p:nvSpPr>
        <p:spPr>
          <a:xfrm>
            <a:off x="316166" y="200008"/>
            <a:ext cx="110490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TRADITIONAL VS MODEL ASYNCHRONOUS 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353739" y="848263"/>
            <a:ext cx="2619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TRADITIONAL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36766" y="830735"/>
            <a:ext cx="2893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FUTRURE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48959" y="126852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i="1" dirty="0" smtClean="0">
                <a:solidFill>
                  <a:schemeClr val="accent3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sz="2000" b="1" i="1" dirty="0">
              <a:solidFill>
                <a:schemeClr val="accent3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4637" y="3132782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doSomething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34459" y="3171160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doSomething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200" y="4572000"/>
            <a:ext cx="4989556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Menlo" charset="0"/>
              </a:rPr>
              <a:t>Thread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thread2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Thread(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Runnable()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solidFill>
                  <a:srgbClr val="646464"/>
                </a:solidFill>
                <a:latin typeface="Menlo" charset="0"/>
              </a:rPr>
              <a:t>@Override</a:t>
            </a:r>
            <a:endParaRPr lang="en-US" sz="1400" dirty="0">
              <a:solidFill>
                <a:srgbClr val="646464"/>
              </a:solidFill>
              <a:latin typeface="Menlo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400" dirty="0">
                <a:latin typeface="Menlo" charset="0"/>
              </a:rPr>
              <a:t> run()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latin typeface="Menlo" charset="0"/>
              </a:rPr>
              <a:t>	</a:t>
            </a:r>
            <a:r>
              <a:rPr lang="en-US" sz="1400" dirty="0" err="1" smtClean="0">
                <a:latin typeface="Menlo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 smtClean="0">
                <a:latin typeface="Menlo" charset="0"/>
              </a:rPr>
              <a:t>.println</a:t>
            </a:r>
            <a:r>
              <a:rPr lang="en-US" sz="1400" dirty="0" smtClean="0">
                <a:latin typeface="Menlo" charset="0"/>
              </a:rPr>
              <a:t>(2 </a:t>
            </a:r>
            <a:r>
              <a:rPr lang="en-US" sz="1400" dirty="0">
                <a:latin typeface="Menlo" charset="0"/>
              </a:rPr>
              <a:t>* 3); 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}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});</a:t>
            </a:r>
            <a:endParaRPr lang="en-US" sz="1400" dirty="0" smtClean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//do something else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6A3E3E"/>
                </a:solidFill>
                <a:latin typeface="Menlo" charset="0"/>
              </a:rPr>
              <a:t>thread2</a:t>
            </a:r>
            <a:r>
              <a:rPr lang="en-US" sz="1400" dirty="0">
                <a:latin typeface="Menlo" charset="0"/>
              </a:rPr>
              <a:t>.start();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6A3E3E"/>
                </a:solidFill>
                <a:latin typeface="Menlo" charset="0"/>
              </a:rPr>
              <a:t>thread2</a:t>
            </a:r>
            <a:r>
              <a:rPr lang="en-US" sz="1400" dirty="0">
                <a:latin typeface="Menlo" charset="0"/>
              </a:rPr>
              <a:t>.join();</a:t>
            </a:r>
            <a:endParaRPr lang="en-US" sz="1400" dirty="0">
              <a:effectLst/>
              <a:latin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7" grpId="0"/>
      <p:bldP spid="21" grpId="0" bldLvl="0" animBg="1"/>
      <p:bldP spid="23" grpId="0" animBg="1"/>
      <p:bldP spid="27" grpId="0" animBg="1"/>
      <p:bldP spid="28" grpId="0" bldLvl="0" animBg="1"/>
      <p:bldP spid="31" grpId="0" animBg="1"/>
      <p:bldP spid="33" grpId="0" animBg="1"/>
      <p:bldP spid="34" grpId="0"/>
      <p:bldP spid="5" grpId="0"/>
      <p:bldP spid="37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637" y="5213856"/>
            <a:ext cx="87643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Menlo" charset="0"/>
              </a:rPr>
              <a:t>ExecutorService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400" dirty="0">
                <a:latin typeface="Menlo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400" dirty="0">
                <a:latin typeface="Menlo" charset="0"/>
              </a:rPr>
              <a:t>= 0;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400" dirty="0">
                <a:latin typeface="Menlo" charset="0"/>
              </a:rPr>
              <a:t> &lt; 100000;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400" dirty="0">
                <a:latin typeface="Menlo" charset="0"/>
              </a:rPr>
              <a:t>++) {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executor</a:t>
            </a:r>
            <a:r>
              <a:rPr lang="en-US" sz="1400" dirty="0" err="1" smtClean="0">
                <a:latin typeface="Menlo" charset="0"/>
              </a:rPr>
              <a:t>.submit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latin typeface="Menl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>
                <a:latin typeface="Menlo" charset="0"/>
              </a:rPr>
              <a:t>.println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"My Class is running"</a:t>
            </a:r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981199"/>
            <a:ext cx="5461000" cy="1117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108844" y="1969359"/>
            <a:ext cx="762000" cy="228600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798" y="1669171"/>
            <a:ext cx="736601" cy="736601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1442224" y="3467101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/>
          <p:nvPr/>
        </p:nvSpPr>
        <p:spPr>
          <a:xfrm>
            <a:off x="-322990" y="4327270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Executor Service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83743" y="2971963"/>
            <a:ext cx="1143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Submit Tasks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7221" y="3525103"/>
            <a:ext cx="556202" cy="55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43522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13266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42712" y="3539176"/>
            <a:ext cx="827431" cy="541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Task 100000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27720" y="3525103"/>
            <a:ext cx="364198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82200" y="2667000"/>
            <a:ext cx="1828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Thread Pool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63315" y="3179800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Thread1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263315" y="3803127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Thread2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10683" y="4993668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Thread10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59591" y="4243503"/>
            <a:ext cx="555366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0" idx="3"/>
            <a:endCxn id="43" idx="1"/>
          </p:cNvCxnSpPr>
          <p:nvPr/>
        </p:nvCxnSpPr>
        <p:spPr>
          <a:xfrm flipV="1">
            <a:off x="9270143" y="3399988"/>
            <a:ext cx="993172" cy="410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44" idx="1"/>
          </p:cNvCxnSpPr>
          <p:nvPr/>
        </p:nvCxnSpPr>
        <p:spPr>
          <a:xfrm>
            <a:off x="9270143" y="3810163"/>
            <a:ext cx="993172" cy="21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3"/>
            <a:endCxn id="46" idx="1"/>
          </p:cNvCxnSpPr>
          <p:nvPr/>
        </p:nvCxnSpPr>
        <p:spPr>
          <a:xfrm>
            <a:off x="9270143" y="3810163"/>
            <a:ext cx="1040540" cy="140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638800" y="1612899"/>
            <a:ext cx="6400800" cy="4940301"/>
          </a:xfrm>
          <a:prstGeom prst="roundRect">
            <a:avLst>
              <a:gd name="adj" fmla="val 7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i="1" dirty="0" smtClean="0">
                <a:solidFill>
                  <a:schemeClr val="tx1"/>
                </a:solidFill>
              </a:rPr>
              <a:t>EXECUTOR SERVICE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35" idx="3"/>
            <a:endCxn id="36" idx="1"/>
          </p:cNvCxnSpPr>
          <p:nvPr/>
        </p:nvCxnSpPr>
        <p:spPr>
          <a:xfrm flipV="1">
            <a:off x="4926743" y="3803127"/>
            <a:ext cx="890478" cy="7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5585" y="5232400"/>
            <a:ext cx="6553200" cy="226695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1"/>
          <p:cNvSpPr txBox="1"/>
          <p:nvPr/>
        </p:nvSpPr>
        <p:spPr>
          <a:xfrm>
            <a:off x="316166" y="200008"/>
            <a:ext cx="110490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EXECUTOR SERVICE FOR BETTER </a:t>
            </a:r>
            <a:r>
              <a:rPr lang="en-US" i="1" dirty="0" smtClean="0"/>
              <a:t>PERFORMANCE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 animBg="1"/>
      <p:bldP spid="36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6" grpId="0" animBg="1"/>
      <p:bldP spid="47" grpId="0"/>
      <p:bldP spid="69" grpId="0" animBg="1"/>
      <p:bldP spid="82" grpId="0" bldLvl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2743200"/>
            <a:ext cx="6273800" cy="1557655"/>
          </a:xfrm>
          <a:prstGeom prst="rect">
            <a:avLst/>
          </a:prstGeom>
        </p:spPr>
      </p:pic>
      <p:sp>
        <p:nvSpPr>
          <p:cNvPr id="26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OF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856105"/>
            <a:ext cx="4166235" cy="223964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45490" y="4537075"/>
            <a:ext cx="16325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1660" y="3465195"/>
            <a:ext cx="249301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91765" y="3120390"/>
            <a:ext cx="409575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8" idx="3"/>
            <a:endCxn id="45" idx="3"/>
          </p:cNvCxnSpPr>
          <p:nvPr/>
        </p:nvCxnSpPr>
        <p:spPr>
          <a:xfrm flipV="1">
            <a:off x="2378075" y="3579495"/>
            <a:ext cx="696595" cy="1141730"/>
          </a:xfrm>
          <a:prstGeom prst="bentConnector3">
            <a:avLst>
              <a:gd name="adj1" fmla="val 1341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2244090"/>
            <a:ext cx="7170420" cy="1924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Rectangle 44"/>
          <p:cNvSpPr/>
          <p:nvPr/>
        </p:nvSpPr>
        <p:spPr>
          <a:xfrm>
            <a:off x="1040130" y="3791585"/>
            <a:ext cx="442722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886" y="4282922"/>
            <a:ext cx="235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647167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get(timeout,</a:t>
            </a:r>
            <a:r>
              <a:rPr lang="en-US" b="1" dirty="0"/>
              <a:t> </a:t>
            </a:r>
            <a:r>
              <a:rPr lang="en-US" sz="1600" b="1" i="1" dirty="0"/>
              <a:t>unit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5046903"/>
            <a:ext cx="149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isTerminal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5446242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333333"/>
                </a:solidFill>
                <a:latin typeface="raleway" charset="0"/>
              </a:rPr>
              <a:t>c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ancel()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584558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isCancel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6" name="TextBox 25"/>
          <p:cNvSpPr txBox="1"/>
          <p:nvPr/>
        </p:nvSpPr>
        <p:spPr>
          <a:xfrm>
            <a:off x="4993005" y="2569845"/>
            <a:ext cx="332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List of </a:t>
            </a:r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Futures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OF FUTURE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2340" y="2902585"/>
            <a:ext cx="547878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rved Down Arrow 78"/>
          <p:cNvSpPr/>
          <p:nvPr/>
        </p:nvSpPr>
        <p:spPr>
          <a:xfrm rot="19425278" flipH="1">
            <a:off x="4876742" y="434124"/>
            <a:ext cx="2357655" cy="628456"/>
          </a:xfrm>
          <a:prstGeom prst="curvedDownArrow">
            <a:avLst>
              <a:gd name="adj1" fmla="val 25000"/>
              <a:gd name="adj2" fmla="val 50000"/>
              <a:gd name="adj3" fmla="val 2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Content Placeholder 1"/>
          <p:cNvSpPr txBox="1"/>
          <p:nvPr/>
        </p:nvSpPr>
        <p:spPr>
          <a:xfrm>
            <a:off x="208523" y="25019"/>
            <a:ext cx="4239916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COMPLEX BUSINESS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868025" y="3685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Round Diagonal Corner Rectangle 39"/>
          <p:cNvSpPr/>
          <p:nvPr/>
        </p:nvSpPr>
        <p:spPr>
          <a:xfrm>
            <a:off x="7302215" y="1770836"/>
            <a:ext cx="908717" cy="609601"/>
          </a:xfrm>
          <a:prstGeom prst="round2DiagRect">
            <a:avLst/>
          </a:prstGeom>
          <a:blipFill>
            <a:blip r:embed="rId1"/>
            <a:stretch>
              <a:fillRect/>
            </a:stretch>
          </a:blipFill>
          <a:ln w="25400">
            <a:solidFill>
              <a:srgbClr val="02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92" y="3522513"/>
            <a:ext cx="695613" cy="695613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3691713" y="744808"/>
            <a:ext cx="2286000" cy="426406"/>
          </a:xfrm>
          <a:prstGeom prst="round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Thread1</a:t>
            </a:r>
            <a:endParaRPr lang="en-US" sz="2400" b="1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511614" y="744808"/>
            <a:ext cx="2286000" cy="426406"/>
          </a:xfrm>
          <a:prstGeom prst="round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Thread2</a:t>
            </a:r>
            <a:endParaRPr lang="en-US" sz="2400" b="1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62549" y="751689"/>
            <a:ext cx="2286000" cy="419525"/>
          </a:xfrm>
          <a:prstGeom prst="round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Thread3</a:t>
            </a:r>
            <a:endParaRPr lang="en-US" sz="2400" b="1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9753600" y="1371079"/>
            <a:ext cx="990600" cy="838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343401" y="1394892"/>
            <a:ext cx="990600" cy="8382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67" y="4877170"/>
            <a:ext cx="418264" cy="669223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6172200" y="1371079"/>
            <a:ext cx="0" cy="28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991600" y="1394892"/>
            <a:ext cx="0" cy="28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68" y="4555601"/>
            <a:ext cx="418264" cy="669223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5" idx="0"/>
          </p:cNvCxnSpPr>
          <p:nvPr/>
        </p:nvCxnSpPr>
        <p:spPr>
          <a:xfrm flipH="1">
            <a:off x="6172199" y="2075637"/>
            <a:ext cx="1130017" cy="28015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0"/>
          </p:cNvCxnSpPr>
          <p:nvPr/>
        </p:nvCxnSpPr>
        <p:spPr>
          <a:xfrm>
            <a:off x="4682638" y="4036180"/>
            <a:ext cx="1489561" cy="8409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0"/>
          </p:cNvCxnSpPr>
          <p:nvPr/>
        </p:nvCxnSpPr>
        <p:spPr>
          <a:xfrm>
            <a:off x="8245517" y="2205699"/>
            <a:ext cx="843483" cy="23499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9089000" y="4218126"/>
            <a:ext cx="1317207" cy="3374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t="-6079" r="15402"/>
          <a:stretch>
            <a:fillRect/>
          </a:stretch>
        </p:blipFill>
        <p:spPr>
          <a:xfrm>
            <a:off x="10274877" y="3528834"/>
            <a:ext cx="613355" cy="64756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75" y="3473560"/>
            <a:ext cx="695613" cy="69561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6" t="1" b="34414"/>
          <a:stretch>
            <a:fillRect/>
          </a:stretch>
        </p:blipFill>
        <p:spPr>
          <a:xfrm>
            <a:off x="4631647" y="3565931"/>
            <a:ext cx="787709" cy="4987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00" y="2530599"/>
            <a:ext cx="1049385" cy="78703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63" y="2549598"/>
            <a:ext cx="1039161" cy="779371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-25121" y="98077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Asynchronous</a:t>
            </a:r>
            <a:endParaRPr lang="en-US" sz="2400" i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7" name="Curved Down Arrow 16"/>
          <p:cNvSpPr/>
          <p:nvPr/>
        </p:nvSpPr>
        <p:spPr>
          <a:xfrm rot="1132158">
            <a:off x="7666303" y="306053"/>
            <a:ext cx="2188330" cy="4054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60879" y="1171274"/>
            <a:ext cx="7637791" cy="523362"/>
            <a:chOff x="2377586" y="2204993"/>
            <a:chExt cx="7637791" cy="523362"/>
          </a:xfrm>
        </p:grpSpPr>
        <p:cxnSp>
          <p:nvCxnSpPr>
            <p:cNvPr id="22" name="Elbow Connector 21"/>
            <p:cNvCxnSpPr>
              <a:stCxn id="71" idx="3"/>
              <a:endCxn id="54" idx="1"/>
            </p:cNvCxnSpPr>
            <p:nvPr/>
          </p:nvCxnSpPr>
          <p:spPr>
            <a:xfrm>
              <a:off x="2377586" y="2204993"/>
              <a:ext cx="2227592" cy="270170"/>
            </a:xfrm>
            <a:prstGeom prst="bentConnector2">
              <a:avLst/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71" idx="3"/>
              <a:endCxn id="40" idx="3"/>
            </p:cNvCxnSpPr>
            <p:nvPr/>
          </p:nvCxnSpPr>
          <p:spPr>
            <a:xfrm>
              <a:off x="2377586" y="2204993"/>
              <a:ext cx="5495695" cy="523362"/>
            </a:xfrm>
            <a:prstGeom prst="bentConnector2">
              <a:avLst/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71" idx="3"/>
              <a:endCxn id="53" idx="1"/>
            </p:cNvCxnSpPr>
            <p:nvPr/>
          </p:nvCxnSpPr>
          <p:spPr>
            <a:xfrm>
              <a:off x="2377586" y="2204993"/>
              <a:ext cx="7637791" cy="246357"/>
            </a:xfrm>
            <a:prstGeom prst="bentConnector2">
              <a:avLst/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ounded Rectangle 101"/>
          <p:cNvSpPr/>
          <p:nvPr/>
        </p:nvSpPr>
        <p:spPr>
          <a:xfrm>
            <a:off x="-122600" y="2376210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Synchronous</a:t>
            </a:r>
            <a:endParaRPr lang="en-US" sz="2400" i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63400" y="1737792"/>
            <a:ext cx="2180001" cy="2007375"/>
            <a:chOff x="2177445" y="2755104"/>
            <a:chExt cx="2180001" cy="2007375"/>
          </a:xfrm>
        </p:grpSpPr>
        <p:cxnSp>
          <p:nvCxnSpPr>
            <p:cNvPr id="104" name="Elbow Connector 103"/>
            <p:cNvCxnSpPr>
              <a:stCxn id="102" idx="3"/>
              <a:endCxn id="67" idx="1"/>
            </p:cNvCxnSpPr>
            <p:nvPr/>
          </p:nvCxnSpPr>
          <p:spPr>
            <a:xfrm>
              <a:off x="2177445" y="3584022"/>
              <a:ext cx="2057800" cy="28120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2" idx="3"/>
              <a:endCxn id="65" idx="1"/>
            </p:cNvCxnSpPr>
            <p:nvPr/>
          </p:nvCxnSpPr>
          <p:spPr>
            <a:xfrm>
              <a:off x="2177445" y="3584022"/>
              <a:ext cx="1956675" cy="117845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102" idx="3"/>
              <a:endCxn id="54" idx="2"/>
            </p:cNvCxnSpPr>
            <p:nvPr/>
          </p:nvCxnSpPr>
          <p:spPr>
            <a:xfrm flipV="1">
              <a:off x="2177445" y="2755104"/>
              <a:ext cx="2180001" cy="82891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ounded Rectangle 107"/>
          <p:cNvSpPr/>
          <p:nvPr/>
        </p:nvSpPr>
        <p:spPr>
          <a:xfrm>
            <a:off x="-25554" y="570365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Non-blocking</a:t>
            </a:r>
            <a:endParaRPr lang="en-US" sz="2400" i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0" name="Elbow Connector 109"/>
          <p:cNvCxnSpPr>
            <a:stCxn id="120" idx="3"/>
            <a:endCxn id="58" idx="0"/>
          </p:cNvCxnSpPr>
          <p:nvPr/>
        </p:nvCxnSpPr>
        <p:spPr>
          <a:xfrm>
            <a:off x="3255398" y="4294215"/>
            <a:ext cx="5833602" cy="261386"/>
          </a:xfrm>
          <a:prstGeom prst="bentConnector2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-144392" y="5132283"/>
            <a:ext cx="2921785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HandleException</a:t>
            </a:r>
            <a:endParaRPr lang="en-US" sz="2400" i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-136092" y="4027515"/>
            <a:ext cx="339149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Manually Completed</a:t>
            </a:r>
            <a:endParaRPr lang="en-US" sz="2400" i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21" name="Elbow Connector 120"/>
          <p:cNvCxnSpPr>
            <a:stCxn id="120" idx="3"/>
            <a:endCxn id="55" idx="0"/>
          </p:cNvCxnSpPr>
          <p:nvPr/>
        </p:nvCxnSpPr>
        <p:spPr>
          <a:xfrm>
            <a:off x="3255398" y="4294215"/>
            <a:ext cx="2916801" cy="582955"/>
          </a:xfrm>
          <a:prstGeom prst="bentConnector2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8685" r="16076" b="5798"/>
          <a:stretch>
            <a:fillRect/>
          </a:stretch>
        </p:blipFill>
        <p:spPr>
          <a:xfrm>
            <a:off x="7246147" y="20068"/>
            <a:ext cx="408467" cy="6677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8" name="Elbow Connector 127"/>
          <p:cNvCxnSpPr>
            <a:stCxn id="55" idx="2"/>
            <a:endCxn id="108" idx="2"/>
          </p:cNvCxnSpPr>
          <p:nvPr/>
        </p:nvCxnSpPr>
        <p:spPr>
          <a:xfrm rot="5400000">
            <a:off x="3300095" y="3364230"/>
            <a:ext cx="690245" cy="5055235"/>
          </a:xfrm>
          <a:prstGeom prst="bentConnector3">
            <a:avLst>
              <a:gd name="adj1" fmla="val 134499"/>
            </a:avLst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58" idx="2"/>
            <a:endCxn id="108" idx="3"/>
          </p:cNvCxnSpPr>
          <p:nvPr/>
        </p:nvCxnSpPr>
        <p:spPr>
          <a:xfrm rot="5400000">
            <a:off x="5302250" y="2183130"/>
            <a:ext cx="745490" cy="6828790"/>
          </a:xfrm>
          <a:prstGeom prst="bentConnector2">
            <a:avLst/>
          </a:prstGeom>
          <a:ln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3" grpId="0" animBg="1"/>
      <p:bldP spid="53" grpId="1" animBg="1"/>
      <p:bldP spid="54" grpId="0" animBg="1"/>
      <p:bldP spid="54" grpId="1" animBg="1"/>
      <p:bldP spid="71" grpId="0"/>
      <p:bldP spid="102" grpId="0"/>
      <p:bldP spid="108" grpId="0" bldLvl="0" animBg="1"/>
      <p:bldP spid="119" grpId="0"/>
      <p:bldP spid="1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001876" y="36787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Round Diagonal Corner Rectangle 39"/>
          <p:cNvSpPr/>
          <p:nvPr/>
        </p:nvSpPr>
        <p:spPr>
          <a:xfrm>
            <a:off x="6771988" y="4541344"/>
            <a:ext cx="908717" cy="609601"/>
          </a:xfrm>
          <a:prstGeom prst="round2DiagRect">
            <a:avLst/>
          </a:prstGeom>
          <a:blipFill>
            <a:blip r:embed="rId1"/>
            <a:stretch>
              <a:fillRect/>
            </a:stretch>
          </a:blipFill>
          <a:ln w="25400">
            <a:solidFill>
              <a:srgbClr val="02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43" y="3515632"/>
            <a:ext cx="695613" cy="695613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6063068" y="744808"/>
            <a:ext cx="2286000" cy="426406"/>
          </a:xfrm>
          <a:prstGeom prst="round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Thread1</a:t>
            </a:r>
            <a:endParaRPr lang="en-US" sz="2400" b="1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296400" y="744808"/>
            <a:ext cx="2286000" cy="419525"/>
          </a:xfrm>
          <a:prstGeom prst="round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Thread2</a:t>
            </a:r>
            <a:endParaRPr lang="en-US" sz="2400" b="1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87451" y="1364198"/>
            <a:ext cx="990600" cy="838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714756" y="1394892"/>
            <a:ext cx="990600" cy="8382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14" y="5582605"/>
            <a:ext cx="418264" cy="669223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8543555" y="1371079"/>
            <a:ext cx="0" cy="488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5512726"/>
            <a:ext cx="418264" cy="66922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t="-6079" r="15402"/>
          <a:stretch>
            <a:fillRect/>
          </a:stretch>
        </p:blipFill>
        <p:spPr>
          <a:xfrm>
            <a:off x="10408728" y="3521953"/>
            <a:ext cx="613355" cy="64756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30" y="3473560"/>
            <a:ext cx="695613" cy="69561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6" t="1" b="34414"/>
          <a:stretch>
            <a:fillRect/>
          </a:stretch>
        </p:blipFill>
        <p:spPr>
          <a:xfrm>
            <a:off x="7003002" y="3565931"/>
            <a:ext cx="787709" cy="49874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55" y="2530599"/>
            <a:ext cx="1049385" cy="78703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14" y="2542717"/>
            <a:ext cx="1039161" cy="779371"/>
          </a:xfrm>
          <a:prstGeom prst="rect">
            <a:avLst/>
          </a:prstGeom>
        </p:spPr>
      </p:pic>
      <p:sp>
        <p:nvSpPr>
          <p:cNvPr id="83" name="Round Diagonal Corner Rectangle 82"/>
          <p:cNvSpPr/>
          <p:nvPr/>
        </p:nvSpPr>
        <p:spPr>
          <a:xfrm>
            <a:off x="10052824" y="4602057"/>
            <a:ext cx="908717" cy="609601"/>
          </a:xfrm>
          <a:prstGeom prst="round2DiagRect">
            <a:avLst/>
          </a:prstGeom>
          <a:blipFill>
            <a:blip r:embed="rId1"/>
            <a:stretch>
              <a:fillRect/>
            </a:stretch>
          </a:blipFill>
          <a:ln w="25400">
            <a:solidFill>
              <a:srgbClr val="02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1"/>
          <p:cNvSpPr txBox="1"/>
          <p:nvPr/>
        </p:nvSpPr>
        <p:spPr>
          <a:xfrm>
            <a:off x="203760" y="497370"/>
            <a:ext cx="5854545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DISADVANTAGE OF FUTURE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39715" y="3103876"/>
            <a:ext cx="472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chain</a:t>
            </a:r>
            <a:r>
              <a:rPr lang="en-US" b="1" i="1" dirty="0" smtClean="0"/>
              <a:t>(</a:t>
            </a:r>
            <a:r>
              <a:rPr lang="en-US" b="1" i="1" strike="sngStrike" dirty="0" smtClean="0"/>
              <a:t>Synchronous)</a:t>
            </a:r>
            <a:endParaRPr lang="en-US" b="1" i="1" strike="sngStrike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639714" y="3524447"/>
            <a:ext cx="619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combine (Asynchronous)</a:t>
            </a:r>
            <a:endParaRPr lang="en-US" b="1" i="1" strike="sngStrike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624737" y="2685370"/>
            <a:ext cx="48971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639977" y="2272620"/>
            <a:ext cx="304673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1. Non-</a:t>
            </a:r>
            <a:r>
              <a:rPr lang="en-US" b="1" i="1" strike="sngStrike" dirty="0" smtClean="0"/>
              <a:t>blocking</a:t>
            </a:r>
            <a:endParaRPr lang="en-US" b="1" i="1" strike="sng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4457" y="3955810"/>
            <a:ext cx="55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5. </a:t>
            </a:r>
            <a:r>
              <a:rPr lang="en-US" b="1" i="1" strike="sngStrike" dirty="0" smtClean="0"/>
              <a:t>Exception Handling</a:t>
            </a:r>
            <a:endParaRPr lang="en-US" b="1" i="1" u="none" strike="sng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ntent Placeholder 1"/>
          <p:cNvSpPr txBox="1"/>
          <p:nvPr/>
        </p:nvSpPr>
        <p:spPr>
          <a:xfrm>
            <a:off x="-152401" y="2646062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76" name="Rectangle 75"/>
          <p:cNvSpPr/>
          <p:nvPr/>
        </p:nvSpPr>
        <p:spPr>
          <a:xfrm>
            <a:off x="1287145" y="3299460"/>
            <a:ext cx="4383405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Since JAVA8 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0" name="Curved Down Arrow 19"/>
          <p:cNvSpPr/>
          <p:nvPr/>
        </p:nvSpPr>
        <p:spPr>
          <a:xfrm rot="19425278" flipH="1">
            <a:off x="8547327" y="1309350"/>
            <a:ext cx="2357655" cy="628456"/>
          </a:xfrm>
          <a:prstGeom prst="curvedDownArrow">
            <a:avLst>
              <a:gd name="adj1" fmla="val 25000"/>
              <a:gd name="adj2" fmla="val 50000"/>
              <a:gd name="adj3" fmla="val 2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10972800" y="2646062"/>
            <a:ext cx="908717" cy="609601"/>
          </a:xfrm>
          <a:prstGeom prst="round2DiagRect">
            <a:avLst/>
          </a:prstGeom>
          <a:blipFill>
            <a:blip r:embed="rId1"/>
            <a:stretch>
              <a:fillRect/>
            </a:stretch>
          </a:blipFill>
          <a:ln w="25400">
            <a:solidFill>
              <a:srgbClr val="02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13986" y="2270118"/>
            <a:ext cx="990600" cy="8382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652" y="5752396"/>
            <a:ext cx="418264" cy="66922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9842785" y="2246305"/>
            <a:ext cx="0" cy="28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842784" y="2950863"/>
            <a:ext cx="1130017" cy="28015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353223" y="4911406"/>
            <a:ext cx="1489561" cy="8409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6" t="1" b="34414"/>
          <a:stretch>
            <a:fillRect/>
          </a:stretch>
        </p:blipFill>
        <p:spPr>
          <a:xfrm>
            <a:off x="8302232" y="4441157"/>
            <a:ext cx="787709" cy="4987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85" y="3405825"/>
            <a:ext cx="1049385" cy="78703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8685" r="16076" b="5798"/>
          <a:stretch>
            <a:fillRect/>
          </a:stretch>
        </p:blipFill>
        <p:spPr>
          <a:xfrm>
            <a:off x="10916732" y="895294"/>
            <a:ext cx="408467" cy="6677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4" name="Rounded Rectangle 53"/>
          <p:cNvSpPr/>
          <p:nvPr/>
        </p:nvSpPr>
        <p:spPr>
          <a:xfrm>
            <a:off x="10282764" y="296293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041942" y="1721816"/>
            <a:ext cx="3047999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442524" y="3171419"/>
            <a:ext cx="2619928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645" y="4356016"/>
            <a:ext cx="695613" cy="695613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5108694" y="4673202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35408" y="5951215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5223</Words>
  <Application>WPS Presentation</Application>
  <PresentationFormat>Widescreen</PresentationFormat>
  <Paragraphs>359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Abadi MT Condensed Light</vt:lpstr>
      <vt:lpstr>Liberation Mono</vt:lpstr>
      <vt:lpstr>Adobe Arabic</vt:lpstr>
      <vt:lpstr>Menlo</vt:lpstr>
      <vt:lpstr>raleway</vt:lpstr>
      <vt:lpstr>Courier</vt:lpstr>
      <vt:lpstr>Microsoft YaHei</vt:lpstr>
      <vt:lpstr>Arial Unicode MS</vt:lpstr>
      <vt:lpstr>Calibri</vt:lpstr>
      <vt:lpstr>Courier New</vt:lpstr>
      <vt:lpstr>AAVN Master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dqlinh</cp:lastModifiedBy>
  <cp:revision>573</cp:revision>
  <dcterms:created xsi:type="dcterms:W3CDTF">2017-11-06T06:55:00Z</dcterms:created>
  <dcterms:modified xsi:type="dcterms:W3CDTF">2019-11-18T02:29:40Z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