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99" r:id="rId3"/>
    <p:sldId id="393" r:id="rId5"/>
    <p:sldId id="360" r:id="rId6"/>
    <p:sldId id="359" r:id="rId7"/>
    <p:sldId id="361" r:id="rId8"/>
    <p:sldId id="385" r:id="rId9"/>
    <p:sldId id="362" r:id="rId10"/>
    <p:sldId id="373" r:id="rId11"/>
    <p:sldId id="378" r:id="rId12"/>
    <p:sldId id="377" r:id="rId13"/>
    <p:sldId id="380" r:id="rId14"/>
    <p:sldId id="381" r:id="rId15"/>
    <p:sldId id="382" r:id="rId16"/>
    <p:sldId id="383" r:id="rId17"/>
    <p:sldId id="384" r:id="rId18"/>
    <p:sldId id="365" r:id="rId19"/>
    <p:sldId id="388" r:id="rId20"/>
    <p:sldId id="367" r:id="rId21"/>
    <p:sldId id="391" r:id="rId22"/>
    <p:sldId id="390" r:id="rId23"/>
    <p:sldId id="392" r:id="rId24"/>
    <p:sldId id="369" r:id="rId25"/>
    <p:sldId id="3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8000"/>
    <a:srgbClr val="02A9F7"/>
    <a:srgbClr val="CA7800"/>
    <a:srgbClr val="B16B0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6" autoAdjust="0"/>
    <p:restoredTop sz="90089" autoAdjust="0"/>
  </p:normalViewPr>
  <p:slideViewPr>
    <p:cSldViewPr>
      <p:cViewPr varScale="1">
        <p:scale>
          <a:sx n="79" d="100"/>
          <a:sy n="79" d="100"/>
        </p:scale>
        <p:origin x="208" y="848"/>
      </p:cViewPr>
      <p:guideLst>
        <p:guide orient="horz" pos="432"/>
        <p:guide pos="528"/>
        <p:guide pos="7152"/>
        <p:guide orient="horz" pos="388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Advantage;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Creation, Thread Management, Task submission and execution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shutdown() 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shutdownNow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/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sp>
        <p:nvSpPr>
          <p:cNvPr id="5" name="Content Placeholder 1"/>
          <p:cNvSpPr txBox="1"/>
          <p:nvPr/>
        </p:nvSpPr>
        <p:spPr>
          <a:xfrm>
            <a:off x="-152401" y="2646062"/>
            <a:ext cx="7239000" cy="6533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i="1" dirty="0" smtClean="0"/>
              <a:t>COMPLETABLE FUTURE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2503236" y="3299421"/>
            <a:ext cx="6107364" cy="58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JAVA8+				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38631" y="2160886"/>
            <a:ext cx="3266039" cy="22860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1398886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81117" y="1892134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24339" y="1892134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1828801" y="1665586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38" idx="3"/>
            <a:endCxn id="63" idx="0"/>
          </p:cNvCxnSpPr>
          <p:nvPr/>
        </p:nvCxnSpPr>
        <p:spPr>
          <a:xfrm>
            <a:off x="1828801" y="1665586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632756" y="2691488"/>
            <a:ext cx="4106937" cy="163697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8200" y="290745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200" y="320248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200" y="3505573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20%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8200" y="3776937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23000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92874" y="2160886"/>
            <a:ext cx="3266039" cy="22860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286999" y="2691488"/>
            <a:ext cx="4524001" cy="163697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96400" y="2846686"/>
            <a:ext cx="16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Ebay|20$|Silver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96400" y="312674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25|Discount: Silver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96400" y="3427259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10%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96400" y="3764827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905000" y="1221777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DISADVANTAGE OF FUTURE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4686224" y="3709631"/>
            <a:ext cx="5219776" cy="238636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81117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1828801" y="647700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38" idx="3"/>
            <a:endCxn id="63" idx="0"/>
          </p:cNvCxnSpPr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23000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Ebay|20$|Silver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25|Discount: 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10%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86224" y="4684506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 1 </a:t>
            </a:r>
            <a:endParaRPr lang="en-US" b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07756" y="4677939"/>
            <a:ext cx="2317431" cy="41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50283" y="4032856"/>
            <a:ext cx="1175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b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09828" y="5404991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 2 </a:t>
            </a:r>
            <a:endParaRPr lang="en-US" b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07756" y="5437986"/>
            <a:ext cx="1113407" cy="4294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6" name="Elbow Connector 5"/>
          <p:cNvCxnSpPr>
            <a:stCxn id="32" idx="3"/>
            <a:endCxn id="31" idx="1"/>
          </p:cNvCxnSpPr>
          <p:nvPr/>
        </p:nvCxnSpPr>
        <p:spPr>
          <a:xfrm>
            <a:off x="6125721" y="4261456"/>
            <a:ext cx="582035" cy="6215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57900" y="4328564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Submit()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48" name="Elbow Connector 47"/>
          <p:cNvCxnSpPr>
            <a:stCxn id="32" idx="3"/>
            <a:endCxn id="31" idx="0"/>
          </p:cNvCxnSpPr>
          <p:nvPr/>
        </p:nvCxnSpPr>
        <p:spPr>
          <a:xfrm>
            <a:off x="6125721" y="4261456"/>
            <a:ext cx="1740751" cy="416483"/>
          </a:xfrm>
          <a:prstGeom prst="bentConnector2">
            <a:avLst/>
          </a:prstGeom>
          <a:ln w="158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89786" y="4275053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Get()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2" name="Left Brace 21"/>
          <p:cNvSpPr/>
          <p:nvPr/>
        </p:nvSpPr>
        <p:spPr>
          <a:xfrm rot="5400000">
            <a:off x="8171832" y="3867568"/>
            <a:ext cx="521735" cy="1099012"/>
          </a:xfrm>
          <a:prstGeom prst="lef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21163" y="3822299"/>
            <a:ext cx="16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Blocking time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652872" y="19023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467600" y="2028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98873" y="3850363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86224" y="4408182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</a:t>
            </a:r>
            <a:endParaRPr lang="en-US" dirty="0" smtClean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 1 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07756" y="4401615"/>
            <a:ext cx="2317431" cy="41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50283" y="3756532"/>
            <a:ext cx="1175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09828" y="5128667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</a:t>
            </a:r>
            <a:endParaRPr lang="en-US" dirty="0" smtClean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 2 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07756" y="5161662"/>
            <a:ext cx="1113407" cy="4294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3" name="Elbow Connector 32"/>
          <p:cNvCxnSpPr>
            <a:stCxn id="30" idx="3"/>
            <a:endCxn id="29" idx="1"/>
          </p:cNvCxnSpPr>
          <p:nvPr/>
        </p:nvCxnSpPr>
        <p:spPr>
          <a:xfrm>
            <a:off x="6125721" y="3985132"/>
            <a:ext cx="582035" cy="6215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97665" y="3708617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Submit()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" name="Snip Diagonal Corner Rectangle 1"/>
          <p:cNvSpPr/>
          <p:nvPr/>
        </p:nvSpPr>
        <p:spPr>
          <a:xfrm>
            <a:off x="10082551" y="3697752"/>
            <a:ext cx="1399917" cy="645083"/>
          </a:xfrm>
          <a:prstGeom prst="snip2Diag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cxnSp>
        <p:nvCxnSpPr>
          <p:cNvPr id="43" name="Elbow Connector 42"/>
          <p:cNvCxnSpPr>
            <a:stCxn id="29" idx="3"/>
            <a:endCxn id="2" idx="1"/>
          </p:cNvCxnSpPr>
          <p:nvPr/>
        </p:nvCxnSpPr>
        <p:spPr>
          <a:xfrm flipV="1">
            <a:off x="9025187" y="4342835"/>
            <a:ext cx="1757323" cy="263850"/>
          </a:xfrm>
          <a:prstGeom prst="bentConnector2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2" idx="3"/>
            <a:endCxn id="2" idx="1"/>
          </p:cNvCxnSpPr>
          <p:nvPr/>
        </p:nvCxnSpPr>
        <p:spPr>
          <a:xfrm flipV="1">
            <a:off x="7821163" y="4342835"/>
            <a:ext cx="2961347" cy="1033534"/>
          </a:xfrm>
          <a:prstGeom prst="bentConnector2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9095876" y="4401615"/>
            <a:ext cx="1517978" cy="1156070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solidFill>
                <a:schemeClr val="accent4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 rot="2310782">
            <a:off x="11253867" y="4102603"/>
            <a:ext cx="457200" cy="598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1117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71" name="Curved Connector 70"/>
          <p:cNvCxnSpPr>
            <a:endCxn id="67" idx="0"/>
          </p:cNvCxnSpPr>
          <p:nvPr/>
        </p:nvCxnSpPr>
        <p:spPr>
          <a:xfrm>
            <a:off x="1828801" y="647700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23000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Ebay|20$|Silver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25|Discount: 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10%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950282" y="3581401"/>
            <a:ext cx="6897249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2652872" y="19023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467600" y="2028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83615" y="4263629"/>
            <a:ext cx="269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  <a:endParaRPr lang="en-US" b="1" i="1" strike="sngStrike" dirty="0" smtClean="0"/>
          </a:p>
        </p:txBody>
      </p:sp>
      <p:sp>
        <p:nvSpPr>
          <p:cNvPr id="100" name="Rectangle 99"/>
          <p:cNvSpPr/>
          <p:nvPr/>
        </p:nvSpPr>
        <p:spPr>
          <a:xfrm>
            <a:off x="698873" y="3850363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2652872" y="19023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8873" y="4681896"/>
            <a:ext cx="4725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3</a:t>
            </a:r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chain</a:t>
            </a:r>
            <a:r>
              <a:rPr lang="en-US" b="1" i="1" dirty="0" smtClean="0"/>
              <a:t>(</a:t>
            </a:r>
            <a:r>
              <a:rPr lang="en-US" b="1" i="1" strike="sngStrike" dirty="0" smtClean="0"/>
              <a:t>Synchronous)</a:t>
            </a:r>
            <a:endParaRPr lang="en-US" b="1" i="1" strike="sngStrike" dirty="0" smtClean="0"/>
          </a:p>
        </p:txBody>
      </p:sp>
      <p:sp>
        <p:nvSpPr>
          <p:cNvPr id="66" name="Rounded Rectangle 65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1117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71" name="Curved Connector 70"/>
          <p:cNvCxnSpPr>
            <a:endCxn id="67" idx="0"/>
          </p:cNvCxnSpPr>
          <p:nvPr/>
        </p:nvCxnSpPr>
        <p:spPr>
          <a:xfrm>
            <a:off x="1828801" y="647700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23000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Ebay|20$|Silver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25|Discount: 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10%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196512" y="463296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196512" y="587756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41" name="Straight Arrow Connector 40"/>
          <p:cNvCxnSpPr>
            <a:stCxn id="40" idx="2"/>
            <a:endCxn id="44" idx="0"/>
          </p:cNvCxnSpPr>
          <p:nvPr/>
        </p:nvCxnSpPr>
        <p:spPr>
          <a:xfrm>
            <a:off x="7339512" y="5166361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9015913" y="463296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44" name="Curved Connector 43"/>
          <p:cNvCxnSpPr>
            <a:stCxn id="40" idx="0"/>
          </p:cNvCxnSpPr>
          <p:nvPr/>
        </p:nvCxnSpPr>
        <p:spPr>
          <a:xfrm rot="5400000" flipH="1" flipV="1">
            <a:off x="8749212" y="3223261"/>
            <a:ext cx="12700" cy="281940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486057" y="3782714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 1 </a:t>
            </a:r>
            <a:endParaRPr lang="en-US" b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277800" y="3782714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 2</a:t>
            </a:r>
            <a:endParaRPr lang="en-US" b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54071" y="4060467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Asynchronous</a:t>
            </a:r>
            <a:endParaRPr lang="en-US" b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48652" y="5330808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Synchronous</a:t>
            </a:r>
            <a:endParaRPr lang="en-US" b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8872" y="5102467"/>
            <a:ext cx="619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4.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combine </a:t>
            </a:r>
            <a:r>
              <a:rPr lang="en-US" b="1" i="1" strike="sngStrike" dirty="0" smtClean="0"/>
              <a:t>(Asynchronous)</a:t>
            </a:r>
            <a:endParaRPr lang="en-US" b="1" i="1" strike="sngStrike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683615" y="4263629"/>
            <a:ext cx="269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  <a:endParaRPr lang="en-US" b="1" i="1" strike="sngStrike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698873" y="3850363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467600" y="2028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791199" y="3617850"/>
            <a:ext cx="6019801" cy="301154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2209800" y="20389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Thread1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382893" y="193227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Thread2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1117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71" name="Curved Connector 70"/>
          <p:cNvCxnSpPr>
            <a:endCxn id="67" idx="0"/>
          </p:cNvCxnSpPr>
          <p:nvPr/>
        </p:nvCxnSpPr>
        <p:spPr>
          <a:xfrm>
            <a:off x="1828801" y="647700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23000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Ebay|20$|Silver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25|Discount: 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10%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98873" y="4681896"/>
            <a:ext cx="4725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3</a:t>
            </a:r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chain</a:t>
            </a:r>
            <a:r>
              <a:rPr lang="en-US" b="1" i="1" dirty="0" smtClean="0"/>
              <a:t>(</a:t>
            </a:r>
            <a:r>
              <a:rPr lang="en-US" b="1" i="1" strike="sngStrike" dirty="0" smtClean="0"/>
              <a:t>Synchronous)</a:t>
            </a:r>
            <a:endParaRPr lang="en-US" b="1" i="1" strike="sngStrike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698872" y="5102467"/>
            <a:ext cx="619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4.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combine </a:t>
            </a:r>
            <a:r>
              <a:rPr lang="en-US" b="1" i="1" strike="sngStrike" dirty="0" smtClean="0"/>
              <a:t>(Asynchronous)</a:t>
            </a:r>
            <a:endParaRPr lang="en-US" b="1" i="1" strike="sngStrike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683615" y="4263629"/>
            <a:ext cx="269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  <a:endParaRPr lang="en-US" b="1" i="1" strike="sngStrike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698873" y="3850363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3615" y="5533830"/>
            <a:ext cx="55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5. </a:t>
            </a:r>
            <a:r>
              <a:rPr lang="en-US" b="1" i="1" strike="sngStrike" dirty="0" smtClean="0"/>
              <a:t>Exception Handling</a:t>
            </a:r>
            <a:endParaRPr lang="en-US" b="1" i="1" u="none" strike="sng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469643" y="3843757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469643" y="563646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469643" y="4685706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9506031" y="5450030"/>
            <a:ext cx="532878" cy="548001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60" idx="2"/>
            <a:endCxn id="63" idx="0"/>
          </p:cNvCxnSpPr>
          <p:nvPr/>
        </p:nvCxnSpPr>
        <p:spPr>
          <a:xfrm>
            <a:off x="8612643" y="4377157"/>
            <a:ext cx="0" cy="30854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3" idx="2"/>
            <a:endCxn id="62" idx="0"/>
          </p:cNvCxnSpPr>
          <p:nvPr/>
        </p:nvCxnSpPr>
        <p:spPr>
          <a:xfrm>
            <a:off x="8612643" y="5219106"/>
            <a:ext cx="0" cy="41735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92352" y="6137954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0%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739693" y="3581400"/>
            <a:ext cx="4226418" cy="2925885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6934200" y="164316"/>
            <a:ext cx="5181600" cy="5931684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0865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86599" y="40106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86599" y="27660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9" name="Straight Arrow Connector 38"/>
          <p:cNvCxnSpPr>
            <a:stCxn id="36" idx="2"/>
            <a:endCxn id="40" idx="0"/>
          </p:cNvCxnSpPr>
          <p:nvPr/>
        </p:nvCxnSpPr>
        <p:spPr>
          <a:xfrm>
            <a:off x="8229599" y="2054821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0" idx="2"/>
            <a:endCxn id="39" idx="0"/>
          </p:cNvCxnSpPr>
          <p:nvPr/>
        </p:nvCxnSpPr>
        <p:spPr>
          <a:xfrm>
            <a:off x="8229599" y="3299421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8229599" y="4544021"/>
            <a:ext cx="1245456" cy="8426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44" name="Curved Connector 43"/>
          <p:cNvCxnSpPr>
            <a:endCxn id="36" idx="0"/>
          </p:cNvCxnSpPr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9829800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332055" y="5386683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calculate()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9475055" y="2054821"/>
            <a:ext cx="1573945" cy="33318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36" idx="0"/>
          </p:cNvCxnSpPr>
          <p:nvPr/>
        </p:nvCxnSpPr>
        <p:spPr>
          <a:xfrm rot="5400000" flipH="1" flipV="1">
            <a:off x="9639299" y="111721"/>
            <a:ext cx="12700" cy="281940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963476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5" name="Content Placeholder 1"/>
          <p:cNvSpPr txBox="1"/>
          <p:nvPr/>
        </p:nvSpPr>
        <p:spPr>
          <a:xfrm>
            <a:off x="-152401" y="2646062"/>
            <a:ext cx="7239000" cy="6533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i="1" dirty="0" smtClean="0"/>
              <a:t>COMPLETABLE FUTURE</a:t>
            </a:r>
            <a:endParaRPr lang="en-US" sz="4000" i="1" dirty="0"/>
          </a:p>
        </p:txBody>
      </p:sp>
      <p:sp>
        <p:nvSpPr>
          <p:cNvPr id="76" name="Rectangle 75"/>
          <p:cNvSpPr/>
          <p:nvPr/>
        </p:nvSpPr>
        <p:spPr>
          <a:xfrm>
            <a:off x="2503236" y="3299421"/>
            <a:ext cx="4994262" cy="58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JAVA8				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82992" y="2547193"/>
            <a:ext cx="8889606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Executor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Executors.</a:t>
            </a:r>
            <a:r>
              <a:rPr lang="en-US" sz="1400" i="1" dirty="0" err="1">
                <a:latin typeface="Menlo" charset="0"/>
              </a:rPr>
              <a:t>newFixedThreadPool</a:t>
            </a:r>
            <a:r>
              <a:rPr lang="en-US" sz="1400" dirty="0">
                <a:latin typeface="Menlo" charset="0"/>
              </a:rPr>
              <a:t>(100);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	Shop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amazon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”Amazon"</a:t>
            </a:r>
            <a:r>
              <a:rPr lang="en-US" sz="1400" dirty="0" smtClean="0">
                <a:latin typeface="Menlo" charset="0"/>
              </a:rPr>
              <a:t>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amazon</a:t>
            </a:r>
            <a:r>
              <a:rPr lang="en-US" sz="1400" dirty="0" err="1" smtClean="0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iphone11”)</a:t>
            </a:r>
            <a:r>
              <a:rPr lang="en-US" sz="1400" dirty="0" smtClean="0">
                <a:latin typeface="Menlo" charset="0"/>
              </a:rPr>
              <a:t>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482993" y="530821"/>
            <a:ext cx="3118758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SUPPLYASYNC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865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599" y="4629656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0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0000"/>
                  </a:schemeClr>
                </a:solidFill>
              </a:rPr>
              <a:t>supplyAsync</a:t>
            </a:r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(Supplier&lt;U&gt; supplier</a:t>
            </a:r>
            <a:r>
              <a:rPr lang="en-US" i="1" dirty="0" smtClean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is-IS" i="1" dirty="0">
                <a:solidFill>
                  <a:schemeClr val="tx1">
                    <a:alpha val="50000"/>
                  </a:schemeClr>
                </a:solidFill>
              </a:rPr>
              <a:t>&lt;U&gt; CompletableFuture&lt;U&gt; supplyAsync(Supplier&lt;U&gt; supplier</a:t>
            </a:r>
            <a:r>
              <a:rPr lang="is-IS" i="1" dirty="0" smtClean="0">
                <a:solidFill>
                  <a:schemeClr val="tx1">
                    <a:alpha val="50000"/>
                  </a:schemeClr>
                </a:solidFill>
              </a:rPr>
              <a:t>, Executor </a:t>
            </a:r>
            <a:r>
              <a:rPr lang="is-IS" i="1" dirty="0">
                <a:solidFill>
                  <a:schemeClr val="tx1">
                    <a:alpha val="50000"/>
                  </a:schemeClr>
                </a:solidFill>
              </a:rPr>
              <a:t>executor</a:t>
            </a:r>
            <a:r>
              <a:rPr lang="is-IS" i="1" dirty="0" smtClean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42371" y="3200400"/>
            <a:ext cx="7101627" cy="253811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44130" y="197943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80974" y="0"/>
            <a:ext cx="6897249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0768" y="2577811"/>
            <a:ext cx="10468232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Executor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Executors.</a:t>
            </a:r>
            <a:r>
              <a:rPr lang="en-US" sz="1400" i="1" dirty="0" err="1">
                <a:latin typeface="Menlo" charset="0"/>
              </a:rPr>
              <a:t>newFixedThreadPool</a:t>
            </a:r>
            <a:r>
              <a:rPr lang="en-US" sz="1400" dirty="0">
                <a:latin typeface="Menlo" charset="0"/>
              </a:rPr>
              <a:t>(100);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List&lt;Shop&gt; </a:t>
            </a:r>
            <a:r>
              <a:rPr lang="en-US" sz="1400" i="1" dirty="0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List.</a:t>
            </a:r>
            <a:r>
              <a:rPr lang="en-US" sz="1400" i="1" dirty="0" err="1">
                <a:latin typeface="Menlo" charset="0"/>
              </a:rPr>
              <a:t>of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"Amazon"</a:t>
            </a:r>
            <a:r>
              <a:rPr lang="en-US" sz="1400" dirty="0">
                <a:latin typeface="Menlo" charset="0"/>
              </a:rPr>
              <a:t>), </a:t>
            </a:r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enlo" charset="0"/>
              </a:rPr>
              <a:t>Ebay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enlo" charset="0"/>
              </a:rPr>
              <a:t>Shopee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().map(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	shop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482993" y="530821"/>
            <a:ext cx="3118758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SUPPLYASYNC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865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3476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776987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21" name="Curved Connector 20"/>
          <p:cNvCxnSpPr>
            <a:stCxn id="10" idx="3"/>
            <a:endCxn id="20" idx="0"/>
          </p:cNvCxnSpPr>
          <p:nvPr/>
        </p:nvCxnSpPr>
        <p:spPr>
          <a:xfrm>
            <a:off x="6676768" y="797521"/>
            <a:ext cx="4243219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8599" y="4629656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4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4000"/>
                  </a:schemeClr>
                </a:solidFill>
              </a:rPr>
              <a:t>supplyAsync</a:t>
            </a:r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(Supplier&lt;U&gt; supplier</a:t>
            </a:r>
            <a:r>
              <a:rPr lang="en-US" i="1" dirty="0" smtClean="0">
                <a:solidFill>
                  <a:schemeClr val="tx1">
                    <a:alpha val="54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54000"/>
                </a:schemeClr>
              </a:solidFill>
            </a:endParaRPr>
          </a:p>
          <a:p>
            <a:r>
              <a:rPr lang="is-IS" i="1" dirty="0">
                <a:solidFill>
                  <a:schemeClr val="tx1">
                    <a:alpha val="54000"/>
                  </a:schemeClr>
                </a:solidFill>
              </a:rPr>
              <a:t>&lt;U&gt; CompletableFuture&lt;U&gt; supplyAsync(Supplier&lt;U&gt; supplier</a:t>
            </a:r>
            <a:r>
              <a:rPr lang="is-IS" i="1" dirty="0" smtClean="0">
                <a:solidFill>
                  <a:schemeClr val="tx1">
                    <a:alpha val="54000"/>
                  </a:schemeClr>
                </a:solidFill>
              </a:rPr>
              <a:t>, Executor </a:t>
            </a:r>
            <a:r>
              <a:rPr lang="is-IS" i="1" dirty="0">
                <a:solidFill>
                  <a:schemeClr val="tx1">
                    <a:alpha val="54000"/>
                  </a:schemeClr>
                </a:solidFill>
              </a:rPr>
              <a:t>executor</a:t>
            </a:r>
            <a:r>
              <a:rPr lang="is-IS" i="1" dirty="0" smtClean="0">
                <a:solidFill>
                  <a:schemeClr val="tx1">
                    <a:alpha val="54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54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3279940"/>
            <a:ext cx="2286000" cy="301460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95" y="1227474"/>
            <a:ext cx="610605" cy="5775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901" y="1159471"/>
            <a:ext cx="610605" cy="577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44130" y="197943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00598" y="-13432"/>
            <a:ext cx="7391402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629400" y="64880"/>
            <a:ext cx="5562600" cy="336411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THENAPPLY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599" y="4629656"/>
            <a:ext cx="11963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 smtClean="0">
                <a:solidFill>
                  <a:schemeClr val="tx1">
                    <a:alpha val="49000"/>
                  </a:schemeClr>
                </a:solidFill>
              </a:rPr>
              <a:t>thenApply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(Function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49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 smtClean="0">
                <a:solidFill>
                  <a:schemeClr val="tx1">
                    <a:alpha val="49000"/>
                  </a:schemeClr>
                </a:solidFill>
              </a:rPr>
              <a:t>thenApplyAsync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(Function&lt;?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49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thenApplyAsync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Function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, Executor executor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49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44643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58411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8434812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84464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44643" y="241560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9987643" y="2054821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82200" y="212888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82200" y="2904796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339" y="1227474"/>
            <a:ext cx="533905" cy="50499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28600" y="2245321"/>
            <a:ext cx="8229600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&lt;Quote&gt;&gt;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	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smtClean="0">
                <a:latin typeface="Menlo" charset="0"/>
              </a:rPr>
              <a:t>					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 smtClean="0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)))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	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19400" y="3140680"/>
            <a:ext cx="3276600" cy="288320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640236" y="168056"/>
            <a:ext cx="5170764" cy="4010906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819" y="2307883"/>
            <a:ext cx="88367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Stream&lt;Object&gt;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 smtClean="0">
                <a:latin typeface="Menlo" charset="0"/>
              </a:rPr>
              <a:t>(</a:t>
            </a:r>
            <a:endParaRPr lang="en-US" sz="1400" dirty="0" smtClean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.thenCompose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			quote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latin typeface="Menlo" charset="0"/>
              </a:rPr>
              <a:t>		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 smtClean="0">
                <a:latin typeface="Menlo" charset="0"/>
              </a:rPr>
              <a:t>Discount.</a:t>
            </a:r>
            <a:r>
              <a:rPr lang="en-US" sz="1400" i="1" dirty="0" err="1" smtClean="0">
                <a:latin typeface="Menlo" charset="0"/>
              </a:rPr>
              <a:t>applyDiscount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 smtClean="0">
                <a:latin typeface="Menlo" charset="0"/>
              </a:rPr>
              <a:t>)));</a:t>
            </a:r>
            <a:br>
              <a:rPr lang="en-US" sz="1400" dirty="0">
                <a:latin typeface="Menlo" charset="0"/>
              </a:rPr>
            </a:b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THENCOMPOSE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39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577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87341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1439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43999" y="241560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10286999" y="2054821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695" y="1227474"/>
            <a:ext cx="533905" cy="50499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38198" y="3395328"/>
            <a:ext cx="7538358" cy="705928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143999" y="3333554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6484" y="3809630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20%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86484" y="3021546"/>
            <a:ext cx="5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Gold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858" y="3152115"/>
            <a:ext cx="352583" cy="333491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7" idx="2"/>
          </p:cNvCxnSpPr>
          <p:nvPr/>
        </p:nvCxnSpPr>
        <p:spPr>
          <a:xfrm flipH="1">
            <a:off x="10281556" y="2949008"/>
            <a:ext cx="5443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319341" y="1524000"/>
            <a:ext cx="3870239" cy="457200"/>
          </a:xfrm>
        </p:spPr>
        <p:txBody>
          <a:bodyPr/>
          <a:lstStyle/>
          <a:p>
            <a:pPr algn="ctr"/>
            <a:r>
              <a:rPr lang="en-US" smtClean="0"/>
              <a:t>Implement Runnable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211" y="2209800"/>
            <a:ext cx="47625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66" y="2209800"/>
            <a:ext cx="4305300" cy="92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1"/>
          <p:cNvSpPr txBox="1"/>
          <p:nvPr/>
        </p:nvSpPr>
        <p:spPr>
          <a:xfrm>
            <a:off x="7672516" y="1524000"/>
            <a:ext cx="3276600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Extend Thread</a:t>
            </a:r>
            <a:endParaRPr lang="en-US" dirty="0"/>
          </a:p>
        </p:txBody>
      </p:sp>
      <p:sp>
        <p:nvSpPr>
          <p:cNvPr id="7" name="Content Placeholder 1"/>
          <p:cNvSpPr txBox="1"/>
          <p:nvPr/>
        </p:nvSpPr>
        <p:spPr>
          <a:xfrm>
            <a:off x="838199" y="685801"/>
            <a:ext cx="90678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TRADITIONAL ASYNCHRONOUS BEST PRACTICE</a:t>
            </a:r>
            <a:endParaRPr lang="en-US" i="1" dirty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10" y="3247768"/>
            <a:ext cx="4152900" cy="78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836" y="3200400"/>
            <a:ext cx="3949700" cy="749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562600"/>
            <a:ext cx="5372100" cy="939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>
            <a:off x="3254460" y="4035168"/>
            <a:ext cx="3089190" cy="15274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5" idx="0"/>
          </p:cNvCxnSpPr>
          <p:nvPr/>
        </p:nvCxnSpPr>
        <p:spPr>
          <a:xfrm flipH="1">
            <a:off x="6343650" y="3949700"/>
            <a:ext cx="2902036" cy="16129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"/>
          <p:cNvSpPr txBox="1"/>
          <p:nvPr/>
        </p:nvSpPr>
        <p:spPr>
          <a:xfrm>
            <a:off x="4426036" y="4476236"/>
            <a:ext cx="3835228" cy="6926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Java 8 with </a:t>
            </a:r>
            <a:endParaRPr lang="en-US" sz="1600" i="1" dirty="0" smtClean="0">
              <a:solidFill>
                <a:schemeClr val="accent4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Lambda Expression</a:t>
            </a:r>
            <a:endParaRPr lang="en-US" sz="1600" i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4194135" y="154201"/>
            <a:ext cx="7693065" cy="5061443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THENCOMBINE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145607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90768" y="465475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067169" y="732175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477000" y="136213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77000" y="235026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7620000" y="1989475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96" y="1162128"/>
            <a:ext cx="533905" cy="50499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477000" y="326820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59" y="3086769"/>
            <a:ext cx="352583" cy="333491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7" idx="2"/>
          </p:cNvCxnSpPr>
          <p:nvPr/>
        </p:nvCxnSpPr>
        <p:spPr>
          <a:xfrm flipH="1">
            <a:off x="7614557" y="2883662"/>
            <a:ext cx="5443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186638" y="1436177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991601" y="116315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685" y="1094125"/>
            <a:ext cx="533905" cy="5049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5625" y="3706051"/>
            <a:ext cx="11250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Stream&lt;Object&gt;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 smtClean="0">
                <a:latin typeface="Menlo" charset="0"/>
              </a:rPr>
              <a:t>() </a:t>
            </a:r>
            <a:endParaRPr lang="en-US" sz="1400" dirty="0" smtClean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 smtClean="0">
                <a:latin typeface="Menlo" charset="0"/>
              </a:rPr>
              <a:t>(</a:t>
            </a:r>
            <a:endParaRPr lang="en-US" sz="1400" dirty="0" smtClean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	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.thenCompose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>
                <a:latin typeface="Menlo" charset="0"/>
              </a:rPr>
              <a:t>() -&gt; </a:t>
            </a:r>
            <a:r>
              <a:rPr lang="en-US" sz="1400" dirty="0" err="1">
                <a:latin typeface="Menlo" charset="0"/>
              </a:rPr>
              <a:t>Discount.</a:t>
            </a:r>
            <a:r>
              <a:rPr lang="en-US" sz="1400" i="1" dirty="0" err="1">
                <a:latin typeface="Menlo" charset="0"/>
              </a:rPr>
              <a:t>applyDiscount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)))</a:t>
            </a:r>
            <a:endParaRPr lang="en-US" sz="1400" dirty="0">
              <a:latin typeface="Menlo" charset="0"/>
            </a:endParaRP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.thenCombine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  </a:t>
            </a:r>
            <a:r>
              <a:rPr lang="en-US" sz="1400" dirty="0" err="1">
                <a:latin typeface="Menlo" charset="0"/>
              </a:rPr>
              <a:t>ExchangeService.</a:t>
            </a:r>
            <a:r>
              <a:rPr lang="en-US" sz="1400" i="1" dirty="0" err="1">
                <a:latin typeface="Menlo" charset="0"/>
              </a:rPr>
              <a:t>getRate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"USD"</a:t>
            </a:r>
            <a:r>
              <a:rPr lang="en-US" sz="1400" dirty="0">
                <a:latin typeface="Menl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"VND"</a:t>
            </a:r>
            <a:r>
              <a:rPr lang="en-US" sz="1400" dirty="0">
                <a:latin typeface="Menlo" charset="0"/>
              </a:rPr>
              <a:t>)), 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rate</a:t>
            </a:r>
            <a:r>
              <a:rPr lang="en-US" sz="1400" dirty="0">
                <a:latin typeface="Menlo" charset="0"/>
              </a:rPr>
              <a:t>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 err="1">
                <a:latin typeface="Menlo" charset="0"/>
              </a:rPr>
              <a:t>.getShopName</a:t>
            </a:r>
            <a:r>
              <a:rPr lang="en-US" sz="1400" dirty="0">
                <a:latin typeface="Menlo" charset="0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 "</a:t>
            </a:r>
            <a:r>
              <a:rPr lang="en-US" sz="1400" dirty="0">
                <a:latin typeface="Menlo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 err="1">
                <a:latin typeface="Menlo" charset="0"/>
              </a:rPr>
              <a:t>.getDiscount</a:t>
            </a:r>
            <a:r>
              <a:rPr lang="en-US" sz="1400" dirty="0">
                <a:latin typeface="Menlo" charset="0"/>
              </a:rPr>
              <a:t>() *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rate</a:t>
            </a:r>
            <a:r>
              <a:rPr lang="en-US" sz="1400" dirty="0" smtClean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043638" y="458705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calculate()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2" name="Straight Arrow Connector 31"/>
          <p:cNvCxnSpPr>
            <a:stCxn id="15" idx="2"/>
            <a:endCxn id="31" idx="0"/>
          </p:cNvCxnSpPr>
          <p:nvPr/>
        </p:nvCxnSpPr>
        <p:spPr>
          <a:xfrm>
            <a:off x="7620000" y="3801608"/>
            <a:ext cx="1566638" cy="7854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31" idx="0"/>
          </p:cNvCxnSpPr>
          <p:nvPr/>
        </p:nvCxnSpPr>
        <p:spPr>
          <a:xfrm flipH="1">
            <a:off x="9186638" y="1969577"/>
            <a:ext cx="1143000" cy="2617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29297" y="1142421"/>
            <a:ext cx="14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5489" y="2040995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87329" y="3813624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Quote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943" y="5446712"/>
            <a:ext cx="10169741" cy="705928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THENACCEPT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2756" y="1676400"/>
            <a:ext cx="9301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[]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futures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i="1" dirty="0" err="1">
                <a:latin typeface="Menlo" charset="0"/>
              </a:rPr>
              <a:t>findPrice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”iphone11"</a:t>
            </a:r>
            <a:r>
              <a:rPr lang="en-US" sz="1400" dirty="0" smtClean="0">
                <a:latin typeface="Menlo" charset="0"/>
              </a:rPr>
              <a:t>)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</a:t>
            </a:r>
            <a:r>
              <a:rPr lang="en-US" sz="1400" dirty="0" err="1">
                <a:latin typeface="Menlo" charset="0"/>
              </a:rPr>
              <a:t>.thenAccept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   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400" dirty="0" err="1">
                <a:latin typeface="Menlo" charset="0"/>
              </a:rPr>
              <a:t>.println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</a:t>
            </a:r>
            <a:r>
              <a:rPr lang="en-US" sz="1400" dirty="0">
                <a:latin typeface="Menlo" charset="0"/>
              </a:rPr>
              <a:t>)))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.</a:t>
            </a:r>
            <a:r>
              <a:rPr lang="en-US" sz="1400" dirty="0" err="1">
                <a:latin typeface="Menlo" charset="0"/>
              </a:rPr>
              <a:t>toArray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size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size</a:t>
            </a:r>
            <a:r>
              <a:rPr lang="en-US" sz="1400" dirty="0">
                <a:latin typeface="Menlo" charset="0"/>
              </a:rPr>
              <a:t>]);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2756" y="4923714"/>
            <a:ext cx="48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charset="0"/>
              </a:rPr>
              <a:t>CompletableFuture.allOf</a:t>
            </a:r>
            <a:r>
              <a:rPr lang="en-US" sz="1400" dirty="0">
                <a:latin typeface="Courier" charset="0"/>
              </a:rPr>
              <a:t>(futures</a:t>
            </a:r>
            <a:r>
              <a:rPr lang="en-US" dirty="0">
                <a:latin typeface="Courier" charset="0"/>
              </a:rPr>
              <a:t>).join(); </a:t>
            </a:r>
            <a:endParaRPr lang="en-US" dirty="0"/>
          </a:p>
        </p:txBody>
      </p:sp>
      <p:sp>
        <p:nvSpPr>
          <p:cNvPr id="34" name="Content Placeholder 1"/>
          <p:cNvSpPr txBox="1"/>
          <p:nvPr/>
        </p:nvSpPr>
        <p:spPr>
          <a:xfrm>
            <a:off x="832756" y="4371442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ALLOF/ANYOF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128657" y="2766975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28657" y="3584052"/>
            <a:ext cx="32766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614057" y="27895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24943" y="346867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795657" y="2643865"/>
            <a:ext cx="0" cy="186529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</p:cNvCxnSpPr>
          <p:nvPr/>
        </p:nvCxnSpPr>
        <p:spPr>
          <a:xfrm>
            <a:off x="7805058" y="3033675"/>
            <a:ext cx="312964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405257" y="2643864"/>
            <a:ext cx="0" cy="186529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9171214" y="4448632"/>
            <a:ext cx="762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join()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46" name="Straight Arrow Connector 45"/>
          <p:cNvCxnSpPr>
            <a:stCxn id="36" idx="3"/>
          </p:cNvCxnSpPr>
          <p:nvPr/>
        </p:nvCxnSpPr>
        <p:spPr>
          <a:xfrm>
            <a:off x="9405257" y="3850752"/>
            <a:ext cx="156754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171214" y="3423486"/>
            <a:ext cx="176348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thenAccept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171214" y="2650972"/>
            <a:ext cx="176348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thenAccept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697404" y="2630507"/>
            <a:ext cx="7503996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HANDLE EXCEPTION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676400"/>
            <a:ext cx="104557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latin typeface="Menlo" charset="0"/>
              </a:rPr>
              <a:t>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.exceptionally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smtClean="0">
                <a:latin typeface="Menlo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</a:t>
            </a:r>
            <a:r>
              <a:rPr lang="en-US" sz="1400" dirty="0" err="1" smtClean="0">
                <a:solidFill>
                  <a:srgbClr val="2A00FF"/>
                </a:solidFill>
                <a:latin typeface="Menlo" charset="0"/>
              </a:rPr>
              <a:t>Unknow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smtClean="0">
                <a:latin typeface="Menlo" charset="0"/>
              </a:rPr>
              <a:t>;}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2998" y="2323349"/>
            <a:ext cx="7924800" cy="276172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410537" y="38833"/>
            <a:ext cx="6781463" cy="612667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236" y="4442458"/>
            <a:ext cx="9649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Edit the source code in </a:t>
            </a:r>
            <a:r>
              <a:rPr lang="en-US" b="1" i="1" dirty="0" err="1" smtClean="0"/>
              <a:t>DefaultSearchingService.java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Generate URL in new thread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Execute API </a:t>
            </a:r>
            <a:r>
              <a:rPr lang="en-US" b="1" i="1" dirty="0" smtClean="0"/>
              <a:t>in the same </a:t>
            </a:r>
            <a:r>
              <a:rPr lang="en-US" b="1" i="1" dirty="0" err="1" smtClean="0"/>
              <a:t>previos</a:t>
            </a:r>
            <a:r>
              <a:rPr lang="en-US" b="1" i="1" dirty="0" smtClean="0"/>
              <a:t> thread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Process </a:t>
            </a:r>
            <a:r>
              <a:rPr lang="en-US" b="1" i="1" dirty="0" smtClean="0"/>
              <a:t>convert to </a:t>
            </a:r>
            <a:r>
              <a:rPr lang="en-US" b="1" i="1" dirty="0" err="1" smtClean="0"/>
              <a:t>BookDTO</a:t>
            </a:r>
            <a:r>
              <a:rPr lang="en-US" b="1" i="1" dirty="0" smtClean="0"/>
              <a:t> </a:t>
            </a:r>
            <a:r>
              <a:rPr lang="en-US" b="1" i="1" dirty="0" smtClean="0"/>
              <a:t>in separate threads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Throw Exception with timeout 10 seconds and apply exceptionally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Log processing time using </a:t>
            </a:r>
            <a:r>
              <a:rPr lang="en-US" b="1" i="1" dirty="0" err="1" smtClean="0"/>
              <a:t>thenAccept</a:t>
            </a:r>
            <a:endParaRPr lang="en-US" b="1" i="1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353432" y="160020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67200" y="60960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5943601" y="87630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353432" y="28033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53432" y="249438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0" name="Straight Arrow Connector 9"/>
          <p:cNvCxnSpPr>
            <a:stCxn id="17" idx="2"/>
          </p:cNvCxnSpPr>
          <p:nvPr/>
        </p:nvCxnSpPr>
        <p:spPr>
          <a:xfrm>
            <a:off x="7496432" y="2133601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28" y="1306254"/>
            <a:ext cx="533905" cy="50499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353432" y="3412334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70" y="3409520"/>
            <a:ext cx="352583" cy="33349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7490989" y="3027788"/>
            <a:ext cx="5443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063070" y="1580303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68033" y="26044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117" y="1238251"/>
            <a:ext cx="533905" cy="504995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920070" y="473118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calculate()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96432" y="3945734"/>
            <a:ext cx="1566638" cy="7854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063070" y="2113703"/>
            <a:ext cx="1143000" cy="2617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53650" y="862786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supplyAsync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80415" y="1267471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supplyAsync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0537" y="3306755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supplyAsync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69458" y="2151740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thenApply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23179" y="3023848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thenCompose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45749" y="4145614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thenCombine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60806" y="3203909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thenCombine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1" name="Straight Arrow Connector 30"/>
          <p:cNvCxnSpPr>
            <a:stCxn id="19" idx="2"/>
          </p:cNvCxnSpPr>
          <p:nvPr/>
        </p:nvCxnSpPr>
        <p:spPr>
          <a:xfrm>
            <a:off x="9063070" y="5264581"/>
            <a:ext cx="1441330" cy="55680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347776" y="5796171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thenAccpet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35876" y="3656846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Runnable</a:t>
            </a:r>
            <a:endParaRPr lang="en-US" sz="1400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61021" y="2340684"/>
            <a:ext cx="0" cy="216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20844" y="1874214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Thread </a:t>
            </a:r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2" name="Bent-Up Arrow 21"/>
          <p:cNvSpPr/>
          <p:nvPr/>
        </p:nvSpPr>
        <p:spPr>
          <a:xfrm flipV="1">
            <a:off x="1161021" y="2902914"/>
            <a:ext cx="1926623" cy="381000"/>
          </a:xfrm>
          <a:prstGeom prst="bentUpArrow">
            <a:avLst>
              <a:gd name="adj1" fmla="val 5835"/>
              <a:gd name="adj2" fmla="val 25000"/>
              <a:gd name="adj3" fmla="val 264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35145" y="3283914"/>
            <a:ext cx="17145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645" y="1890696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FUTURE </a:t>
            </a:r>
            <a:r>
              <a:rPr lang="en-US" dirty="0" smtClean="0"/>
              <a:t>INTERFACE?</a:t>
            </a:r>
            <a:endParaRPr lang="en-US" dirty="0"/>
          </a:p>
        </p:txBody>
      </p:sp>
      <p:cxnSp>
        <p:nvCxnSpPr>
          <p:cNvPr id="3" name="Straight Arrow Connector 2"/>
          <p:cNvCxnSpPr>
            <a:stCxn id="24" idx="2"/>
          </p:cNvCxnSpPr>
          <p:nvPr/>
        </p:nvCxnSpPr>
        <p:spPr>
          <a:xfrm>
            <a:off x="2992395" y="3741114"/>
            <a:ext cx="0" cy="53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ross 5"/>
          <p:cNvSpPr/>
          <p:nvPr/>
        </p:nvSpPr>
        <p:spPr>
          <a:xfrm rot="2739549">
            <a:off x="2649495" y="4168609"/>
            <a:ext cx="685800" cy="685800"/>
          </a:xfrm>
          <a:prstGeom prst="plus">
            <a:avLst>
              <a:gd name="adj" fmla="val 41216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74479" y="3656659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Callable</a:t>
            </a:r>
            <a:endParaRPr lang="en-US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687963" y="2340684"/>
            <a:ext cx="0" cy="2038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49331" y="1890696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Thread </a:t>
            </a:r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3" name="Bent-Up Arrow 22"/>
          <p:cNvSpPr/>
          <p:nvPr/>
        </p:nvSpPr>
        <p:spPr>
          <a:xfrm flipV="1">
            <a:off x="7687963" y="2902914"/>
            <a:ext cx="2181482" cy="381000"/>
          </a:xfrm>
          <a:prstGeom prst="bentUpArrow">
            <a:avLst>
              <a:gd name="adj1" fmla="val 5835"/>
              <a:gd name="adj2" fmla="val 25000"/>
              <a:gd name="adj3" fmla="val 264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15400" y="3283914"/>
            <a:ext cx="17145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79516" y="1921410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1" name="Bent-Up Arrow 30"/>
          <p:cNvSpPr/>
          <p:nvPr/>
        </p:nvSpPr>
        <p:spPr>
          <a:xfrm rot="5400000" flipV="1">
            <a:off x="8473907" y="2955176"/>
            <a:ext cx="533399" cy="2105279"/>
          </a:xfrm>
          <a:prstGeom prst="bentUpArrow">
            <a:avLst>
              <a:gd name="adj1" fmla="val 3618"/>
              <a:gd name="adj2" fmla="val 25000"/>
              <a:gd name="adj3" fmla="val 473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0" y="4944029"/>
            <a:ext cx="6210300" cy="13081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5029362"/>
            <a:ext cx="4851400" cy="11049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7687962" y="5976370"/>
            <a:ext cx="1456037" cy="259492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"/>
          <p:cNvSpPr txBox="1"/>
          <p:nvPr/>
        </p:nvSpPr>
        <p:spPr>
          <a:xfrm>
            <a:off x="7197293" y="4581034"/>
            <a:ext cx="3835228" cy="346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 smtClean="0">
                <a:solidFill>
                  <a:schemeClr val="accent4"/>
                </a:solidFill>
              </a:rPr>
              <a:t>Return Value with </a:t>
            </a:r>
            <a:r>
              <a:rPr lang="en-US" sz="1600" i="1" dirty="0" smtClean="0">
                <a:solidFill>
                  <a:schemeClr val="accent4"/>
                </a:solidFill>
              </a:rPr>
              <a:t>get()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35625" y="1204595"/>
            <a:ext cx="631825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JAVA5				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82580" y="1328593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Callable</a:t>
            </a:r>
            <a:endParaRPr lang="en-US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1" grpId="0"/>
      <p:bldP spid="23" grpId="0" animBg="1"/>
      <p:bldP spid="27" grpId="0" animBg="1"/>
      <p:bldP spid="28" grpId="0"/>
      <p:bldP spid="31" grpId="0" animBg="1"/>
      <p:bldP spid="33" grpId="0" animBg="1"/>
      <p:bldP spid="34" grpId="0"/>
      <p:bldP spid="29" grpId="0" bldLvl="0" animBg="1"/>
      <p:bldP spid="3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1"/>
          <p:cNvSpPr txBox="1"/>
          <p:nvPr/>
        </p:nvSpPr>
        <p:spPr>
          <a:xfrm>
            <a:off x="838199" y="685801"/>
            <a:ext cx="90678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EXECUTOR SERVICE FOR BETTER PERFORMANCE</a:t>
            </a:r>
            <a:endParaRPr lang="en-US" i="1" dirty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1981199"/>
            <a:ext cx="5461000" cy="11176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108844" y="1969359"/>
            <a:ext cx="762000" cy="228600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4800" y="1612899"/>
            <a:ext cx="736601" cy="736601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1442224" y="3467101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"/>
          <p:cNvSpPr txBox="1"/>
          <p:nvPr/>
        </p:nvSpPr>
        <p:spPr>
          <a:xfrm>
            <a:off x="-322990" y="4327270"/>
            <a:ext cx="3835228" cy="346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Java Executor Service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83743" y="2971963"/>
            <a:ext cx="11430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Submit Tasks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17221" y="3525103"/>
            <a:ext cx="556202" cy="55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43522" y="3525103"/>
            <a:ext cx="599645" cy="55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13266" y="3525103"/>
            <a:ext cx="599645" cy="55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42712" y="3539176"/>
            <a:ext cx="827431" cy="541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Task </a:t>
            </a:r>
            <a:r>
              <a:rPr lang="en-US" sz="1400" smtClean="0">
                <a:solidFill>
                  <a:schemeClr val="tx1"/>
                </a:solidFill>
              </a:rPr>
              <a:t>100000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27720" y="3525103"/>
            <a:ext cx="364198" cy="556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82200" y="2667000"/>
            <a:ext cx="1828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Thread Pool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263315" y="3179800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263315" y="3803127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310683" y="4993668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659591" y="4243503"/>
            <a:ext cx="555366" cy="556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0" idx="3"/>
            <a:endCxn id="43" idx="1"/>
          </p:cNvCxnSpPr>
          <p:nvPr/>
        </p:nvCxnSpPr>
        <p:spPr>
          <a:xfrm flipV="1">
            <a:off x="9270143" y="3399988"/>
            <a:ext cx="993172" cy="410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3"/>
            <a:endCxn id="44" idx="1"/>
          </p:cNvCxnSpPr>
          <p:nvPr/>
        </p:nvCxnSpPr>
        <p:spPr>
          <a:xfrm>
            <a:off x="9270143" y="3810163"/>
            <a:ext cx="993172" cy="21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3"/>
            <a:endCxn id="46" idx="1"/>
          </p:cNvCxnSpPr>
          <p:nvPr/>
        </p:nvCxnSpPr>
        <p:spPr>
          <a:xfrm>
            <a:off x="9270143" y="3810163"/>
            <a:ext cx="1040540" cy="140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638800" y="1612899"/>
            <a:ext cx="6400800" cy="4940301"/>
          </a:xfrm>
          <a:prstGeom prst="roundRect">
            <a:avLst>
              <a:gd name="adj" fmla="val 7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i="1" dirty="0" smtClean="0">
                <a:solidFill>
                  <a:schemeClr val="tx1"/>
                </a:solidFill>
              </a:rPr>
              <a:t>EXECUTOR SERVICE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35" idx="3"/>
            <a:endCxn id="36" idx="1"/>
          </p:cNvCxnSpPr>
          <p:nvPr/>
        </p:nvCxnSpPr>
        <p:spPr>
          <a:xfrm flipV="1">
            <a:off x="4926743" y="3803127"/>
            <a:ext cx="890478" cy="7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7" y="5021809"/>
            <a:ext cx="6057900" cy="965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457198" y="5504409"/>
            <a:ext cx="5791201" cy="355600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2743200"/>
            <a:ext cx="5524500" cy="1371600"/>
          </a:xfrm>
          <a:prstGeom prst="rect">
            <a:avLst/>
          </a:prstGeom>
        </p:spPr>
      </p:pic>
      <p:sp>
        <p:nvSpPr>
          <p:cNvPr id="26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ANYTHING ELSE?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199" y="1678577"/>
            <a:ext cx="5162756" cy="2775676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45490" y="4537075"/>
            <a:ext cx="194627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1660" y="3357880"/>
            <a:ext cx="2154555" cy="2286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66315" y="3086100"/>
            <a:ext cx="3982085" cy="2286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25"/>
          <p:cNvSpPr txBox="1"/>
          <p:nvPr/>
        </p:nvSpPr>
        <p:spPr>
          <a:xfrm>
            <a:off x="3505459" y="1959947"/>
            <a:ext cx="281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Lambda Expression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5" name="Elbow Connector 14"/>
          <p:cNvCxnSpPr>
            <a:stCxn id="13" idx="3"/>
            <a:endCxn id="12" idx="3"/>
          </p:cNvCxnSpPr>
          <p:nvPr/>
        </p:nvCxnSpPr>
        <p:spPr>
          <a:xfrm flipH="1">
            <a:off x="6248400" y="2144395"/>
            <a:ext cx="76200" cy="1056005"/>
          </a:xfrm>
          <a:prstGeom prst="bentConnector3">
            <a:avLst>
              <a:gd name="adj1" fmla="val -3125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45" idx="3"/>
          </p:cNvCxnSpPr>
          <p:nvPr/>
        </p:nvCxnSpPr>
        <p:spPr>
          <a:xfrm flipV="1">
            <a:off x="2691765" y="3472180"/>
            <a:ext cx="44450" cy="1249045"/>
          </a:xfrm>
          <a:prstGeom prst="bentConnector3">
            <a:avLst>
              <a:gd name="adj1" fmla="val 6357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2244090"/>
            <a:ext cx="6600825" cy="1771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ANYTHING ELSE?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26795" y="3691890"/>
            <a:ext cx="408178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2886" y="4282922"/>
            <a:ext cx="235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647167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get(timeout,</a:t>
            </a:r>
            <a:r>
              <a:rPr lang="en-US" b="1" dirty="0"/>
              <a:t> </a:t>
            </a:r>
            <a:r>
              <a:rPr lang="en-US" sz="1600" b="1" i="1" dirty="0"/>
              <a:t>unit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 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356485"/>
            <a:ext cx="6534785" cy="2286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5046903"/>
            <a:ext cx="1490921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isTerminal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5446242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333333"/>
                </a:solidFill>
                <a:latin typeface="raleway" charset="0"/>
              </a:rPr>
              <a:t>c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ancel()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584558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isCancel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6" name="TextBox 25"/>
          <p:cNvSpPr txBox="1"/>
          <p:nvPr/>
        </p:nvSpPr>
        <p:spPr>
          <a:xfrm>
            <a:off x="4163954" y="1875492"/>
            <a:ext cx="281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List of Future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/>
          <p:cNvSpPr txBox="1"/>
          <p:nvPr/>
        </p:nvSpPr>
        <p:spPr>
          <a:xfrm>
            <a:off x="3124200" y="2362200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DEVELOPER IGNORES FUTURE?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86635" y="10294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86635" y="35186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86635" y="22740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86635" y="47632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0584" y="151481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29635" y="277487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105400" y="379730"/>
            <a:ext cx="0" cy="6120709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200403" y="37973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29120" y="760730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29120" y="2010479"/>
            <a:ext cx="18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29120" y="3994758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20%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29120" y="3206674"/>
            <a:ext cx="5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Gold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10584" y="5365662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23000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77001" y="4470834"/>
            <a:ext cx="14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4876804" y="646430"/>
            <a:ext cx="1552831" cy="383052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288694" y="582321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calculate()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610600" y="10668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610600" y="35560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8610600" y="23114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8610600" y="48006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53600" y="281219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22|Discount: Silver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753085" y="798048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753085" y="2047797"/>
            <a:ext cx="18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Ebay</a:t>
            </a:r>
            <a:r>
              <a:rPr lang="en-US" b="1" i="1" dirty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/22$|Silver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753085" y="4032076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10%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753085" y="3243992"/>
            <a:ext cx="5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Gold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34549" y="5402980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800966" y="4508152"/>
            <a:ext cx="14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00" name="Curved Connector 99"/>
          <p:cNvCxnSpPr>
            <a:stCxn id="38" idx="3"/>
            <a:endCxn id="89" idx="0"/>
          </p:cNvCxnSpPr>
          <p:nvPr/>
        </p:nvCxnSpPr>
        <p:spPr>
          <a:xfrm>
            <a:off x="4876804" y="646430"/>
            <a:ext cx="4876796" cy="42037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612659" y="586053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calculate()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34549" y="153772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Ebay</a:t>
            </a:r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/22$|Silver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478" y="836342"/>
            <a:ext cx="352583" cy="333491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94" y="3337243"/>
            <a:ext cx="352583" cy="333491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61" y="4675064"/>
            <a:ext cx="352583" cy="333491"/>
          </a:xfrm>
          <a:prstGeom prst="rect">
            <a:avLst/>
          </a:prstGeom>
        </p:spPr>
      </p:pic>
      <p:sp>
        <p:nvSpPr>
          <p:cNvPr id="141" name="Content Placeholder 1"/>
          <p:cNvSpPr txBox="1"/>
          <p:nvPr/>
        </p:nvSpPr>
        <p:spPr>
          <a:xfrm>
            <a:off x="208523" y="1073582"/>
            <a:ext cx="4239916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COMPLEX BUSINESS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38632" y="13716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8632" y="38608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38632" y="26162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9" name="Straight Arrow Connector 8"/>
          <p:cNvCxnSpPr>
            <a:stCxn id="3" idx="2"/>
            <a:endCxn id="6" idx="0"/>
          </p:cNvCxnSpPr>
          <p:nvPr/>
        </p:nvCxnSpPr>
        <p:spPr>
          <a:xfrm>
            <a:off x="3381632" y="1905000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5" idx="0"/>
          </p:cNvCxnSpPr>
          <p:nvPr/>
        </p:nvCxnSpPr>
        <p:spPr>
          <a:xfrm>
            <a:off x="3381632" y="3149600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44" idx="0"/>
          </p:cNvCxnSpPr>
          <p:nvPr/>
        </p:nvCxnSpPr>
        <p:spPr>
          <a:xfrm>
            <a:off x="3381632" y="4394200"/>
            <a:ext cx="1245456" cy="8426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209800" y="20389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Thread1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905000" y="203891"/>
            <a:ext cx="0" cy="612070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1828801" y="647700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991100" y="23117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Thread2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058033" y="13716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484088" y="523686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calculate()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44" idx="0"/>
          </p:cNvCxnSpPr>
          <p:nvPr/>
        </p:nvCxnSpPr>
        <p:spPr>
          <a:xfrm flipH="1">
            <a:off x="4627088" y="1905000"/>
            <a:ext cx="1573945" cy="33318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764579"/>
            <a:ext cx="3352800" cy="41884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43000" y="1676400"/>
            <a:ext cx="99822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1336589"/>
            <a:ext cx="187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21276" y="3860800"/>
            <a:ext cx="187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Synchronous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02741" y="5334000"/>
            <a:ext cx="135512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cxnSp>
        <p:nvCxnSpPr>
          <p:cNvPr id="87" name="Elbow Connector 86"/>
          <p:cNvCxnSpPr>
            <a:stCxn id="44" idx="1"/>
            <a:endCxn id="86" idx="3"/>
          </p:cNvCxnSpPr>
          <p:nvPr/>
        </p:nvCxnSpPr>
        <p:spPr>
          <a:xfrm rot="10800000">
            <a:off x="1657866" y="5501878"/>
            <a:ext cx="1826223" cy="1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3" idx="0"/>
            <a:endCxn id="42" idx="0"/>
          </p:cNvCxnSpPr>
          <p:nvPr/>
        </p:nvCxnSpPr>
        <p:spPr>
          <a:xfrm rot="5400000" flipH="1" flipV="1">
            <a:off x="4791332" y="-38100"/>
            <a:ext cx="12700" cy="281940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151194" y="13934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151194" y="38826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151194" y="26380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294194" y="1926845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294194" y="3171445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8610307" y="4416045"/>
            <a:ext cx="683887" cy="41851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8122362" y="225736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Thread3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9289049" y="3155973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5767882" y="23346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467307" y="483455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calculate()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6910882" y="2868045"/>
            <a:ext cx="1699425" cy="196651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0832" y="4898645"/>
            <a:ext cx="135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cxnSp>
        <p:nvCxnSpPr>
          <p:cNvPr id="113" name="Elbow Connector 112"/>
          <p:cNvCxnSpPr/>
          <p:nvPr/>
        </p:nvCxnSpPr>
        <p:spPr>
          <a:xfrm rot="10800000">
            <a:off x="1665957" y="5083311"/>
            <a:ext cx="5801351" cy="17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2"/>
            <a:endCxn id="122" idx="0"/>
          </p:cNvCxnSpPr>
          <p:nvPr/>
        </p:nvCxnSpPr>
        <p:spPr>
          <a:xfrm flipH="1">
            <a:off x="6801252" y="5367955"/>
            <a:ext cx="1809055" cy="79168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4" idx="2"/>
            <a:endCxn id="122" idx="0"/>
          </p:cNvCxnSpPr>
          <p:nvPr/>
        </p:nvCxnSpPr>
        <p:spPr>
          <a:xfrm>
            <a:off x="4627088" y="5770262"/>
            <a:ext cx="2174164" cy="38937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5658252" y="615964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join()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2" grpId="0" animBg="1"/>
      <p:bldP spid="42" grpId="1" animBg="1"/>
      <p:bldP spid="44" grpId="1" animBg="1"/>
      <p:bldP spid="13" grpId="0" animBg="1"/>
      <p:bldP spid="19" grpId="0"/>
      <p:bldP spid="63" grpId="0"/>
      <p:bldP spid="101" grpId="0" animBg="1"/>
      <p:bldP spid="102" grpId="0" animBg="1"/>
      <p:bldP spid="103" grpId="0" animBg="1"/>
      <p:bldP spid="107" grpId="0"/>
      <p:bldP spid="109" grpId="0" animBg="1"/>
      <p:bldP spid="110" grpId="0" animBg="1"/>
      <p:bldP spid="112" grpId="0"/>
      <p:bldP spid="122" grpId="0" animBg="1"/>
    </p:bldLst>
  </p:timing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7431</Words>
  <Application>WPS Presentation</Application>
  <PresentationFormat>Widescreen</PresentationFormat>
  <Paragraphs>691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Abadi MT Condensed Light</vt:lpstr>
      <vt:lpstr>Liberation Mono</vt:lpstr>
      <vt:lpstr>raleway</vt:lpstr>
      <vt:lpstr>Microsoft YaHei</vt:lpstr>
      <vt:lpstr>Arial Unicode MS</vt:lpstr>
      <vt:lpstr>Calibri</vt:lpstr>
      <vt:lpstr>Menlo</vt:lpstr>
      <vt:lpstr>Courier</vt:lpstr>
      <vt:lpstr>Courier New</vt:lpstr>
      <vt:lpstr>AAVN Master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axon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google1557126164</cp:lastModifiedBy>
  <cp:revision>535</cp:revision>
  <dcterms:created xsi:type="dcterms:W3CDTF">2017-11-06T06:55:00Z</dcterms:created>
  <dcterms:modified xsi:type="dcterms:W3CDTF">2019-11-11T02:35:00Z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