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99" r:id="rId3"/>
    <p:sldId id="393" r:id="rId5"/>
    <p:sldId id="360" r:id="rId6"/>
    <p:sldId id="359" r:id="rId7"/>
    <p:sldId id="361" r:id="rId8"/>
    <p:sldId id="385" r:id="rId9"/>
    <p:sldId id="362" r:id="rId10"/>
    <p:sldId id="373" r:id="rId11"/>
    <p:sldId id="378" r:id="rId12"/>
    <p:sldId id="377" r:id="rId13"/>
    <p:sldId id="380" r:id="rId14"/>
    <p:sldId id="381" r:id="rId15"/>
    <p:sldId id="382" r:id="rId16"/>
    <p:sldId id="383" r:id="rId17"/>
    <p:sldId id="384" r:id="rId18"/>
    <p:sldId id="365" r:id="rId19"/>
    <p:sldId id="388" r:id="rId20"/>
    <p:sldId id="367" r:id="rId21"/>
    <p:sldId id="391" r:id="rId22"/>
    <p:sldId id="390" r:id="rId23"/>
    <p:sldId id="392" r:id="rId24"/>
    <p:sldId id="36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8000"/>
    <a:srgbClr val="02A9F7"/>
    <a:srgbClr val="CA7800"/>
    <a:srgbClr val="B16B0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6" autoAdjust="0"/>
    <p:restoredTop sz="90089" autoAdjust="0"/>
  </p:normalViewPr>
  <p:slideViewPr>
    <p:cSldViewPr>
      <p:cViewPr varScale="1">
        <p:scale>
          <a:sx n="79" d="100"/>
          <a:sy n="79" d="100"/>
        </p:scale>
        <p:origin x="208" y="848"/>
      </p:cViewPr>
      <p:guideLst>
        <p:guide orient="horz" pos="408"/>
        <p:guide pos="528"/>
        <p:guide pos="7156"/>
        <p:guide orient="horz" pos="3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Advantage;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Creation, Thread Management, Task submission and execution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shutdown() 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shutdownNow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sp>
        <p:nvSpPr>
          <p:cNvPr id="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503236" y="3299421"/>
            <a:ext cx="6107364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JAVA8+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1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1398886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1665586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1665586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2691488"/>
            <a:ext cx="4106937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290745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320248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3505573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377693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2691488"/>
            <a:ext cx="4524001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2846686"/>
            <a:ext cx="16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31267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3427259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376482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905000" y="1221777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 OF FUTURE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686224" y="3709631"/>
            <a:ext cx="5219776" cy="238636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86224" y="4684506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07756" y="4677939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0283" y="4032856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MainThread</a:t>
            </a:r>
            <a:endParaRPr lang="en-US" b="1" dirty="0" err="1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09828" y="5404991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2 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7756" y="5437986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6" name="Elbow Connector 5"/>
          <p:cNvCxnSpPr>
            <a:stCxn id="32" idx="3"/>
            <a:endCxn id="31" idx="1"/>
          </p:cNvCxnSpPr>
          <p:nvPr/>
        </p:nvCxnSpPr>
        <p:spPr>
          <a:xfrm>
            <a:off x="6125721" y="4261456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57900" y="432856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Submit()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8" name="Elbow Connector 47"/>
          <p:cNvCxnSpPr>
            <a:stCxn id="32" idx="3"/>
            <a:endCxn id="31" idx="0"/>
          </p:cNvCxnSpPr>
          <p:nvPr/>
        </p:nvCxnSpPr>
        <p:spPr>
          <a:xfrm>
            <a:off x="6125721" y="4261456"/>
            <a:ext cx="1740751" cy="416483"/>
          </a:xfrm>
          <a:prstGeom prst="bentConnector2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89786" y="4275053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Get()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8171832" y="3867568"/>
            <a:ext cx="521735" cy="1099012"/>
          </a:xfrm>
          <a:prstGeom prst="lef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21163" y="3822299"/>
            <a:ext cx="16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Blocking time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99135" y="3850640"/>
            <a:ext cx="26816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6224" y="4408182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1 </a:t>
            </a:r>
            <a:endParaRPr lang="en-US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07756" y="4401615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50283" y="3756532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MainThread</a:t>
            </a:r>
            <a:endParaRPr lang="en-US" dirty="0" err="1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09828" y="51286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2 </a:t>
            </a:r>
            <a:endParaRPr lang="en-US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7756" y="5161662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3" name="Elbow Connector 32"/>
          <p:cNvCxnSpPr>
            <a:stCxn id="30" idx="3"/>
            <a:endCxn id="29" idx="1"/>
          </p:cNvCxnSpPr>
          <p:nvPr/>
        </p:nvCxnSpPr>
        <p:spPr>
          <a:xfrm>
            <a:off x="6125721" y="3985132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7665" y="3708617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Submit()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" name="Snip Diagonal Corner Rectangle 1"/>
          <p:cNvSpPr/>
          <p:nvPr/>
        </p:nvSpPr>
        <p:spPr>
          <a:xfrm>
            <a:off x="10082551" y="3697752"/>
            <a:ext cx="1399917" cy="645083"/>
          </a:xfrm>
          <a:prstGeom prst="snip2Diag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Callback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43" name="Elbow Connector 42"/>
          <p:cNvCxnSpPr>
            <a:stCxn id="29" idx="3"/>
            <a:endCxn id="2" idx="1"/>
          </p:cNvCxnSpPr>
          <p:nvPr/>
        </p:nvCxnSpPr>
        <p:spPr>
          <a:xfrm flipV="1">
            <a:off x="9025187" y="4342835"/>
            <a:ext cx="1757323" cy="263850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3"/>
            <a:endCxn id="2" idx="1"/>
          </p:cNvCxnSpPr>
          <p:nvPr/>
        </p:nvCxnSpPr>
        <p:spPr>
          <a:xfrm flipV="1">
            <a:off x="7821163" y="4342835"/>
            <a:ext cx="2961347" cy="1033534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9095876" y="4401615"/>
            <a:ext cx="1517978" cy="115607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solidFill>
                <a:schemeClr val="accent4"/>
              </a:solidFill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23" name="Curved Left Arrow 22"/>
          <p:cNvSpPr/>
          <p:nvPr/>
        </p:nvSpPr>
        <p:spPr>
          <a:xfrm rot="2310782">
            <a:off x="11253867" y="4102603"/>
            <a:ext cx="457200" cy="59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50282" y="3581401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83615" y="4263629"/>
            <a:ext cx="269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98873" y="3850363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  <a:endParaRPr lang="en-US" b="1" i="1" strike="sngStrike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8300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939291" y="379095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96512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96512" y="58775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1" name="Straight Arrow Connector 40"/>
          <p:cNvCxnSpPr>
            <a:stCxn id="40" idx="2"/>
            <a:endCxn id="44" idx="0"/>
          </p:cNvCxnSpPr>
          <p:nvPr/>
        </p:nvCxnSpPr>
        <p:spPr>
          <a:xfrm>
            <a:off x="7339512" y="516636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015913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4" name="Curved Connector 43"/>
          <p:cNvCxnSpPr>
            <a:stCxn id="40" idx="0"/>
          </p:cNvCxnSpPr>
          <p:nvPr/>
        </p:nvCxnSpPr>
        <p:spPr>
          <a:xfrm rot="5400000" flipH="1" flipV="1">
            <a:off x="8749212" y="322326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86057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77800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2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54071" y="40604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Asynchronous</a:t>
            </a:r>
            <a:endParaRPr lang="en-US" b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48652" y="5330808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Synchronous</a:t>
            </a:r>
            <a:endParaRPr lang="en-US" b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  <a:endParaRPr lang="en-US" b="1" i="1" strike="sngStrike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683895" y="4263390"/>
            <a:ext cx="50444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699135" y="3850640"/>
            <a:ext cx="31654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791199" y="3617850"/>
            <a:ext cx="6019801" cy="301154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Thread1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382893" y="193227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Thread2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  <a:endParaRPr lang="en-US" b="1" i="1" strike="sngStrike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  <a:endParaRPr lang="en-US" b="1" i="1" strike="sngStrike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83895" y="4263390"/>
            <a:ext cx="48971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699135" y="3850640"/>
            <a:ext cx="30467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3615" y="5533830"/>
            <a:ext cx="55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5. </a:t>
            </a:r>
            <a:r>
              <a:rPr lang="en-US" b="1" i="1" strike="sngStrike" dirty="0" smtClean="0"/>
              <a:t>Exception Handling</a:t>
            </a:r>
            <a:endParaRPr lang="en-US" b="1" i="1" u="none" strike="sng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469643" y="384375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469643" y="56364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469643" y="4685706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9506031" y="5450030"/>
            <a:ext cx="532878" cy="548001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60" idx="2"/>
            <a:endCxn id="63" idx="0"/>
          </p:cNvCxnSpPr>
          <p:nvPr/>
        </p:nvCxnSpPr>
        <p:spPr>
          <a:xfrm>
            <a:off x="8612643" y="4377157"/>
            <a:ext cx="0" cy="30854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3" idx="2"/>
            <a:endCxn id="62" idx="0"/>
          </p:cNvCxnSpPr>
          <p:nvPr/>
        </p:nvCxnSpPr>
        <p:spPr>
          <a:xfrm>
            <a:off x="8612643" y="5219106"/>
            <a:ext cx="0" cy="41735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92352" y="6137954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739693" y="3581400"/>
            <a:ext cx="4226418" cy="2925885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6934200" y="164316"/>
            <a:ext cx="5181600" cy="5931684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86599" y="40106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86599" y="27660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9" name="Straight Arrow Connector 38"/>
          <p:cNvCxnSpPr>
            <a:stCxn id="36" idx="2"/>
            <a:endCxn id="40" idx="0"/>
          </p:cNvCxnSpPr>
          <p:nvPr/>
        </p:nvCxnSpPr>
        <p:spPr>
          <a:xfrm>
            <a:off x="8229599" y="20548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2"/>
            <a:endCxn id="39" idx="0"/>
          </p:cNvCxnSpPr>
          <p:nvPr/>
        </p:nvCxnSpPr>
        <p:spPr>
          <a:xfrm>
            <a:off x="8229599" y="32994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8229599" y="4544021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4" name="Curved Connector 43"/>
          <p:cNvCxnSpPr>
            <a:endCxn id="36" idx="0"/>
          </p:cNvCxnSpPr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829800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32055" y="538668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9475055" y="2054821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6" idx="0"/>
          </p:cNvCxnSpPr>
          <p:nvPr/>
        </p:nvCxnSpPr>
        <p:spPr>
          <a:xfrm rot="5400000" flipH="1" flipV="1">
            <a:off x="9639299" y="11172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76" name="Rectangle 75"/>
          <p:cNvSpPr/>
          <p:nvPr/>
        </p:nvSpPr>
        <p:spPr>
          <a:xfrm>
            <a:off x="1287145" y="3299460"/>
            <a:ext cx="621030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JAVA8+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82992" y="2547193"/>
            <a:ext cx="8889606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Shop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”Amazon"</a:t>
            </a:r>
            <a:r>
              <a:rPr lang="en-US" sz="1400" dirty="0" smtClean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iphone11”)</a:t>
            </a:r>
            <a:r>
              <a:rPr lang="en-US" sz="1400" dirty="0" smtClean="0">
                <a:latin typeface="Menlo" charset="0"/>
              </a:rPr>
              <a:t>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2371" y="3200400"/>
            <a:ext cx="7101627" cy="253811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80974" y="0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0768" y="2577811"/>
            <a:ext cx="10468232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List&lt;Shop&gt; </a:t>
            </a:r>
            <a:r>
              <a:rPr lang="en-US" sz="1400" i="1" dirty="0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List.</a:t>
            </a:r>
            <a:r>
              <a:rPr lang="en-US" sz="1400" i="1" dirty="0" err="1">
                <a:latin typeface="Menlo" charset="0"/>
              </a:rPr>
              <a:t>of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"Amazon"</a:t>
            </a:r>
            <a:r>
              <a:rPr lang="en-US" sz="1400" dirty="0">
                <a:latin typeface="Menlo" charset="0"/>
              </a:rPr>
              <a:t>), 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Ebay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Shopee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().map(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shop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776987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21" name="Curved Connector 20"/>
          <p:cNvCxnSpPr>
            <a:stCxn id="10" idx="3"/>
            <a:endCxn id="20" idx="0"/>
          </p:cNvCxnSpPr>
          <p:nvPr/>
        </p:nvCxnSpPr>
        <p:spPr>
          <a:xfrm>
            <a:off x="6676768" y="797521"/>
            <a:ext cx="4243219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4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3279940"/>
            <a:ext cx="2286000" cy="30146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95" y="1227474"/>
            <a:ext cx="610605" cy="5775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01" y="1159471"/>
            <a:ext cx="610605" cy="577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00598" y="-13432"/>
            <a:ext cx="7391402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629400" y="64880"/>
            <a:ext cx="5562600" cy="336411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THENAPPLY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9" y="4629656"/>
            <a:ext cx="1196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(Function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(Function&lt;?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, Executor executor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49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44643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58411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434812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84464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44643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9987643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82200" y="21288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2200" y="2904796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39" y="1227474"/>
            <a:ext cx="533905" cy="5049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8600" y="2245321"/>
            <a:ext cx="8229600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&lt;Quote&gt;&gt;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smtClean="0">
                <a:latin typeface="Menlo" charset="0"/>
              </a:rPr>
              <a:t>					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9400" y="3140680"/>
            <a:ext cx="3276600" cy="28832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640236" y="168056"/>
            <a:ext cx="5170764" cy="4010906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819" y="2307883"/>
            <a:ext cx="88367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		quote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	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 smtClean="0">
                <a:latin typeface="Menlo" charset="0"/>
              </a:rPr>
              <a:t>Discount.</a:t>
            </a:r>
            <a:r>
              <a:rPr lang="en-US" sz="1400" i="1" dirty="0" err="1" smtClean="0">
                <a:latin typeface="Menlo" charset="0"/>
              </a:rPr>
              <a:t>applyDiscount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 smtClean="0">
                <a:latin typeface="Menlo" charset="0"/>
              </a:rPr>
              <a:t>)));</a:t>
            </a:r>
            <a:br>
              <a:rPr lang="en-US" sz="1400" dirty="0">
                <a:latin typeface="Menlo" charset="0"/>
              </a:rPr>
            </a:b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THENCOMPOSE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39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77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7341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1439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3999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10286999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95" y="1227474"/>
            <a:ext cx="533905" cy="5049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38198" y="3395328"/>
            <a:ext cx="7538358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43999" y="333355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6484" y="3809630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86484" y="3021546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858" y="3152115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10281556" y="294900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319341" y="1524000"/>
            <a:ext cx="3870239" cy="457200"/>
          </a:xfrm>
        </p:spPr>
        <p:txBody>
          <a:bodyPr/>
          <a:lstStyle/>
          <a:p>
            <a:pPr algn="ctr"/>
            <a:r>
              <a:rPr lang="en-US" smtClean="0"/>
              <a:t>Implement Runnable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211" y="2209800"/>
            <a:ext cx="47625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66" y="2209800"/>
            <a:ext cx="43053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1"/>
          <p:cNvSpPr txBox="1"/>
          <p:nvPr/>
        </p:nvSpPr>
        <p:spPr>
          <a:xfrm>
            <a:off x="7672516" y="1524000"/>
            <a:ext cx="32766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 Thread</a:t>
            </a:r>
            <a:endParaRPr lang="en-US" dirty="0"/>
          </a:p>
        </p:txBody>
      </p:sp>
      <p:sp>
        <p:nvSpPr>
          <p:cNvPr id="7" name="Content Placeholder 1"/>
          <p:cNvSpPr txBox="1"/>
          <p:nvPr/>
        </p:nvSpPr>
        <p:spPr>
          <a:xfrm>
            <a:off x="838199" y="685801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TRADITIONAL ASYNCHRONOUS BEST PRACTICE</a:t>
            </a:r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10" y="3247768"/>
            <a:ext cx="41529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836" y="3200400"/>
            <a:ext cx="3949700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562600"/>
            <a:ext cx="53721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3254460" y="4035168"/>
            <a:ext cx="3089190" cy="15274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6343650" y="3949700"/>
            <a:ext cx="2902036" cy="16129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/>
          <p:cNvSpPr txBox="1"/>
          <p:nvPr/>
        </p:nvSpPr>
        <p:spPr>
          <a:xfrm>
            <a:off x="4426036" y="4476236"/>
            <a:ext cx="3835228" cy="6926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8 with </a:t>
            </a:r>
            <a:endParaRPr lang="en-US" sz="1600" i="1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Lambda Expression</a:t>
            </a:r>
            <a:endParaRPr lang="en-US" sz="1600" i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194135" y="154201"/>
            <a:ext cx="7693065" cy="5061443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THENCOMBINE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45607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0768" y="4654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067169" y="732175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77000" y="13621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77000" y="23502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7620000" y="1989475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96" y="1162128"/>
            <a:ext cx="533905" cy="50499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477000" y="32682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59" y="3086769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7614557" y="2883662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186638" y="143617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1601" y="116315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85" y="1094125"/>
            <a:ext cx="533905" cy="504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625" y="3706051"/>
            <a:ext cx="11250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 smtClean="0">
                <a:latin typeface="Menlo" charset="0"/>
              </a:rPr>
              <a:t>() 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() -&gt; </a:t>
            </a:r>
            <a:r>
              <a:rPr lang="en-US" sz="1400" dirty="0" err="1">
                <a:latin typeface="Menlo" charset="0"/>
              </a:rPr>
              <a:t>Discount.</a:t>
            </a:r>
            <a:r>
              <a:rPr lang="en-US" sz="1400" i="1" dirty="0" err="1">
                <a:latin typeface="Menlo" charset="0"/>
              </a:rPr>
              <a:t>applyDiscount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.thenCombine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  </a:t>
            </a:r>
            <a:r>
              <a:rPr lang="en-US" sz="1400" dirty="0" err="1">
                <a:latin typeface="Menlo" charset="0"/>
              </a:rPr>
              <a:t>ExchangeService.</a:t>
            </a:r>
            <a:r>
              <a:rPr lang="en-US" sz="1400" i="1" dirty="0" err="1">
                <a:latin typeface="Menlo" charset="0"/>
              </a:rPr>
              <a:t>getRate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"USD"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"VND"</a:t>
            </a:r>
            <a:r>
              <a:rPr lang="en-US" sz="1400" dirty="0">
                <a:latin typeface="Menlo" charset="0"/>
              </a:rPr>
              <a:t>)), 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>
                <a:latin typeface="Menlo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.getShopName</a:t>
            </a:r>
            <a:r>
              <a:rPr lang="en-US" sz="1400" dirty="0">
                <a:latin typeface="Menlo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400" dirty="0">
                <a:latin typeface="Menlo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.getDiscount</a:t>
            </a:r>
            <a:r>
              <a:rPr lang="en-US" sz="1400" dirty="0">
                <a:latin typeface="Menlo" charset="0"/>
              </a:rPr>
              <a:t>() *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 smtClean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043638" y="45870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2" name="Straight Arrow Connector 31"/>
          <p:cNvCxnSpPr>
            <a:stCxn id="15" idx="2"/>
            <a:endCxn id="31" idx="0"/>
          </p:cNvCxnSpPr>
          <p:nvPr/>
        </p:nvCxnSpPr>
        <p:spPr>
          <a:xfrm>
            <a:off x="7620000" y="3801608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>
          <a:xfrm flipH="1">
            <a:off x="9186638" y="1969577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9297" y="1142421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5489" y="204099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87329" y="381362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Quote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943" y="5446712"/>
            <a:ext cx="10169741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THENACCEPT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756" y="1676400"/>
            <a:ext cx="930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i="1" dirty="0" err="1">
                <a:latin typeface="Menlo" charset="0"/>
              </a:rPr>
              <a:t>findPrice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”iphone11"</a:t>
            </a:r>
            <a:r>
              <a:rPr lang="en-US" sz="1400" dirty="0" smtClean="0">
                <a:latin typeface="Menlo" charset="0"/>
              </a:rPr>
              <a:t>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 err="1">
                <a:latin typeface="Menlo" charset="0"/>
              </a:rPr>
              <a:t>.thenAccept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   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</a:t>
            </a:r>
            <a:r>
              <a:rPr lang="en-US" sz="1400" dirty="0" err="1">
                <a:latin typeface="Menlo" charset="0"/>
              </a:rPr>
              <a:t>toArray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]);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56" y="4923714"/>
            <a:ext cx="48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charset="0"/>
              </a:rPr>
              <a:t>CompletableFuture.allOf</a:t>
            </a:r>
            <a:r>
              <a:rPr lang="en-US" sz="1400" dirty="0">
                <a:latin typeface="Courier" charset="0"/>
              </a:rPr>
              <a:t>(futures</a:t>
            </a:r>
            <a:r>
              <a:rPr lang="en-US" dirty="0">
                <a:latin typeface="Courier" charset="0"/>
              </a:rPr>
              <a:t>).join(); </a:t>
            </a:r>
            <a:endParaRPr lang="en-US" dirty="0"/>
          </a:p>
        </p:txBody>
      </p:sp>
      <p:sp>
        <p:nvSpPr>
          <p:cNvPr id="34" name="Content Placeholder 1"/>
          <p:cNvSpPr txBox="1"/>
          <p:nvPr/>
        </p:nvSpPr>
        <p:spPr>
          <a:xfrm>
            <a:off x="832756" y="4371442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ALLOF/ANYOF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128657" y="27669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28657" y="3584052"/>
            <a:ext cx="32766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14057" y="27895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24943" y="34686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95657" y="2643865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>
            <a:off x="7805058" y="3033675"/>
            <a:ext cx="312964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05257" y="2643864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171214" y="4448632"/>
            <a:ext cx="762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join()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6" name="Straight Arrow Connector 45"/>
          <p:cNvCxnSpPr>
            <a:stCxn id="36" idx="3"/>
          </p:cNvCxnSpPr>
          <p:nvPr/>
        </p:nvCxnSpPr>
        <p:spPr>
          <a:xfrm>
            <a:off x="9405257" y="3850752"/>
            <a:ext cx="156754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71214" y="3423486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71214" y="2650972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697404" y="2630507"/>
            <a:ext cx="7503996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HANDLE EXCEPTION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76400"/>
            <a:ext cx="104557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.exceptionally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smtClean="0">
                <a:latin typeface="Menlo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</a:t>
            </a:r>
            <a:r>
              <a:rPr lang="en-US" sz="1400" dirty="0" err="1" smtClean="0">
                <a:solidFill>
                  <a:srgbClr val="2A00FF"/>
                </a:solidFill>
                <a:latin typeface="Menlo" charset="0"/>
              </a:rPr>
              <a:t>Unknow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latin typeface="Menlo" charset="0"/>
              </a:rPr>
              <a:t>;}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98" y="2323349"/>
            <a:ext cx="7924800" cy="276172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410537" y="38833"/>
            <a:ext cx="6781463" cy="612667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236" y="4442458"/>
            <a:ext cx="9649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Edit the source code in </a:t>
            </a:r>
            <a:r>
              <a:rPr lang="en-US" b="1" i="1" dirty="0" err="1" smtClean="0"/>
              <a:t>DefaultSearchingService.java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Generate URL in new thread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Execute API </a:t>
            </a:r>
            <a:r>
              <a:rPr lang="en-US" b="1" i="1" dirty="0" smtClean="0"/>
              <a:t>in the same </a:t>
            </a:r>
            <a:r>
              <a:rPr lang="en-US" b="1" i="1" dirty="0" err="1" smtClean="0"/>
              <a:t>previos</a:t>
            </a:r>
            <a:r>
              <a:rPr lang="en-US" b="1" i="1" dirty="0" smtClean="0"/>
              <a:t> thread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Process </a:t>
            </a:r>
            <a:r>
              <a:rPr lang="en-US" b="1" i="1" dirty="0" smtClean="0"/>
              <a:t>convert to </a:t>
            </a:r>
            <a:r>
              <a:rPr lang="en-US" b="1" i="1" dirty="0" err="1" smtClean="0"/>
              <a:t>BookDTO</a:t>
            </a:r>
            <a:r>
              <a:rPr lang="en-US" b="1" i="1" dirty="0" smtClean="0"/>
              <a:t> </a:t>
            </a:r>
            <a:r>
              <a:rPr lang="en-US" b="1" i="1" dirty="0" smtClean="0"/>
              <a:t>in separate threads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Throw Exception with timeout 10 seconds and apply exceptionally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Log processing time using </a:t>
            </a:r>
            <a:r>
              <a:rPr lang="en-US" b="1" i="1" dirty="0" err="1" smtClean="0"/>
              <a:t>thenAccept</a:t>
            </a:r>
            <a:endParaRPr lang="en-US" b="1" i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353432" y="160020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67200" y="60960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5943601" y="87630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353432" y="28033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53432" y="249438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" name="Straight Arrow Connector 9"/>
          <p:cNvCxnSpPr>
            <a:stCxn id="17" idx="2"/>
          </p:cNvCxnSpPr>
          <p:nvPr/>
        </p:nvCxnSpPr>
        <p:spPr>
          <a:xfrm>
            <a:off x="7496432" y="213360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28" y="1306254"/>
            <a:ext cx="533905" cy="50499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353432" y="341233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70" y="3409520"/>
            <a:ext cx="352583" cy="33349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7490989" y="302778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63070" y="158030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68033" y="26044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7" y="1238251"/>
            <a:ext cx="533905" cy="50499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920070" y="473118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6432" y="3945734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063070" y="2113703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53650" y="862786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80415" y="12674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537" y="330675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69458" y="2151740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thenApply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3179" y="3023848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thenCompose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5749" y="414561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0806" y="3203909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1" name="Straight Arrow Connector 30"/>
          <p:cNvCxnSpPr>
            <a:stCxn id="19" idx="2"/>
          </p:cNvCxnSpPr>
          <p:nvPr/>
        </p:nvCxnSpPr>
        <p:spPr>
          <a:xfrm>
            <a:off x="9063070" y="5264581"/>
            <a:ext cx="1441330" cy="55680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47776" y="57961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thenAccpet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35876" y="365684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Runnable</a:t>
            </a:r>
            <a:endParaRPr lang="en-US" sz="1400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1021" y="2340684"/>
            <a:ext cx="0" cy="216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20844" y="1874214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2" name="Bent-Up Arrow 21"/>
          <p:cNvSpPr/>
          <p:nvPr/>
        </p:nvSpPr>
        <p:spPr>
          <a:xfrm flipV="1">
            <a:off x="1161021" y="2902914"/>
            <a:ext cx="1926623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5145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645" y="189069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FUTURE </a:t>
            </a:r>
            <a:r>
              <a:rPr lang="en-US" dirty="0" smtClean="0"/>
              <a:t>INTERFACE?</a:t>
            </a:r>
            <a:endParaRPr lang="en-US" dirty="0"/>
          </a:p>
        </p:txBody>
      </p:sp>
      <p:cxnSp>
        <p:nvCxnSpPr>
          <p:cNvPr id="3" name="Straight Arrow Connector 2"/>
          <p:cNvCxnSpPr>
            <a:stCxn id="24" idx="2"/>
          </p:cNvCxnSpPr>
          <p:nvPr/>
        </p:nvCxnSpPr>
        <p:spPr>
          <a:xfrm>
            <a:off x="2992395" y="3741114"/>
            <a:ext cx="0" cy="53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ross 5"/>
          <p:cNvSpPr/>
          <p:nvPr/>
        </p:nvSpPr>
        <p:spPr>
          <a:xfrm rot="2739549">
            <a:off x="2649495" y="4168609"/>
            <a:ext cx="685800" cy="685800"/>
          </a:xfrm>
          <a:prstGeom prst="plus">
            <a:avLst>
              <a:gd name="adj" fmla="val 4121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74479" y="3656659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87963" y="2340684"/>
            <a:ext cx="0" cy="2038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49331" y="1890696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Bent-Up Arrow 22"/>
          <p:cNvSpPr/>
          <p:nvPr/>
        </p:nvSpPr>
        <p:spPr>
          <a:xfrm flipV="1">
            <a:off x="7687963" y="2902914"/>
            <a:ext cx="2181482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5400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79516" y="192141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Bent-Up Arrow 30"/>
          <p:cNvSpPr/>
          <p:nvPr/>
        </p:nvSpPr>
        <p:spPr>
          <a:xfrm rot="5400000" flipV="1">
            <a:off x="8473907" y="2955176"/>
            <a:ext cx="533399" cy="2105279"/>
          </a:xfrm>
          <a:prstGeom prst="bentUpArrow">
            <a:avLst>
              <a:gd name="adj1" fmla="val 3618"/>
              <a:gd name="adj2" fmla="val 25000"/>
              <a:gd name="adj3" fmla="val 473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0" y="4944029"/>
            <a:ext cx="6210300" cy="13081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5029362"/>
            <a:ext cx="4851400" cy="11049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7687962" y="5976370"/>
            <a:ext cx="1456037" cy="259492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7197293" y="4581034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 smtClean="0">
                <a:solidFill>
                  <a:schemeClr val="accent4"/>
                </a:solidFill>
              </a:rPr>
              <a:t>Return Value with </a:t>
            </a:r>
            <a:r>
              <a:rPr lang="en-US" sz="1600" i="1" dirty="0" smtClean="0">
                <a:solidFill>
                  <a:schemeClr val="accent4"/>
                </a:solidFill>
              </a:rPr>
              <a:t>get()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35625" y="1204595"/>
            <a:ext cx="63182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JAVA5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82580" y="1328593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1" grpId="0"/>
      <p:bldP spid="23" grpId="0" animBg="1"/>
      <p:bldP spid="27" grpId="0" animBg="1"/>
      <p:bldP spid="28" grpId="0"/>
      <p:bldP spid="31" grpId="0" animBg="1"/>
      <p:bldP spid="33" grpId="0" animBg="1"/>
      <p:bldP spid="34" grpId="0"/>
      <p:bldP spid="29" grpId="0" bldLvl="0" animBg="1"/>
      <p:bldP spid="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1"/>
          <p:cNvSpPr txBox="1"/>
          <p:nvPr/>
        </p:nvSpPr>
        <p:spPr>
          <a:xfrm>
            <a:off x="838200" y="685800"/>
            <a:ext cx="110490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EXECUTOR SERVICE FOR BETTER PERFORMANCE</a:t>
            </a:r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981199"/>
            <a:ext cx="5461000" cy="1117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08844" y="1969359"/>
            <a:ext cx="7620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4800" y="1612899"/>
            <a:ext cx="736601" cy="736601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442224" y="3467101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-322990" y="432727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Executor Service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83743" y="2971963"/>
            <a:ext cx="1143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Submit Tasks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7221" y="3525103"/>
            <a:ext cx="556202" cy="55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43522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13266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42712" y="3539176"/>
            <a:ext cx="827431" cy="54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Task </a:t>
            </a:r>
            <a:r>
              <a:rPr lang="en-US" sz="1400" smtClean="0">
                <a:solidFill>
                  <a:schemeClr val="tx1"/>
                </a:solidFill>
              </a:rPr>
              <a:t>100000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7720" y="3525103"/>
            <a:ext cx="364198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82200" y="2667000"/>
            <a:ext cx="1828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Thread Pool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63315" y="3179800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63315" y="3803127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10683" y="4993668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59591" y="4243503"/>
            <a:ext cx="555366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0" idx="3"/>
            <a:endCxn id="43" idx="1"/>
          </p:cNvCxnSpPr>
          <p:nvPr/>
        </p:nvCxnSpPr>
        <p:spPr>
          <a:xfrm flipV="1">
            <a:off x="9270143" y="3399988"/>
            <a:ext cx="993172" cy="410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4" idx="1"/>
          </p:cNvCxnSpPr>
          <p:nvPr/>
        </p:nvCxnSpPr>
        <p:spPr>
          <a:xfrm>
            <a:off x="9270143" y="3810163"/>
            <a:ext cx="993172" cy="21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46" idx="1"/>
          </p:cNvCxnSpPr>
          <p:nvPr/>
        </p:nvCxnSpPr>
        <p:spPr>
          <a:xfrm>
            <a:off x="9270143" y="3810163"/>
            <a:ext cx="1040540" cy="140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638800" y="1612899"/>
            <a:ext cx="6400800" cy="4940301"/>
          </a:xfrm>
          <a:prstGeom prst="roundRect">
            <a:avLst>
              <a:gd name="adj" fmla="val 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 smtClean="0">
                <a:solidFill>
                  <a:schemeClr val="tx1"/>
                </a:solidFill>
              </a:rPr>
              <a:t>EXECUTOR SERVICE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35" idx="3"/>
            <a:endCxn id="36" idx="1"/>
          </p:cNvCxnSpPr>
          <p:nvPr/>
        </p:nvCxnSpPr>
        <p:spPr>
          <a:xfrm flipV="1">
            <a:off x="4926743" y="3803127"/>
            <a:ext cx="890478" cy="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7" y="5021809"/>
            <a:ext cx="6057900" cy="965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7198" y="5504409"/>
            <a:ext cx="5791201" cy="355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2743200"/>
            <a:ext cx="6273800" cy="1557655"/>
          </a:xfrm>
          <a:prstGeom prst="rect">
            <a:avLst/>
          </a:prstGeom>
        </p:spPr>
      </p:pic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0" y="2061210"/>
            <a:ext cx="4166235" cy="223964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45490" y="4537075"/>
            <a:ext cx="16325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1660" y="3465195"/>
            <a:ext cx="249301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91765" y="3145790"/>
            <a:ext cx="3982085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25"/>
          <p:cNvSpPr txBox="1"/>
          <p:nvPr/>
        </p:nvSpPr>
        <p:spPr>
          <a:xfrm>
            <a:off x="3505459" y="1959947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Lambda Expression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5" name="Elbow Connector 14"/>
          <p:cNvCxnSpPr>
            <a:stCxn id="13" idx="3"/>
            <a:endCxn id="12" idx="3"/>
          </p:cNvCxnSpPr>
          <p:nvPr/>
        </p:nvCxnSpPr>
        <p:spPr>
          <a:xfrm>
            <a:off x="6324600" y="2144395"/>
            <a:ext cx="349250" cy="1115695"/>
          </a:xfrm>
          <a:prstGeom prst="bentConnector3">
            <a:avLst>
              <a:gd name="adj1" fmla="val 1681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45" idx="3"/>
          </p:cNvCxnSpPr>
          <p:nvPr/>
        </p:nvCxnSpPr>
        <p:spPr>
          <a:xfrm flipV="1">
            <a:off x="2378075" y="3579495"/>
            <a:ext cx="696595" cy="1141730"/>
          </a:xfrm>
          <a:prstGeom prst="bentConnector3">
            <a:avLst>
              <a:gd name="adj1" fmla="val 1341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2244090"/>
            <a:ext cx="7170420" cy="1924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Rectangle 44"/>
          <p:cNvSpPr/>
          <p:nvPr/>
        </p:nvSpPr>
        <p:spPr>
          <a:xfrm>
            <a:off x="1040130" y="3791585"/>
            <a:ext cx="432689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86" y="4282922"/>
            <a:ext cx="235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647167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get(timeout,</a:t>
            </a:r>
            <a:r>
              <a:rPr lang="en-US" b="1" dirty="0"/>
              <a:t> </a:t>
            </a:r>
            <a:r>
              <a:rPr lang="en-US" sz="1600" b="1" i="1" dirty="0"/>
              <a:t>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046903"/>
            <a:ext cx="1490921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isTerminal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44624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584558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isCancel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" name="TextBox 25"/>
          <p:cNvSpPr txBox="1"/>
          <p:nvPr/>
        </p:nvSpPr>
        <p:spPr>
          <a:xfrm>
            <a:off x="4043680" y="1623060"/>
            <a:ext cx="218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List of Future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2340" y="2902585"/>
            <a:ext cx="547878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6" idx="3"/>
            <a:endCxn id="7" idx="3"/>
          </p:cNvCxnSpPr>
          <p:nvPr/>
        </p:nvCxnSpPr>
        <p:spPr>
          <a:xfrm>
            <a:off x="6232525" y="1807210"/>
            <a:ext cx="188595" cy="1209675"/>
          </a:xfrm>
          <a:prstGeom prst="bentConnector3">
            <a:avLst>
              <a:gd name="adj1" fmla="val 108619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/>
          <p:nvPr/>
        </p:nvSpPr>
        <p:spPr>
          <a:xfrm>
            <a:off x="3124200" y="2362200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DEVELOPER IGNORES FUTURE?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86635" y="10294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86635" y="35186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86635" y="22740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86635" y="47632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0584" y="151481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9635" y="277487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105400" y="379730"/>
            <a:ext cx="0" cy="6120709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007360" y="379730"/>
            <a:ext cx="186944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9120" y="760730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20" y="2010479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20" y="3994758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29120" y="3206674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259" y="523040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7001" y="4470834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4876800" y="646430"/>
            <a:ext cx="1552575" cy="38290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288694" y="582321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610600" y="1066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610600" y="35560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610600" y="23114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610600" y="4800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53600" y="28121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22|Discount: 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753085" y="798048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753085" y="2047797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</a:t>
            </a:r>
            <a:r>
              <a:rPr lang="en-US" b="1" i="1" dirty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/22$|Silver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753085" y="4032076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753085" y="3243992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53599" y="5230260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00966" y="4508152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0" name="Curved Connector 99"/>
          <p:cNvCxnSpPr>
            <a:stCxn id="38" idx="3"/>
            <a:endCxn id="89" idx="0"/>
          </p:cNvCxnSpPr>
          <p:nvPr/>
        </p:nvCxnSpPr>
        <p:spPr>
          <a:xfrm>
            <a:off x="4876800" y="646430"/>
            <a:ext cx="4876800" cy="42037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612659" y="586053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34549" y="153772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</a:t>
            </a:r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/22$|Silver</a:t>
            </a:r>
            <a:endParaRPr lang="en-US" b="1" i="1" dirty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78" y="836342"/>
            <a:ext cx="352583" cy="33349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94" y="3337243"/>
            <a:ext cx="352583" cy="33349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61" y="4675064"/>
            <a:ext cx="352583" cy="333491"/>
          </a:xfrm>
          <a:prstGeom prst="rect">
            <a:avLst/>
          </a:prstGeom>
        </p:spPr>
      </p:pic>
      <p:sp>
        <p:nvSpPr>
          <p:cNvPr id="141" name="Content Placeholder 1"/>
          <p:cNvSpPr txBox="1"/>
          <p:nvPr/>
        </p:nvSpPr>
        <p:spPr>
          <a:xfrm>
            <a:off x="208523" y="1073582"/>
            <a:ext cx="4239916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COMPLEX BUSINESS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873" y="816022"/>
            <a:ext cx="352583" cy="333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9" y="3316923"/>
            <a:ext cx="352583" cy="333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56" y="4654744"/>
            <a:ext cx="352583" cy="333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2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8632" y="3860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8632" y="26162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9" name="Straight Arrow Connector 8"/>
          <p:cNvCxnSpPr>
            <a:stCxn id="3" idx="2"/>
            <a:endCxn id="6" idx="0"/>
          </p:cNvCxnSpPr>
          <p:nvPr/>
        </p:nvCxnSpPr>
        <p:spPr>
          <a:xfrm>
            <a:off x="3381632" y="19050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>
            <a:off x="3381632" y="31496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4" idx="0"/>
          </p:cNvCxnSpPr>
          <p:nvPr/>
        </p:nvCxnSpPr>
        <p:spPr>
          <a:xfrm>
            <a:off x="3381632" y="4394200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Thread1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612070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91100" y="2311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Thread2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58033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84088" y="52368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4" idx="0"/>
          </p:cNvCxnSpPr>
          <p:nvPr/>
        </p:nvCxnSpPr>
        <p:spPr>
          <a:xfrm flipH="1">
            <a:off x="4627088" y="1905000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764579"/>
            <a:ext cx="3352800" cy="41884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3000" y="1676400"/>
            <a:ext cx="99822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1336589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Asynchronous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1276" y="3860800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Synchronous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2741" y="5334000"/>
            <a:ext cx="135512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Display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87" name="Elbow Connector 86"/>
          <p:cNvCxnSpPr>
            <a:stCxn id="44" idx="1"/>
            <a:endCxn id="86" idx="3"/>
          </p:cNvCxnSpPr>
          <p:nvPr/>
        </p:nvCxnSpPr>
        <p:spPr>
          <a:xfrm rot="10800000">
            <a:off x="1657866" y="5501878"/>
            <a:ext cx="1826223" cy="1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3" idx="0"/>
            <a:endCxn id="42" idx="0"/>
          </p:cNvCxnSpPr>
          <p:nvPr/>
        </p:nvCxnSpPr>
        <p:spPr>
          <a:xfrm rot="5400000" flipH="1" flipV="1">
            <a:off x="4791332" y="-38100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151194" y="13934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151194" y="3882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151194" y="26380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294194" y="19268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294194" y="31714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610307" y="4416045"/>
            <a:ext cx="683887" cy="418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8122362" y="225736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Thread3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289049" y="3155973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5767882" y="2334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67307" y="48345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910882" y="2868045"/>
            <a:ext cx="1699425" cy="1966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0832" y="4898645"/>
            <a:ext cx="13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Display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665957" y="5083311"/>
            <a:ext cx="5801351" cy="17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2"/>
            <a:endCxn id="122" idx="0"/>
          </p:cNvCxnSpPr>
          <p:nvPr/>
        </p:nvCxnSpPr>
        <p:spPr>
          <a:xfrm flipH="1">
            <a:off x="6801252" y="5367955"/>
            <a:ext cx="1809055" cy="79168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2"/>
            <a:endCxn id="122" idx="0"/>
          </p:cNvCxnSpPr>
          <p:nvPr/>
        </p:nvCxnSpPr>
        <p:spPr>
          <a:xfrm>
            <a:off x="4627088" y="5770262"/>
            <a:ext cx="2174164" cy="38937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658252" y="615964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join()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2" grpId="0" animBg="1"/>
      <p:bldP spid="42" grpId="1" animBg="1"/>
      <p:bldP spid="44" grpId="1" animBg="1"/>
      <p:bldP spid="13" grpId="0" animBg="1"/>
      <p:bldP spid="19" grpId="0"/>
      <p:bldP spid="63" grpId="0"/>
      <p:bldP spid="101" grpId="0" animBg="1"/>
      <p:bldP spid="102" grpId="0" animBg="1"/>
      <p:bldP spid="103" grpId="0" animBg="1"/>
      <p:bldP spid="107" grpId="0"/>
      <p:bldP spid="109" grpId="0" animBg="1"/>
      <p:bldP spid="110" grpId="0" animBg="1"/>
      <p:bldP spid="112" grpId="0"/>
      <p:bldP spid="122" grpId="0" animBg="1"/>
    </p:bldLst>
  </p:timing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7440</Words>
  <Application>WPS Presentation</Application>
  <PresentationFormat>Widescreen</PresentationFormat>
  <Paragraphs>691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56" baseType="lpstr">
      <vt:lpstr>Arial</vt:lpstr>
      <vt:lpstr>SimSun</vt:lpstr>
      <vt:lpstr>Wingdings</vt:lpstr>
      <vt:lpstr>Abadi MT Condensed Light</vt:lpstr>
      <vt:lpstr>Liberation Mono</vt:lpstr>
      <vt:lpstr>raleway</vt:lpstr>
      <vt:lpstr>Microsoft YaHei</vt:lpstr>
      <vt:lpstr>Arial Unicode MS</vt:lpstr>
      <vt:lpstr>Calibri</vt:lpstr>
      <vt:lpstr>Menlo</vt:lpstr>
      <vt:lpstr>Courier</vt:lpstr>
      <vt:lpstr>Courier New</vt:lpstr>
      <vt:lpstr>Adobe Ming Std L</vt:lpstr>
      <vt:lpstr>Kozuka Gothic Pro H</vt:lpstr>
      <vt:lpstr>Malgun Gothic Semilight</vt:lpstr>
      <vt:lpstr>Microsoft JhengHei UI</vt:lpstr>
      <vt:lpstr>Microsoft YaHei Light</vt:lpstr>
      <vt:lpstr>MS Gothic</vt:lpstr>
      <vt:lpstr>MS PGothic</vt:lpstr>
      <vt:lpstr>MS UI Gothic</vt:lpstr>
      <vt:lpstr>NSimSun</vt:lpstr>
      <vt:lpstr>PMingLiU-ExtB</vt:lpstr>
      <vt:lpstr>SimSun-ExtB</vt:lpstr>
      <vt:lpstr>Yu Gothic UI</vt:lpstr>
      <vt:lpstr>Yu Gothic UI Semibold</vt:lpstr>
      <vt:lpstr>Adobe Arabic</vt:lpstr>
      <vt:lpstr>Andale Mono IPA</vt:lpstr>
      <vt:lpstr>Alef</vt:lpstr>
      <vt:lpstr>Adobe Hebrew</vt:lpstr>
      <vt:lpstr>MingLiU-ExtB</vt:lpstr>
      <vt:lpstr>Yu Gothic Medium</vt:lpstr>
      <vt:lpstr>Yu Gothic UI Light</vt:lpstr>
      <vt:lpstr>AAVN Master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google1557126164</cp:lastModifiedBy>
  <cp:revision>540</cp:revision>
  <dcterms:created xsi:type="dcterms:W3CDTF">2017-11-06T06:55:00Z</dcterms:created>
  <dcterms:modified xsi:type="dcterms:W3CDTF">2019-11-11T02:49:53Z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